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85" r:id="rId7"/>
    <p:sldId id="284" r:id="rId8"/>
    <p:sldId id="261" r:id="rId9"/>
    <p:sldId id="262" r:id="rId10"/>
    <p:sldId id="263" r:id="rId11"/>
    <p:sldId id="264" r:id="rId12"/>
    <p:sldId id="265" r:id="rId13"/>
    <p:sldId id="266" r:id="rId14"/>
    <p:sldId id="267" r:id="rId15"/>
    <p:sldId id="268" r:id="rId16"/>
    <p:sldId id="269" r:id="rId17"/>
    <p:sldId id="287" r:id="rId18"/>
    <p:sldId id="270" r:id="rId19"/>
    <p:sldId id="271" r:id="rId20"/>
    <p:sldId id="272" r:id="rId21"/>
    <p:sldId id="273" r:id="rId22"/>
    <p:sldId id="286" r:id="rId23"/>
    <p:sldId id="274" r:id="rId24"/>
    <p:sldId id="275" r:id="rId25"/>
    <p:sldId id="276" r:id="rId26"/>
    <p:sldId id="277" r:id="rId27"/>
    <p:sldId id="278" r:id="rId28"/>
    <p:sldId id="279" r:id="rId29"/>
    <p:sldId id="280" r:id="rId30"/>
    <p:sldId id="281" r:id="rId31"/>
    <p:sldId id="282" r:id="rId32"/>
    <p:sldId id="288" r:id="rId33"/>
    <p:sldId id="289" r:id="rId34"/>
    <p:sldId id="290" r:id="rId35"/>
    <p:sldId id="291" r:id="rId36"/>
    <p:sldId id="292" r:id="rId37"/>
    <p:sldId id="293" r:id="rId38"/>
    <p:sldId id="304" r:id="rId39"/>
    <p:sldId id="300" r:id="rId40"/>
    <p:sldId id="305" r:id="rId41"/>
    <p:sldId id="294" r:id="rId42"/>
    <p:sldId id="295" r:id="rId43"/>
    <p:sldId id="296" r:id="rId44"/>
    <p:sldId id="306" r:id="rId45"/>
    <p:sldId id="307" r:id="rId46"/>
    <p:sldId id="308" r:id="rId47"/>
    <p:sldId id="309" r:id="rId48"/>
    <p:sldId id="310" r:id="rId49"/>
    <p:sldId id="311" r:id="rId50"/>
    <p:sldId id="312" r:id="rId51"/>
    <p:sldId id="313" r:id="rId52"/>
    <p:sldId id="315" r:id="rId53"/>
    <p:sldId id="316" r:id="rId54"/>
    <p:sldId id="317" r:id="rId55"/>
    <p:sldId id="318" r:id="rId56"/>
    <p:sldId id="301" r:id="rId57"/>
    <p:sldId id="319" r:id="rId58"/>
    <p:sldId id="283" r:id="rId59"/>
  </p:sldIdLst>
  <p:sldSz cx="18288000" cy="10287000"/>
  <p:notesSz cx="6858000" cy="9144000"/>
  <p:embeddedFontLst>
    <p:embeddedFont>
      <p:font typeface="DM Sans Bold" panose="020B0604020202020204" charset="-94"/>
      <p:regular r:id="rId60"/>
    </p:embeddedFont>
    <p:embeddedFont>
      <p:font typeface="Poppins" panose="020B0604020202020204" charset="-94"/>
      <p:regular r:id="rId61"/>
    </p:embeddedFont>
    <p:embeddedFont>
      <p:font typeface="Poppins Bold" panose="020B0604020202020204" charset="-94"/>
      <p:regular r:id="rId62"/>
    </p:embeddedFont>
    <p:embeddedFont>
      <p:font typeface="Oswald Bold" panose="020B0604020202020204" charset="-94"/>
      <p:regular r:id="rId63"/>
    </p:embeddedFont>
    <p:embeddedFont>
      <p:font typeface="Canva Sans Bold" panose="020B0604020202020204" charset="0"/>
      <p:regular r:id="rId64"/>
    </p:embeddedFont>
    <p:embeddedFont>
      <p:font typeface="Source Sans Pro Bold" panose="020B0604020202020204" charset="0"/>
      <p:regular r:id="rId65"/>
    </p:embeddedFont>
    <p:embeddedFont>
      <p:font typeface="Arimo Bold" panose="020B0604020202020204" charset="0"/>
      <p:regular r:id="rId66"/>
    </p:embeddedFont>
    <p:embeddedFont>
      <p:font typeface="Calibri" panose="020F0502020204030204" pitchFamily="34" charset="0"/>
      <p:regular r:id="rId67"/>
      <p:bold r:id="rId68"/>
      <p:italic r:id="rId69"/>
      <p:boldItalic r:id="rId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80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7.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7.png"/><Relationship Id="rId12" Type="http://schemas.openxmlformats.org/officeDocument/2006/relationships/image" Target="../media/image71.svg"/><Relationship Id="rId2" Type="http://schemas.openxmlformats.org/officeDocument/2006/relationships/image" Target="../media/image34.jpe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5.svg"/><Relationship Id="rId11" Type="http://schemas.openxmlformats.org/officeDocument/2006/relationships/image" Target="../media/image39.png"/><Relationship Id="rId5" Type="http://schemas.openxmlformats.org/officeDocument/2006/relationships/image" Target="../media/image36.png"/><Relationship Id="rId15" Type="http://schemas.openxmlformats.org/officeDocument/2006/relationships/image" Target="../media/image4.png"/><Relationship Id="rId10" Type="http://schemas.openxmlformats.org/officeDocument/2006/relationships/image" Target="../media/image69.svg"/><Relationship Id="rId4" Type="http://schemas.openxmlformats.org/officeDocument/2006/relationships/image" Target="../media/image63.svg"/><Relationship Id="rId9" Type="http://schemas.openxmlformats.org/officeDocument/2006/relationships/image" Target="../media/image38.png"/><Relationship Id="rId14" Type="http://schemas.openxmlformats.org/officeDocument/2006/relationships/image" Target="../media/image73.sv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8.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0.png"/><Relationship Id="rId1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 Id="rId9" Type="http://schemas.openxmlformats.org/officeDocument/2006/relationships/hyperlink" Target="http://www.kudaka.gov.tr"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83.svg"/><Relationship Id="rId3" Type="http://schemas.openxmlformats.org/officeDocument/2006/relationships/image" Target="../media/image75.svg"/><Relationship Id="rId7" Type="http://schemas.openxmlformats.org/officeDocument/2006/relationships/image" Target="../media/image5.png"/><Relationship Id="rId12" Type="http://schemas.openxmlformats.org/officeDocument/2006/relationships/image" Target="../media/image45.png"/><Relationship Id="rId17" Type="http://schemas.openxmlformats.org/officeDocument/2006/relationships/image" Target="../media/image87.svg"/><Relationship Id="rId2" Type="http://schemas.openxmlformats.org/officeDocument/2006/relationships/image" Target="../media/image41.png"/><Relationship Id="rId16"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81.svg"/><Relationship Id="rId5" Type="http://schemas.openxmlformats.org/officeDocument/2006/relationships/image" Target="../media/image77.svg"/><Relationship Id="rId15" Type="http://schemas.openxmlformats.org/officeDocument/2006/relationships/image" Target="../media/image85.svg"/><Relationship Id="rId10" Type="http://schemas.openxmlformats.org/officeDocument/2006/relationships/image" Target="../media/image44.png"/><Relationship Id="rId4" Type="http://schemas.openxmlformats.org/officeDocument/2006/relationships/image" Target="../media/image42.png"/><Relationship Id="rId9" Type="http://schemas.openxmlformats.org/officeDocument/2006/relationships/image" Target="../media/image79.svg"/><Relationship Id="rId14" Type="http://schemas.openxmlformats.org/officeDocument/2006/relationships/image" Target="../media/image46.png"/></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s>
</file>

<file path=ppt/slides/_rels/slide2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4.png"/><Relationship Id="rId12" Type="http://schemas.openxmlformats.org/officeDocument/2006/relationships/image" Target="../media/image24.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22.svg"/><Relationship Id="rId4" Type="http://schemas.openxmlformats.org/officeDocument/2006/relationships/image" Target="../media/image14.sv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s>
</file>

<file path=ppt/slides/_rels/slide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s>
</file>

<file path=ppt/slides/_rels/slide3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6.png"/><Relationship Id="rId7"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17.png"/><Relationship Id="rId4" Type="http://schemas.openxmlformats.org/officeDocument/2006/relationships/image" Target="../media/image27.svg"/><Relationship Id="rId9" Type="http://schemas.openxmlformats.org/officeDocument/2006/relationships/image" Target="../media/image18.png"/></Relationships>
</file>

<file path=ppt/slides/_rels/slide3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49.emf"/><Relationship Id="rId5" Type="http://schemas.openxmlformats.org/officeDocument/2006/relationships/image" Target="../media/image12.png"/><Relationship Id="rId10" Type="http://schemas.openxmlformats.org/officeDocument/2006/relationships/hyperlink" Target="https://kaysuygulama.sanayi.gov.tr/" TargetMode="External"/><Relationship Id="rId4" Type="http://schemas.openxmlformats.org/officeDocument/2006/relationships/image" Target="../media/image14.svg"/><Relationship Id="rId9" Type="http://schemas.openxmlformats.org/officeDocument/2006/relationships/image" Target="../media/image48.emf"/></Relationships>
</file>

<file path=ppt/slides/_rels/slide3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 Id="rId9" Type="http://schemas.openxmlformats.org/officeDocument/2006/relationships/image" Target="../media/image50.emf"/></Relationships>
</file>

<file path=ppt/slides/_rels/slide3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 Id="rId9" Type="http://schemas.openxmlformats.org/officeDocument/2006/relationships/image" Target="../media/image51.emf"/></Relationships>
</file>

<file path=ppt/slides/_rels/slide3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10" Type="http://schemas.openxmlformats.org/officeDocument/2006/relationships/image" Target="../media/image53.emf"/><Relationship Id="rId4" Type="http://schemas.openxmlformats.org/officeDocument/2006/relationships/image" Target="../media/image14.svg"/><Relationship Id="rId9" Type="http://schemas.openxmlformats.org/officeDocument/2006/relationships/image" Target="../media/image52.emf"/></Relationships>
</file>

<file path=ppt/slides/_rels/slide3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56.png"/><Relationship Id="rId5" Type="http://schemas.openxmlformats.org/officeDocument/2006/relationships/image" Target="../media/image12.png"/><Relationship Id="rId10" Type="http://schemas.openxmlformats.org/officeDocument/2006/relationships/image" Target="../media/image55.emf"/><Relationship Id="rId4" Type="http://schemas.openxmlformats.org/officeDocument/2006/relationships/image" Target="../media/image14.svg"/><Relationship Id="rId9" Type="http://schemas.openxmlformats.org/officeDocument/2006/relationships/image" Target="../media/image54.png"/></Relationships>
</file>

<file path=ppt/slides/_rels/slide38.xml.rels><?xml version="1.0" encoding="UTF-8" standalone="yes"?>
<Relationships xmlns="http://schemas.openxmlformats.org/package/2006/relationships"><Relationship Id="rId8"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 Id="rId9" Type="http://schemas.openxmlformats.org/officeDocument/2006/relationships/image" Target="../media/image57.png"/></Relationships>
</file>

<file path=ppt/slides/_rels/slide39.xml.rels><?xml version="1.0" encoding="UTF-8" standalone="yes"?>
<Relationships xmlns="http://schemas.openxmlformats.org/package/2006/relationships"><Relationship Id="rId8"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 Id="rId9" Type="http://schemas.openxmlformats.org/officeDocument/2006/relationships/image" Target="../media/image58.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6.png"/><Relationship Id="rId7"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17.png"/><Relationship Id="rId4" Type="http://schemas.openxmlformats.org/officeDocument/2006/relationships/image" Target="../media/image27.svg"/><Relationship Id="rId9" Type="http://schemas.openxmlformats.org/officeDocument/2006/relationships/image" Target="../media/image18.png"/></Relationships>
</file>

<file path=ppt/slides/_rels/slide40.xml.rels><?xml version="1.0" encoding="UTF-8" standalone="yes"?>
<Relationships xmlns="http://schemas.openxmlformats.org/package/2006/relationships"><Relationship Id="rId8"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10" Type="http://schemas.openxmlformats.org/officeDocument/2006/relationships/image" Target="../media/image60.png"/><Relationship Id="rId4" Type="http://schemas.openxmlformats.org/officeDocument/2006/relationships/image" Target="../media/image14.svg"/><Relationship Id="rId9" Type="http://schemas.openxmlformats.org/officeDocument/2006/relationships/image" Target="../media/image59.png"/></Relationships>
</file>

<file path=ppt/slides/_rels/slide4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 Id="rId9" Type="http://schemas.openxmlformats.org/officeDocument/2006/relationships/image" Target="../media/image61.emf"/></Relationships>
</file>

<file path=ppt/slides/_rels/slide4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10" Type="http://schemas.openxmlformats.org/officeDocument/2006/relationships/image" Target="../media/image63.emf"/><Relationship Id="rId4" Type="http://schemas.openxmlformats.org/officeDocument/2006/relationships/image" Target="../media/image14.svg"/><Relationship Id="rId9" Type="http://schemas.openxmlformats.org/officeDocument/2006/relationships/image" Target="../media/image62.emf"/></Relationships>
</file>

<file path=ppt/slides/_rels/slide43.xml.rels><?xml version="1.0" encoding="UTF-8" standalone="yes"?>
<Relationships xmlns="http://schemas.openxmlformats.org/package/2006/relationships"><Relationship Id="rId8"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 Id="rId9" Type="http://schemas.openxmlformats.org/officeDocument/2006/relationships/image" Target="../media/image59.png"/></Relationships>
</file>

<file path=ppt/slides/_rels/slide44.xml.rels><?xml version="1.0" encoding="UTF-8" standalone="yes"?>
<Relationships xmlns="http://schemas.openxmlformats.org/package/2006/relationships"><Relationship Id="rId8"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 Id="rId9" Type="http://schemas.openxmlformats.org/officeDocument/2006/relationships/image" Target="../media/image64.png"/></Relationships>
</file>

<file path=ppt/slides/_rels/slide45.xml.rels><?xml version="1.0" encoding="UTF-8" standalone="yes"?>
<Relationships xmlns="http://schemas.openxmlformats.org/package/2006/relationships"><Relationship Id="rId8"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 Id="rId9" Type="http://schemas.openxmlformats.org/officeDocument/2006/relationships/image" Target="../media/image65.png"/></Relationships>
</file>

<file path=ppt/slides/_rels/slide46.xml.rels><?xml version="1.0" encoding="UTF-8" standalone="yes"?>
<Relationships xmlns="http://schemas.openxmlformats.org/package/2006/relationships"><Relationship Id="rId8"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 Id="rId9" Type="http://schemas.openxmlformats.org/officeDocument/2006/relationships/image" Target="../media/image66.png"/></Relationships>
</file>

<file path=ppt/slides/_rels/slide47.xml.rels><?xml version="1.0" encoding="UTF-8" standalone="yes"?>
<Relationships xmlns="http://schemas.openxmlformats.org/package/2006/relationships"><Relationship Id="rId8"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 Id="rId9" Type="http://schemas.openxmlformats.org/officeDocument/2006/relationships/image" Target="../media/image67.png"/></Relationships>
</file>

<file path=ppt/slides/_rels/slide48.xml.rels><?xml version="1.0" encoding="UTF-8" standalone="yes"?>
<Relationships xmlns="http://schemas.openxmlformats.org/package/2006/relationships"><Relationship Id="rId8"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 Id="rId9" Type="http://schemas.openxmlformats.org/officeDocument/2006/relationships/image" Target="../media/image68.png"/></Relationships>
</file>

<file path=ppt/slides/_rels/slide49.xml.rels><?xml version="1.0" encoding="UTF-8" standalone="yes"?>
<Relationships xmlns="http://schemas.openxmlformats.org/package/2006/relationships"><Relationship Id="rId8"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 Id="rId9" Type="http://schemas.openxmlformats.org/officeDocument/2006/relationships/image" Target="../media/image69.png"/></Relationships>
</file>

<file path=ppt/slides/_rels/slide5.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4.png"/><Relationship Id="rId3" Type="http://schemas.openxmlformats.org/officeDocument/2006/relationships/image" Target="../media/image9.png"/><Relationship Id="rId12" Type="http://schemas.openxmlformats.org/officeDocument/2006/relationships/image" Target="../media/image38.sv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21.png"/><Relationship Id="rId5" Type="http://schemas.openxmlformats.org/officeDocument/2006/relationships/image" Target="../media/image19.png"/><Relationship Id="rId10" Type="http://schemas.openxmlformats.org/officeDocument/2006/relationships/image" Target="../media/image36.svg"/><Relationship Id="rId4" Type="http://schemas.openxmlformats.org/officeDocument/2006/relationships/image" Target="../media/image14.svg"/><Relationship Id="rId9" Type="http://schemas.openxmlformats.org/officeDocument/2006/relationships/image" Target="../media/image20.png"/><Relationship Id="rId14" Type="http://schemas.openxmlformats.org/officeDocument/2006/relationships/image" Target="../media/image5.png"/></Relationships>
</file>

<file path=ppt/slides/_rels/slide50.xml.rels><?xml version="1.0" encoding="UTF-8" standalone="yes"?>
<Relationships xmlns="http://schemas.openxmlformats.org/package/2006/relationships"><Relationship Id="rId8"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 Id="rId9" Type="http://schemas.openxmlformats.org/officeDocument/2006/relationships/image" Target="../media/image70.png"/></Relationships>
</file>

<file path=ppt/slides/_rels/slide51.xml.rels><?xml version="1.0" encoding="UTF-8" standalone="yes"?>
<Relationships xmlns="http://schemas.openxmlformats.org/package/2006/relationships"><Relationship Id="rId8"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 Id="rId9" Type="http://schemas.openxmlformats.org/officeDocument/2006/relationships/image" Target="../media/image71.png"/></Relationships>
</file>

<file path=ppt/slides/_rels/slide52.xml.rels><?xml version="1.0" encoding="UTF-8" standalone="yes"?>
<Relationships xmlns="http://schemas.openxmlformats.org/package/2006/relationships"><Relationship Id="rId8"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 Id="rId9" Type="http://schemas.openxmlformats.org/officeDocument/2006/relationships/image" Target="../media/image72.png"/></Relationships>
</file>

<file path=ppt/slides/_rels/slide53.xml.rels><?xml version="1.0" encoding="UTF-8" standalone="yes"?>
<Relationships xmlns="http://schemas.openxmlformats.org/package/2006/relationships"><Relationship Id="rId8"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 Id="rId9" Type="http://schemas.openxmlformats.org/officeDocument/2006/relationships/image" Target="../media/image73.png"/></Relationships>
</file>

<file path=ppt/slides/_rels/slide54.xml.rels><?xml version="1.0" encoding="UTF-8" standalone="yes"?>
<Relationships xmlns="http://schemas.openxmlformats.org/package/2006/relationships"><Relationship Id="rId8"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 Id="rId9" Type="http://schemas.openxmlformats.org/officeDocument/2006/relationships/image" Target="../media/image74.png"/></Relationships>
</file>

<file path=ppt/slides/_rels/slide55.xml.rels><?xml version="1.0" encoding="UTF-8" standalone="yes"?>
<Relationships xmlns="http://schemas.openxmlformats.org/package/2006/relationships"><Relationship Id="rId8"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 Id="rId9" Type="http://schemas.openxmlformats.org/officeDocument/2006/relationships/image" Target="../media/image75.png"/></Relationships>
</file>

<file path=ppt/slides/_rels/slide56.xml.rels><?xml version="1.0" encoding="UTF-8" standalone="yes"?>
<Relationships xmlns="http://schemas.openxmlformats.org/package/2006/relationships"><Relationship Id="rId8"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s>
</file>

<file path=ppt/slides/_rels/slide57.xml.rels><?xml version="1.0" encoding="UTF-8" standalone="yes"?>
<Relationships xmlns="http://schemas.openxmlformats.org/package/2006/relationships"><Relationship Id="rId8"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2.png"/><Relationship Id="rId4" Type="http://schemas.openxmlformats.org/officeDocument/2006/relationships/image" Target="../media/image14.svg"/><Relationship Id="rId9" Type="http://schemas.openxmlformats.org/officeDocument/2006/relationships/hyperlink" Target="mailto:sogreen@kudaka.gov.tr" TargetMode="External"/></Relationships>
</file>

<file path=ppt/slides/_rels/slide58.xml.rels><?xml version="1.0" encoding="UTF-8" standalone="yes"?>
<Relationships xmlns="http://schemas.openxmlformats.org/package/2006/relationships"><Relationship Id="rId8" Type="http://schemas.openxmlformats.org/officeDocument/2006/relationships/image" Target="../media/image93.svg"/><Relationship Id="rId13" Type="http://schemas.openxmlformats.org/officeDocument/2006/relationships/image" Target="../media/image79.png"/><Relationship Id="rId3" Type="http://schemas.openxmlformats.org/officeDocument/2006/relationships/image" Target="../media/image76.png"/><Relationship Id="rId7" Type="http://schemas.openxmlformats.org/officeDocument/2006/relationships/image" Target="../media/image78.png"/><Relationship Id="rId12" Type="http://schemas.openxmlformats.org/officeDocument/2006/relationships/image" Target="../media/image29.svg"/><Relationship Id="rId17" Type="http://schemas.openxmlformats.org/officeDocument/2006/relationships/image" Target="../media/image6.jpeg"/><Relationship Id="rId2" Type="http://schemas.openxmlformats.org/officeDocument/2006/relationships/image" Target="../media/image15.jpe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1.svg"/><Relationship Id="rId11" Type="http://schemas.openxmlformats.org/officeDocument/2006/relationships/image" Target="../media/image17.png"/><Relationship Id="rId5" Type="http://schemas.openxmlformats.org/officeDocument/2006/relationships/image" Target="../media/image77.png"/><Relationship Id="rId15" Type="http://schemas.openxmlformats.org/officeDocument/2006/relationships/image" Target="../media/image4.png"/><Relationship Id="rId10" Type="http://schemas.openxmlformats.org/officeDocument/2006/relationships/image" Target="../media/image27.svg"/><Relationship Id="rId4" Type="http://schemas.openxmlformats.org/officeDocument/2006/relationships/image" Target="../media/image89.svg"/><Relationship Id="rId9" Type="http://schemas.openxmlformats.org/officeDocument/2006/relationships/image" Target="../media/image16.png"/><Relationship Id="rId14" Type="http://schemas.openxmlformats.org/officeDocument/2006/relationships/image" Target="../media/image95.svg"/></Relationships>
</file>

<file path=ppt/slides/_rels/slide6.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4.png"/><Relationship Id="rId3" Type="http://schemas.openxmlformats.org/officeDocument/2006/relationships/image" Target="../media/image9.png"/><Relationship Id="rId12" Type="http://schemas.openxmlformats.org/officeDocument/2006/relationships/image" Target="../media/image38.sv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21.png"/><Relationship Id="rId5" Type="http://schemas.openxmlformats.org/officeDocument/2006/relationships/image" Target="../media/image19.png"/><Relationship Id="rId10" Type="http://schemas.openxmlformats.org/officeDocument/2006/relationships/image" Target="../media/image36.svg"/><Relationship Id="rId4" Type="http://schemas.openxmlformats.org/officeDocument/2006/relationships/image" Target="../media/image14.svg"/><Relationship Id="rId9" Type="http://schemas.openxmlformats.org/officeDocument/2006/relationships/image" Target="../media/image20.png"/><Relationship Id="rId1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3.png"/><Relationship Id="rId1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19.png"/><Relationship Id="rId12" Type="http://schemas.openxmlformats.org/officeDocument/2006/relationships/image" Target="../media/image38.svg"/><Relationship Id="rId17" Type="http://schemas.openxmlformats.org/officeDocument/2006/relationships/image" Target="../media/image4.png"/><Relationship Id="rId2" Type="http://schemas.openxmlformats.org/officeDocument/2006/relationships/image" Target="../media/image1.jpeg"/><Relationship Id="rId16" Type="http://schemas.openxmlformats.org/officeDocument/2006/relationships/image" Target="../media/image42.svg"/><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21.png"/><Relationship Id="rId5" Type="http://schemas.openxmlformats.org/officeDocument/2006/relationships/image" Target="../media/image22.png"/><Relationship Id="rId15" Type="http://schemas.openxmlformats.org/officeDocument/2006/relationships/image" Target="../media/image24.png"/><Relationship Id="rId10" Type="http://schemas.openxmlformats.org/officeDocument/2006/relationships/image" Target="../media/image36.svg"/><Relationship Id="rId4" Type="http://schemas.openxmlformats.org/officeDocument/2006/relationships/image" Target="../media/image14.svg"/><Relationship Id="rId9" Type="http://schemas.openxmlformats.org/officeDocument/2006/relationships/image" Target="../media/image20.png"/><Relationship Id="rId14" Type="http://schemas.openxmlformats.org/officeDocument/2006/relationships/image" Target="../media/image40.svg"/></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4.png"/><Relationship Id="rId5" Type="http://schemas.openxmlformats.org/officeDocument/2006/relationships/image" Target="../media/image9.png"/><Relationship Id="rId10" Type="http://schemas.openxmlformats.org/officeDocument/2006/relationships/image" Target="../media/image18.svg"/><Relationship Id="rId4" Type="http://schemas.openxmlformats.org/officeDocument/2006/relationships/image" Target="../media/image10.sv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30.png"/><Relationship Id="rId18" Type="http://schemas.openxmlformats.org/officeDocument/2006/relationships/image" Target="../media/image58.svg"/><Relationship Id="rId3" Type="http://schemas.openxmlformats.org/officeDocument/2006/relationships/image" Target="../media/image25.png"/><Relationship Id="rId21" Type="http://schemas.openxmlformats.org/officeDocument/2006/relationships/image" Target="../media/image4.png"/><Relationship Id="rId7" Type="http://schemas.openxmlformats.org/officeDocument/2006/relationships/image" Target="../media/image27.png"/><Relationship Id="rId12" Type="http://schemas.openxmlformats.org/officeDocument/2006/relationships/image" Target="../media/image52.svg"/><Relationship Id="rId17" Type="http://schemas.openxmlformats.org/officeDocument/2006/relationships/image" Target="../media/image32.png"/><Relationship Id="rId2" Type="http://schemas.openxmlformats.org/officeDocument/2006/relationships/image" Target="../media/image1.jpeg"/><Relationship Id="rId16" Type="http://schemas.openxmlformats.org/officeDocument/2006/relationships/image" Target="../media/image56.svg"/><Relationship Id="rId20" Type="http://schemas.openxmlformats.org/officeDocument/2006/relationships/image" Target="../media/image60.svg"/><Relationship Id="rId1" Type="http://schemas.openxmlformats.org/officeDocument/2006/relationships/slideLayout" Target="../slideLayouts/slideLayout7.xml"/><Relationship Id="rId6" Type="http://schemas.openxmlformats.org/officeDocument/2006/relationships/image" Target="../media/image46.svg"/><Relationship Id="rId11" Type="http://schemas.openxmlformats.org/officeDocument/2006/relationships/image" Target="../media/image29.png"/><Relationship Id="rId5" Type="http://schemas.openxmlformats.org/officeDocument/2006/relationships/image" Target="../media/image26.png"/><Relationship Id="rId15" Type="http://schemas.openxmlformats.org/officeDocument/2006/relationships/image" Target="../media/image31.png"/><Relationship Id="rId10" Type="http://schemas.openxmlformats.org/officeDocument/2006/relationships/image" Target="../media/image50.svg"/><Relationship Id="rId19" Type="http://schemas.openxmlformats.org/officeDocument/2006/relationships/image" Target="../media/image33.png"/><Relationship Id="rId4" Type="http://schemas.openxmlformats.org/officeDocument/2006/relationships/image" Target="../media/image44.svg"/><Relationship Id="rId9" Type="http://schemas.openxmlformats.org/officeDocument/2006/relationships/image" Target="../media/image28.png"/><Relationship Id="rId14" Type="http://schemas.openxmlformats.org/officeDocument/2006/relationships/image" Target="../media/image54.svg"/><Relationship Id="rId2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12888" r="-12888"/>
            </a:stretch>
          </a:blipFill>
        </p:spPr>
      </p:sp>
      <p:grpSp>
        <p:nvGrpSpPr>
          <p:cNvPr id="3" name="Group 3"/>
          <p:cNvGrpSpPr/>
          <p:nvPr/>
        </p:nvGrpSpPr>
        <p:grpSpPr>
          <a:xfrm rot="-10800000">
            <a:off x="13151450" y="5953347"/>
            <a:ext cx="3166471" cy="6164561"/>
            <a:chOff x="0" y="0"/>
            <a:chExt cx="585263" cy="1139404"/>
          </a:xfrm>
        </p:grpSpPr>
        <p:sp>
          <p:nvSpPr>
            <p:cNvPr id="4" name="Freeform 4"/>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2D892C"/>
            </a:solidFill>
          </p:spPr>
        </p:sp>
        <p:sp>
          <p:nvSpPr>
            <p:cNvPr id="5" name="TextBox 5"/>
            <p:cNvSpPr txBox="1"/>
            <p:nvPr/>
          </p:nvSpPr>
          <p:spPr>
            <a:xfrm>
              <a:off x="0" y="-47625"/>
              <a:ext cx="585263" cy="1060029"/>
            </a:xfrm>
            <a:prstGeom prst="rect">
              <a:avLst/>
            </a:prstGeom>
          </p:spPr>
          <p:txBody>
            <a:bodyPr lIns="34362" tIns="34362" rIns="34362" bIns="34362" rtlCol="0" anchor="ctr"/>
            <a:lstStyle/>
            <a:p>
              <a:pPr algn="ctr">
                <a:lnSpc>
                  <a:spcPts val="2940"/>
                </a:lnSpc>
              </a:pPr>
              <a:endParaRPr/>
            </a:p>
          </p:txBody>
        </p:sp>
      </p:grpSp>
      <p:grpSp>
        <p:nvGrpSpPr>
          <p:cNvPr id="6" name="Group 6"/>
          <p:cNvGrpSpPr/>
          <p:nvPr/>
        </p:nvGrpSpPr>
        <p:grpSpPr>
          <a:xfrm rot="5400000">
            <a:off x="15578849" y="7062769"/>
            <a:ext cx="1545755" cy="3872547"/>
            <a:chOff x="0" y="0"/>
            <a:chExt cx="660400" cy="1654486"/>
          </a:xfrm>
        </p:grpSpPr>
        <p:sp>
          <p:nvSpPr>
            <p:cNvPr id="7" name="Freeform 7"/>
            <p:cNvSpPr/>
            <p:nvPr/>
          </p:nvSpPr>
          <p:spPr>
            <a:xfrm>
              <a:off x="0" y="0"/>
              <a:ext cx="660400" cy="1654486"/>
            </a:xfrm>
            <a:custGeom>
              <a:avLst/>
              <a:gdLst/>
              <a:ahLst/>
              <a:cxnLst/>
              <a:rect l="l" t="t" r="r" b="b"/>
              <a:pathLst>
                <a:path w="660400" h="1654486">
                  <a:moveTo>
                    <a:pt x="220252" y="1635417"/>
                  </a:moveTo>
                  <a:cubicBezTo>
                    <a:pt x="254109" y="1646931"/>
                    <a:pt x="292600" y="1654486"/>
                    <a:pt x="330378" y="1654486"/>
                  </a:cubicBezTo>
                  <a:cubicBezTo>
                    <a:pt x="368157" y="1654486"/>
                    <a:pt x="404509" y="1648009"/>
                    <a:pt x="438009" y="1636495"/>
                  </a:cubicBezTo>
                  <a:cubicBezTo>
                    <a:pt x="438723" y="1636136"/>
                    <a:pt x="439435" y="1636136"/>
                    <a:pt x="440148" y="1635776"/>
                  </a:cubicBezTo>
                  <a:cubicBezTo>
                    <a:pt x="565955" y="1589721"/>
                    <a:pt x="658618" y="1468107"/>
                    <a:pt x="660400" y="1307288"/>
                  </a:cubicBezTo>
                  <a:lnTo>
                    <a:pt x="660400" y="0"/>
                  </a:lnTo>
                  <a:lnTo>
                    <a:pt x="0" y="0"/>
                  </a:lnTo>
                  <a:lnTo>
                    <a:pt x="0" y="1306318"/>
                  </a:lnTo>
                  <a:cubicBezTo>
                    <a:pt x="1782" y="1468826"/>
                    <a:pt x="93019" y="1590441"/>
                    <a:pt x="220252" y="1635417"/>
                  </a:cubicBezTo>
                  <a:close/>
                </a:path>
              </a:pathLst>
            </a:custGeom>
            <a:solidFill>
              <a:srgbClr val="153930"/>
            </a:solidFill>
          </p:spPr>
        </p:sp>
        <p:sp>
          <p:nvSpPr>
            <p:cNvPr id="8" name="TextBox 8"/>
            <p:cNvSpPr txBox="1"/>
            <p:nvPr/>
          </p:nvSpPr>
          <p:spPr>
            <a:xfrm>
              <a:off x="0" y="-47625"/>
              <a:ext cx="660400" cy="1575111"/>
            </a:xfrm>
            <a:prstGeom prst="rect">
              <a:avLst/>
            </a:prstGeom>
          </p:spPr>
          <p:txBody>
            <a:bodyPr lIns="61554" tIns="61554" rIns="61554" bIns="61554" rtlCol="0" anchor="ctr"/>
            <a:lstStyle/>
            <a:p>
              <a:pPr algn="ctr">
                <a:lnSpc>
                  <a:spcPts val="2940"/>
                </a:lnSpc>
              </a:pPr>
              <a:endParaRPr/>
            </a:p>
          </p:txBody>
        </p:sp>
      </p:grpSp>
      <p:grpSp>
        <p:nvGrpSpPr>
          <p:cNvPr id="9" name="Group 9"/>
          <p:cNvGrpSpPr/>
          <p:nvPr/>
        </p:nvGrpSpPr>
        <p:grpSpPr>
          <a:xfrm>
            <a:off x="12398976" y="-3528093"/>
            <a:ext cx="7741206" cy="10976264"/>
            <a:chOff x="0" y="0"/>
            <a:chExt cx="10321608" cy="14635019"/>
          </a:xfrm>
        </p:grpSpPr>
        <p:grpSp>
          <p:nvGrpSpPr>
            <p:cNvPr id="10" name="Group 10"/>
            <p:cNvGrpSpPr/>
            <p:nvPr/>
          </p:nvGrpSpPr>
          <p:grpSpPr>
            <a:xfrm>
              <a:off x="1994913" y="2483570"/>
              <a:ext cx="6241679" cy="12151449"/>
              <a:chOff x="0" y="0"/>
              <a:chExt cx="585263" cy="1139404"/>
            </a:xfrm>
          </p:grpSpPr>
          <p:sp>
            <p:nvSpPr>
              <p:cNvPr id="11" name="Freeform 11"/>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12" name="TextBox 12"/>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13" name="Group 13"/>
            <p:cNvGrpSpPr/>
            <p:nvPr/>
          </p:nvGrpSpPr>
          <p:grpSpPr>
            <a:xfrm>
              <a:off x="5382455" y="6634018"/>
              <a:ext cx="4939153" cy="493915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0" y="0"/>
              <a:ext cx="3963695" cy="9902108"/>
              <a:chOff x="0" y="0"/>
              <a:chExt cx="456090" cy="1139404"/>
            </a:xfrm>
          </p:grpSpPr>
          <p:sp>
            <p:nvSpPr>
              <p:cNvPr id="17" name="Freeform 17"/>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8" name="TextBox 18"/>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9" name="Freeform 19"/>
          <p:cNvSpPr/>
          <p:nvPr/>
        </p:nvSpPr>
        <p:spPr>
          <a:xfrm flipV="1">
            <a:off x="-1221544" y="-880716"/>
            <a:ext cx="3086100" cy="3086100"/>
          </a:xfrm>
          <a:custGeom>
            <a:avLst/>
            <a:gdLst/>
            <a:ahLst/>
            <a:cxnLst/>
            <a:rect l="l" t="t" r="r" b="b"/>
            <a:pathLst>
              <a:path w="3086100" h="3086100">
                <a:moveTo>
                  <a:pt x="0" y="3086100"/>
                </a:moveTo>
                <a:lnTo>
                  <a:pt x="3086100" y="3086100"/>
                </a:lnTo>
                <a:lnTo>
                  <a:pt x="3086100" y="0"/>
                </a:lnTo>
                <a:lnTo>
                  <a:pt x="0" y="0"/>
                </a:lnTo>
                <a:lnTo>
                  <a:pt x="0" y="308610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0" name="Freeform 20"/>
          <p:cNvSpPr/>
          <p:nvPr/>
        </p:nvSpPr>
        <p:spPr>
          <a:xfrm rot="5400000">
            <a:off x="0" y="8687510"/>
            <a:ext cx="1599490" cy="1599490"/>
          </a:xfrm>
          <a:custGeom>
            <a:avLst/>
            <a:gdLst/>
            <a:ahLst/>
            <a:cxnLst/>
            <a:rect l="l" t="t" r="r" b="b"/>
            <a:pathLst>
              <a:path w="1599490" h="1599490">
                <a:moveTo>
                  <a:pt x="0" y="0"/>
                </a:moveTo>
                <a:lnTo>
                  <a:pt x="1599490" y="0"/>
                </a:lnTo>
                <a:lnTo>
                  <a:pt x="1599490" y="1599490"/>
                </a:lnTo>
                <a:lnTo>
                  <a:pt x="0" y="159949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grpSp>
        <p:nvGrpSpPr>
          <p:cNvPr id="21" name="Group 21"/>
          <p:cNvGrpSpPr/>
          <p:nvPr/>
        </p:nvGrpSpPr>
        <p:grpSpPr>
          <a:xfrm>
            <a:off x="3388824" y="7051366"/>
            <a:ext cx="7220819" cy="2206934"/>
            <a:chOff x="0" y="0"/>
            <a:chExt cx="9627758" cy="2942579"/>
          </a:xfrm>
        </p:grpSpPr>
        <p:sp>
          <p:nvSpPr>
            <p:cNvPr id="22" name="Freeform 22"/>
            <p:cNvSpPr/>
            <p:nvPr/>
          </p:nvSpPr>
          <p:spPr>
            <a:xfrm>
              <a:off x="3587854" y="348273"/>
              <a:ext cx="6039905" cy="2334388"/>
            </a:xfrm>
            <a:custGeom>
              <a:avLst/>
              <a:gdLst/>
              <a:ahLst/>
              <a:cxnLst/>
              <a:rect l="l" t="t" r="r" b="b"/>
              <a:pathLst>
                <a:path w="6039905" h="2334388">
                  <a:moveTo>
                    <a:pt x="0" y="0"/>
                  </a:moveTo>
                  <a:lnTo>
                    <a:pt x="6039904" y="0"/>
                  </a:lnTo>
                  <a:lnTo>
                    <a:pt x="6039904" y="2334389"/>
                  </a:lnTo>
                  <a:lnTo>
                    <a:pt x="0" y="2334389"/>
                  </a:lnTo>
                  <a:lnTo>
                    <a:pt x="0" y="0"/>
                  </a:lnTo>
                  <a:close/>
                </a:path>
              </a:pathLst>
            </a:custGeom>
            <a:blipFill>
              <a:blip r:embed="rId7"/>
              <a:stretch>
                <a:fillRect/>
              </a:stretch>
            </a:blipFill>
          </p:spPr>
        </p:sp>
        <p:sp>
          <p:nvSpPr>
            <p:cNvPr id="23" name="Freeform 23"/>
            <p:cNvSpPr/>
            <p:nvPr/>
          </p:nvSpPr>
          <p:spPr>
            <a:xfrm>
              <a:off x="0" y="0"/>
              <a:ext cx="2744000" cy="2942579"/>
            </a:xfrm>
            <a:custGeom>
              <a:avLst/>
              <a:gdLst/>
              <a:ahLst/>
              <a:cxnLst/>
              <a:rect l="l" t="t" r="r" b="b"/>
              <a:pathLst>
                <a:path w="2744000" h="2942579">
                  <a:moveTo>
                    <a:pt x="0" y="0"/>
                  </a:moveTo>
                  <a:lnTo>
                    <a:pt x="2744000" y="0"/>
                  </a:lnTo>
                  <a:lnTo>
                    <a:pt x="2744000" y="2942579"/>
                  </a:lnTo>
                  <a:lnTo>
                    <a:pt x="0" y="2942579"/>
                  </a:lnTo>
                  <a:lnTo>
                    <a:pt x="0" y="0"/>
                  </a:lnTo>
                  <a:close/>
                </a:path>
              </a:pathLst>
            </a:custGeom>
            <a:blipFill>
              <a:blip r:embed="rId8"/>
              <a:stretch>
                <a:fillRect l="-68807" t="-40648" r="-68937" b="-40516"/>
              </a:stretch>
            </a:blipFill>
          </p:spPr>
        </p:sp>
      </p:grpSp>
      <p:sp>
        <p:nvSpPr>
          <p:cNvPr id="24" name="Freeform 24"/>
          <p:cNvSpPr/>
          <p:nvPr/>
        </p:nvSpPr>
        <p:spPr>
          <a:xfrm>
            <a:off x="2543807" y="948624"/>
            <a:ext cx="8193737" cy="2022829"/>
          </a:xfrm>
          <a:custGeom>
            <a:avLst/>
            <a:gdLst/>
            <a:ahLst/>
            <a:cxnLst/>
            <a:rect l="l" t="t" r="r" b="b"/>
            <a:pathLst>
              <a:path w="8193737" h="2022829">
                <a:moveTo>
                  <a:pt x="0" y="0"/>
                </a:moveTo>
                <a:lnTo>
                  <a:pt x="8193736" y="0"/>
                </a:lnTo>
                <a:lnTo>
                  <a:pt x="8193736" y="2022829"/>
                </a:lnTo>
                <a:lnTo>
                  <a:pt x="0" y="2022829"/>
                </a:lnTo>
                <a:lnTo>
                  <a:pt x="0" y="0"/>
                </a:lnTo>
                <a:close/>
              </a:path>
            </a:pathLst>
          </a:custGeom>
          <a:blipFill>
            <a:blip r:embed="rId9"/>
            <a:stretch>
              <a:fillRect/>
            </a:stretch>
          </a:blipFill>
        </p:spPr>
      </p:sp>
      <p:sp>
        <p:nvSpPr>
          <p:cNvPr id="25" name="TextBox 25"/>
          <p:cNvSpPr txBox="1"/>
          <p:nvPr/>
        </p:nvSpPr>
        <p:spPr>
          <a:xfrm>
            <a:off x="1290366" y="3655053"/>
            <a:ext cx="11108611" cy="1172383"/>
          </a:xfrm>
          <a:prstGeom prst="rect">
            <a:avLst/>
          </a:prstGeom>
        </p:spPr>
        <p:txBody>
          <a:bodyPr lIns="0" tIns="0" rIns="0" bIns="0" rtlCol="0" anchor="t">
            <a:spAutoFit/>
          </a:bodyPr>
          <a:lstStyle/>
          <a:p>
            <a:pPr algn="l">
              <a:lnSpc>
                <a:spcPts val="9436"/>
              </a:lnSpc>
            </a:pPr>
            <a:r>
              <a:rPr lang="en-US" sz="7258" b="1" spc="72" dirty="0">
                <a:solidFill>
                  <a:srgbClr val="2D892C"/>
                </a:solidFill>
                <a:latin typeface="Oswald Bold"/>
                <a:ea typeface="Oswald Bold"/>
                <a:cs typeface="Oswald Bold"/>
                <a:sym typeface="Oswald Bold"/>
              </a:rPr>
              <a:t>SOGREEN​</a:t>
            </a:r>
          </a:p>
        </p:txBody>
      </p:sp>
      <p:sp>
        <p:nvSpPr>
          <p:cNvPr id="26" name="TextBox 26"/>
          <p:cNvSpPr txBox="1"/>
          <p:nvPr/>
        </p:nvSpPr>
        <p:spPr>
          <a:xfrm>
            <a:off x="1290366" y="5110414"/>
            <a:ext cx="10700619" cy="1949252"/>
          </a:xfrm>
          <a:prstGeom prst="rect">
            <a:avLst/>
          </a:prstGeom>
        </p:spPr>
        <p:txBody>
          <a:bodyPr lIns="0" tIns="0" rIns="0" bIns="0" rtlCol="0" anchor="t">
            <a:spAutoFit/>
          </a:bodyPr>
          <a:lstStyle/>
          <a:p>
            <a:pPr algn="ctr">
              <a:lnSpc>
                <a:spcPts val="3810"/>
              </a:lnSpc>
            </a:pPr>
            <a:r>
              <a:rPr lang="en-US" sz="2722" b="1" dirty="0">
                <a:solidFill>
                  <a:srgbClr val="545454"/>
                </a:solidFill>
                <a:latin typeface="Poppins Bold"/>
                <a:ea typeface="Poppins Bold"/>
                <a:cs typeface="Poppins Bold"/>
                <a:sym typeface="Poppins Bold"/>
              </a:rPr>
              <a:t>YEŞİL ÜRETİM, DÖNGÜSEL EKONOMİ VE KAPSAYICI İSTİHDAM ​</a:t>
            </a:r>
          </a:p>
          <a:p>
            <a:pPr algn="ctr">
              <a:lnSpc>
                <a:spcPts val="3810"/>
              </a:lnSpc>
            </a:pPr>
            <a:r>
              <a:rPr lang="en-US" sz="2722" b="1" dirty="0">
                <a:solidFill>
                  <a:srgbClr val="545454"/>
                </a:solidFill>
                <a:latin typeface="Poppins Bold"/>
                <a:ea typeface="Poppins Bold"/>
                <a:cs typeface="Poppins Bold"/>
                <a:sym typeface="Poppins Bold"/>
              </a:rPr>
              <a:t>HIZLANDIRICI HİBE DESTEĞİ​ </a:t>
            </a:r>
            <a:r>
              <a:rPr lang="tr-TR" sz="2722" b="1" dirty="0" smtClean="0">
                <a:solidFill>
                  <a:srgbClr val="545454"/>
                </a:solidFill>
                <a:latin typeface="Poppins Bold"/>
                <a:ea typeface="Poppins Bold"/>
                <a:cs typeface="Poppins Bold"/>
                <a:sym typeface="Poppins Bold"/>
              </a:rPr>
              <a:t>PROJE YAZMA VE BAŞVURU SÜRECİ EĞİTİM</a:t>
            </a:r>
            <a:r>
              <a:rPr lang="en-US" sz="2722" b="1" dirty="0" smtClean="0">
                <a:solidFill>
                  <a:srgbClr val="545454"/>
                </a:solidFill>
                <a:latin typeface="Poppins Bold"/>
                <a:ea typeface="Poppins Bold"/>
                <a:cs typeface="Poppins Bold"/>
                <a:sym typeface="Poppins Bold"/>
              </a:rPr>
              <a:t> </a:t>
            </a:r>
            <a:r>
              <a:rPr lang="en-US" sz="2722" b="1" dirty="0">
                <a:solidFill>
                  <a:srgbClr val="545454"/>
                </a:solidFill>
                <a:latin typeface="Poppins Bold"/>
                <a:ea typeface="Poppins Bold"/>
                <a:cs typeface="Poppins Bold"/>
                <a:sym typeface="Poppins Bold"/>
              </a:rPr>
              <a:t>TOPLANTISI</a:t>
            </a:r>
          </a:p>
          <a:p>
            <a:pPr algn="ctr">
              <a:lnSpc>
                <a:spcPts val="3810"/>
              </a:lnSpc>
            </a:pPr>
            <a:endParaRPr lang="en-US" sz="2722" b="1" dirty="0">
              <a:solidFill>
                <a:srgbClr val="545454"/>
              </a:solidFill>
              <a:latin typeface="Poppins Bold"/>
              <a:ea typeface="Poppins Bold"/>
              <a:cs typeface="Poppins Bold"/>
              <a:sym typeface="Poppins Bold"/>
            </a:endParaRPr>
          </a:p>
        </p:txBody>
      </p:sp>
      <p:sp>
        <p:nvSpPr>
          <p:cNvPr id="27" name="TextBox 27"/>
          <p:cNvSpPr txBox="1"/>
          <p:nvPr/>
        </p:nvSpPr>
        <p:spPr>
          <a:xfrm>
            <a:off x="5024489" y="4019060"/>
            <a:ext cx="6966495" cy="463419"/>
          </a:xfrm>
          <a:prstGeom prst="rect">
            <a:avLst/>
          </a:prstGeom>
        </p:spPr>
        <p:txBody>
          <a:bodyPr lIns="0" tIns="0" rIns="0" bIns="0" rtlCol="0" anchor="t">
            <a:spAutoFit/>
          </a:bodyPr>
          <a:lstStyle/>
          <a:p>
            <a:pPr algn="ctr">
              <a:lnSpc>
                <a:spcPts val="3810"/>
              </a:lnSpc>
              <a:spcBef>
                <a:spcPct val="0"/>
              </a:spcBef>
            </a:pPr>
            <a:r>
              <a:rPr lang="en-US" sz="2722" b="1" spc="27">
                <a:solidFill>
                  <a:srgbClr val="5C5D62"/>
                </a:solidFill>
                <a:latin typeface="Oswald Bold"/>
                <a:ea typeface="Oswald Bold"/>
                <a:cs typeface="Oswald Bold"/>
                <a:sym typeface="Oswald Bold"/>
              </a:rPr>
              <a:t>Türkiye Sosyal Kapsayıcı Yeşil Dönüşüm Projesi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976437" y="-4068758"/>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12888" r="-12888"/>
            </a:stretch>
          </a:blipFill>
        </p:spPr>
      </p:sp>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79295" y="9142223"/>
            <a:ext cx="1900826" cy="982167"/>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700718" y="962025"/>
            <a:ext cx="9046646" cy="2080895"/>
          </a:xfrm>
          <a:prstGeom prst="rect">
            <a:avLst/>
          </a:prstGeom>
        </p:spPr>
        <p:txBody>
          <a:bodyPr lIns="0" tIns="0" rIns="0" bIns="0" rtlCol="0" anchor="t">
            <a:spAutoFit/>
          </a:bodyPr>
          <a:lstStyle/>
          <a:p>
            <a:pPr algn="l">
              <a:lnSpc>
                <a:spcPts val="8319"/>
              </a:lnSpc>
            </a:pPr>
            <a:r>
              <a:rPr lang="en-US" sz="6399" b="1" spc="63">
                <a:solidFill>
                  <a:srgbClr val="2D892C"/>
                </a:solidFill>
                <a:latin typeface="Oswald Bold"/>
                <a:ea typeface="Oswald Bold"/>
                <a:cs typeface="Oswald Bold"/>
                <a:sym typeface="Oswald Bold"/>
              </a:rPr>
              <a:t>PROGRAMIN AMAÇLARI VE ÖNCELİKLERİ​</a:t>
            </a:r>
          </a:p>
        </p:txBody>
      </p:sp>
      <p:sp>
        <p:nvSpPr>
          <p:cNvPr id="18" name="TextBox 18"/>
          <p:cNvSpPr txBox="1"/>
          <p:nvPr/>
        </p:nvSpPr>
        <p:spPr>
          <a:xfrm>
            <a:off x="6384922" y="2131617"/>
            <a:ext cx="10369130" cy="1682331"/>
          </a:xfrm>
          <a:prstGeom prst="rect">
            <a:avLst/>
          </a:prstGeom>
        </p:spPr>
        <p:txBody>
          <a:bodyPr lIns="0" tIns="0" rIns="0" bIns="0" rtlCol="0" anchor="t">
            <a:spAutoFit/>
          </a:bodyPr>
          <a:lstStyle/>
          <a:p>
            <a:pPr algn="l">
              <a:lnSpc>
                <a:spcPts val="3359"/>
              </a:lnSpc>
            </a:pPr>
            <a:r>
              <a:rPr lang="en-US" sz="2400" b="1" spc="24" dirty="0" err="1">
                <a:solidFill>
                  <a:srgbClr val="545454"/>
                </a:solidFill>
                <a:latin typeface="Poppins Bold"/>
                <a:ea typeface="Poppins Bold"/>
                <a:cs typeface="Poppins Bold"/>
                <a:sym typeface="Poppins Bold"/>
              </a:rPr>
              <a:t>Yeşil</a:t>
            </a:r>
            <a:r>
              <a:rPr lang="en-US" sz="2400" b="1" spc="24" dirty="0">
                <a:solidFill>
                  <a:srgbClr val="545454"/>
                </a:solidFill>
                <a:latin typeface="Poppins Bold"/>
                <a:ea typeface="Poppins Bold"/>
                <a:cs typeface="Poppins Bold"/>
                <a:sym typeface="Poppins Bold"/>
              </a:rPr>
              <a:t> </a:t>
            </a:r>
            <a:r>
              <a:rPr lang="en-US" sz="2400" b="1" spc="24" dirty="0" err="1">
                <a:solidFill>
                  <a:srgbClr val="545454"/>
                </a:solidFill>
                <a:latin typeface="Poppins Bold"/>
                <a:ea typeface="Poppins Bold"/>
                <a:cs typeface="Poppins Bold"/>
                <a:sym typeface="Poppins Bold"/>
              </a:rPr>
              <a:t>dönüşümden</a:t>
            </a:r>
            <a:r>
              <a:rPr lang="en-US" sz="2400" b="1" spc="24" dirty="0">
                <a:solidFill>
                  <a:srgbClr val="545454"/>
                </a:solidFill>
                <a:latin typeface="Poppins Bold"/>
                <a:ea typeface="Poppins Bold"/>
                <a:cs typeface="Poppins Bold"/>
                <a:sym typeface="Poppins Bold"/>
              </a:rPr>
              <a:t> </a:t>
            </a:r>
            <a:r>
              <a:rPr lang="en-US" sz="2400" b="1" spc="24" dirty="0" err="1">
                <a:solidFill>
                  <a:srgbClr val="545454"/>
                </a:solidFill>
                <a:latin typeface="Poppins Bold"/>
                <a:ea typeface="Poppins Bold"/>
                <a:cs typeface="Poppins Bold"/>
                <a:sym typeface="Poppins Bold"/>
              </a:rPr>
              <a:t>daha</a:t>
            </a:r>
            <a:r>
              <a:rPr lang="en-US" sz="2400" b="1" spc="24" dirty="0">
                <a:solidFill>
                  <a:srgbClr val="545454"/>
                </a:solidFill>
                <a:latin typeface="Poppins Bold"/>
                <a:ea typeface="Poppins Bold"/>
                <a:cs typeface="Poppins Bold"/>
                <a:sym typeface="Poppins Bold"/>
              </a:rPr>
              <a:t> </a:t>
            </a:r>
            <a:r>
              <a:rPr lang="en-US" sz="2400" b="1" spc="24" dirty="0" err="1">
                <a:solidFill>
                  <a:srgbClr val="545454"/>
                </a:solidFill>
                <a:latin typeface="Poppins Bold"/>
                <a:ea typeface="Poppins Bold"/>
                <a:cs typeface="Poppins Bold"/>
                <a:sym typeface="Poppins Bold"/>
              </a:rPr>
              <a:t>fazla</a:t>
            </a:r>
            <a:r>
              <a:rPr lang="en-US" sz="2400" b="1" spc="24" dirty="0">
                <a:solidFill>
                  <a:srgbClr val="545454"/>
                </a:solidFill>
                <a:latin typeface="Poppins Bold"/>
                <a:ea typeface="Poppins Bold"/>
                <a:cs typeface="Poppins Bold"/>
                <a:sym typeface="Poppins Bold"/>
              </a:rPr>
              <a:t> </a:t>
            </a:r>
            <a:r>
              <a:rPr lang="en-US" sz="2400" b="1" spc="24" dirty="0" err="1">
                <a:solidFill>
                  <a:srgbClr val="545454"/>
                </a:solidFill>
                <a:latin typeface="Poppins Bold"/>
                <a:ea typeface="Poppins Bold"/>
                <a:cs typeface="Poppins Bold"/>
                <a:sym typeface="Poppins Bold"/>
              </a:rPr>
              <a:t>etkilenecek</a:t>
            </a:r>
            <a:r>
              <a:rPr lang="en-US" sz="2400" b="1" spc="24" dirty="0">
                <a:solidFill>
                  <a:srgbClr val="545454"/>
                </a:solidFill>
                <a:latin typeface="Poppins Bold"/>
                <a:ea typeface="Poppins Bold"/>
                <a:cs typeface="Poppins Bold"/>
                <a:sym typeface="Poppins Bold"/>
              </a:rPr>
              <a:t> </a:t>
            </a:r>
            <a:r>
              <a:rPr lang="en-US" sz="2400" b="1" spc="24" dirty="0" err="1">
                <a:solidFill>
                  <a:srgbClr val="545454"/>
                </a:solidFill>
                <a:latin typeface="Poppins Bold"/>
                <a:ea typeface="Poppins Bold"/>
                <a:cs typeface="Poppins Bold"/>
                <a:sym typeface="Poppins Bold"/>
              </a:rPr>
              <a:t>kadınlar</a:t>
            </a:r>
            <a:r>
              <a:rPr lang="en-US" sz="2400" b="1" spc="24" dirty="0">
                <a:solidFill>
                  <a:srgbClr val="545454"/>
                </a:solidFill>
                <a:latin typeface="Poppins Bold"/>
                <a:ea typeface="Poppins Bold"/>
                <a:cs typeface="Poppins Bold"/>
                <a:sym typeface="Poppins Bold"/>
              </a:rPr>
              <a:t> </a:t>
            </a:r>
            <a:r>
              <a:rPr lang="en-US" sz="2400" b="1" spc="24" dirty="0" err="1">
                <a:solidFill>
                  <a:srgbClr val="545454"/>
                </a:solidFill>
                <a:latin typeface="Poppins Bold"/>
                <a:ea typeface="Poppins Bold"/>
                <a:cs typeface="Poppins Bold"/>
                <a:sym typeface="Poppins Bold"/>
              </a:rPr>
              <a:t>ve</a:t>
            </a:r>
            <a:r>
              <a:rPr lang="en-US" sz="2400" b="1" spc="24" dirty="0">
                <a:solidFill>
                  <a:srgbClr val="545454"/>
                </a:solidFill>
                <a:latin typeface="Poppins Bold"/>
                <a:ea typeface="Poppins Bold"/>
                <a:cs typeface="Poppins Bold"/>
                <a:sym typeface="Poppins Bold"/>
              </a:rPr>
              <a:t> </a:t>
            </a:r>
            <a:r>
              <a:rPr lang="en-US" sz="2400" b="1" spc="24" dirty="0" err="1">
                <a:solidFill>
                  <a:srgbClr val="545454"/>
                </a:solidFill>
                <a:latin typeface="Poppins Bold"/>
                <a:ea typeface="Poppins Bold"/>
                <a:cs typeface="Poppins Bold"/>
                <a:sym typeface="Poppins Bold"/>
              </a:rPr>
              <a:t>gençler</a:t>
            </a:r>
            <a:r>
              <a:rPr lang="en-US" sz="2400" b="1" spc="24" dirty="0">
                <a:solidFill>
                  <a:srgbClr val="545454"/>
                </a:solidFill>
                <a:latin typeface="Poppins Bold"/>
                <a:ea typeface="Poppins Bold"/>
                <a:cs typeface="Poppins Bold"/>
                <a:sym typeface="Poppins Bold"/>
              </a:rPr>
              <a:t> </a:t>
            </a:r>
            <a:r>
              <a:rPr lang="en-US" sz="2400" b="1" spc="24" dirty="0" err="1">
                <a:solidFill>
                  <a:srgbClr val="545454"/>
                </a:solidFill>
                <a:latin typeface="Poppins Bold"/>
                <a:ea typeface="Poppins Bold"/>
                <a:cs typeface="Poppins Bold"/>
                <a:sym typeface="Poppins Bold"/>
              </a:rPr>
              <a:t>başta</a:t>
            </a:r>
            <a:r>
              <a:rPr lang="en-US" sz="2400" b="1" spc="24" dirty="0">
                <a:solidFill>
                  <a:srgbClr val="545454"/>
                </a:solidFill>
                <a:latin typeface="Poppins Bold"/>
                <a:ea typeface="Poppins Bold"/>
                <a:cs typeface="Poppins Bold"/>
                <a:sym typeface="Poppins Bold"/>
              </a:rPr>
              <a:t> </a:t>
            </a:r>
            <a:r>
              <a:rPr lang="en-US" sz="2400" b="1" spc="24" dirty="0" err="1">
                <a:solidFill>
                  <a:srgbClr val="545454"/>
                </a:solidFill>
                <a:latin typeface="Poppins Bold"/>
                <a:ea typeface="Poppins Bold"/>
                <a:cs typeface="Poppins Bold"/>
                <a:sym typeface="Poppins Bold"/>
              </a:rPr>
              <a:t>olmak</a:t>
            </a:r>
            <a:r>
              <a:rPr lang="en-US" sz="2400" b="1" spc="24" dirty="0">
                <a:solidFill>
                  <a:srgbClr val="545454"/>
                </a:solidFill>
                <a:latin typeface="Poppins Bold"/>
                <a:ea typeface="Poppins Bold"/>
                <a:cs typeface="Poppins Bold"/>
                <a:sym typeface="Poppins Bold"/>
              </a:rPr>
              <a:t> </a:t>
            </a:r>
            <a:r>
              <a:rPr lang="en-US" sz="2400" b="1" spc="24" dirty="0" err="1">
                <a:solidFill>
                  <a:srgbClr val="545454"/>
                </a:solidFill>
                <a:latin typeface="Poppins Bold"/>
                <a:ea typeface="Poppins Bold"/>
                <a:cs typeface="Poppins Bold"/>
                <a:sym typeface="Poppins Bold"/>
              </a:rPr>
              <a:t>üzere</a:t>
            </a:r>
            <a:r>
              <a:rPr lang="en-US" sz="2400" b="1" spc="24" dirty="0">
                <a:solidFill>
                  <a:srgbClr val="545454"/>
                </a:solidFill>
                <a:latin typeface="Poppins Bold"/>
                <a:ea typeface="Poppins Bold"/>
                <a:cs typeface="Poppins Bold"/>
                <a:sym typeface="Poppins Bold"/>
              </a:rPr>
              <a:t> </a:t>
            </a:r>
            <a:r>
              <a:rPr lang="en-US" sz="2400" b="1" spc="24" dirty="0" err="1">
                <a:solidFill>
                  <a:srgbClr val="545454"/>
                </a:solidFill>
                <a:latin typeface="Poppins Bold"/>
                <a:ea typeface="Poppins Bold"/>
                <a:cs typeface="Poppins Bold"/>
                <a:sym typeface="Poppins Bold"/>
              </a:rPr>
              <a:t>kırılgan</a:t>
            </a:r>
            <a:r>
              <a:rPr lang="en-US" sz="2400" b="1" spc="24" dirty="0">
                <a:solidFill>
                  <a:srgbClr val="545454"/>
                </a:solidFill>
                <a:latin typeface="Poppins Bold"/>
                <a:ea typeface="Poppins Bold"/>
                <a:cs typeface="Poppins Bold"/>
                <a:sym typeface="Poppins Bold"/>
              </a:rPr>
              <a:t> </a:t>
            </a:r>
            <a:r>
              <a:rPr lang="en-US" sz="2400" b="1" spc="24" dirty="0" err="1">
                <a:solidFill>
                  <a:srgbClr val="545454"/>
                </a:solidFill>
                <a:latin typeface="Poppins Bold"/>
                <a:ea typeface="Poppins Bold"/>
                <a:cs typeface="Poppins Bold"/>
                <a:sym typeface="Poppins Bold"/>
              </a:rPr>
              <a:t>grupların</a:t>
            </a:r>
            <a:r>
              <a:rPr lang="en-US" sz="2400" b="1" spc="24" dirty="0">
                <a:solidFill>
                  <a:srgbClr val="545454"/>
                </a:solidFill>
                <a:latin typeface="Poppins Bold"/>
                <a:ea typeface="Poppins Bold"/>
                <a:cs typeface="Poppins Bold"/>
                <a:sym typeface="Poppins Bold"/>
              </a:rPr>
              <a:t> </a:t>
            </a:r>
            <a:r>
              <a:rPr lang="en-US" sz="2400" b="1" spc="24" dirty="0" err="1">
                <a:solidFill>
                  <a:srgbClr val="545454"/>
                </a:solidFill>
                <a:latin typeface="Poppins Bold"/>
                <a:ea typeface="Poppins Bold"/>
                <a:cs typeface="Poppins Bold"/>
                <a:sym typeface="Poppins Bold"/>
              </a:rPr>
              <a:t>istihdamını</a:t>
            </a:r>
            <a:r>
              <a:rPr lang="en-US" sz="2400" b="1" spc="24" dirty="0">
                <a:solidFill>
                  <a:srgbClr val="545454"/>
                </a:solidFill>
                <a:latin typeface="Poppins Bold"/>
                <a:ea typeface="Poppins Bold"/>
                <a:cs typeface="Poppins Bold"/>
                <a:sym typeface="Poppins Bold"/>
              </a:rPr>
              <a:t> </a:t>
            </a:r>
            <a:r>
              <a:rPr lang="en-US" sz="2400" b="1" spc="24" dirty="0" err="1">
                <a:solidFill>
                  <a:srgbClr val="545454"/>
                </a:solidFill>
                <a:latin typeface="Poppins Bold"/>
                <a:ea typeface="Poppins Bold"/>
                <a:cs typeface="Poppins Bold"/>
                <a:sym typeface="Poppins Bold"/>
              </a:rPr>
              <a:t>artırmaya</a:t>
            </a:r>
            <a:r>
              <a:rPr lang="en-US" sz="2400" b="1" spc="24" dirty="0">
                <a:solidFill>
                  <a:srgbClr val="545454"/>
                </a:solidFill>
                <a:latin typeface="Poppins Bold"/>
                <a:ea typeface="Poppins Bold"/>
                <a:cs typeface="Poppins Bold"/>
                <a:sym typeface="Poppins Bold"/>
              </a:rPr>
              <a:t> </a:t>
            </a:r>
            <a:r>
              <a:rPr lang="en-US" sz="2400" b="1" spc="24" dirty="0" err="1">
                <a:solidFill>
                  <a:srgbClr val="545454"/>
                </a:solidFill>
                <a:latin typeface="Poppins Bold"/>
                <a:ea typeface="Poppins Bold"/>
                <a:cs typeface="Poppins Bold"/>
                <a:sym typeface="Poppins Bold"/>
              </a:rPr>
              <a:t>veya</a:t>
            </a:r>
            <a:r>
              <a:rPr lang="en-US" sz="2400" b="1" spc="24" dirty="0">
                <a:solidFill>
                  <a:srgbClr val="545454"/>
                </a:solidFill>
                <a:latin typeface="Poppins Bold"/>
                <a:ea typeface="Poppins Bold"/>
                <a:cs typeface="Poppins Bold"/>
                <a:sym typeface="Poppins Bold"/>
              </a:rPr>
              <a:t> </a:t>
            </a:r>
            <a:r>
              <a:rPr lang="en-US" sz="2400" b="1" spc="24" dirty="0" err="1">
                <a:solidFill>
                  <a:srgbClr val="545454"/>
                </a:solidFill>
                <a:latin typeface="Poppins Bold"/>
                <a:ea typeface="Poppins Bold"/>
                <a:cs typeface="Poppins Bold"/>
                <a:sym typeface="Poppins Bold"/>
              </a:rPr>
              <a:t>daha</a:t>
            </a:r>
            <a:r>
              <a:rPr lang="en-US" sz="2400" b="1" spc="24" dirty="0">
                <a:solidFill>
                  <a:srgbClr val="545454"/>
                </a:solidFill>
                <a:latin typeface="Poppins Bold"/>
                <a:ea typeface="Poppins Bold"/>
                <a:cs typeface="Poppins Bold"/>
                <a:sym typeface="Poppins Bold"/>
              </a:rPr>
              <a:t> </a:t>
            </a:r>
            <a:r>
              <a:rPr lang="en-US" sz="2400" b="1" spc="24" dirty="0" err="1">
                <a:solidFill>
                  <a:srgbClr val="545454"/>
                </a:solidFill>
                <a:latin typeface="Poppins Bold"/>
                <a:ea typeface="Poppins Bold"/>
                <a:cs typeface="Poppins Bold"/>
                <a:sym typeface="Poppins Bold"/>
              </a:rPr>
              <a:t>iyi</a:t>
            </a:r>
            <a:r>
              <a:rPr lang="en-US" sz="2400" b="1" spc="24" dirty="0">
                <a:solidFill>
                  <a:srgbClr val="545454"/>
                </a:solidFill>
                <a:latin typeface="Poppins Bold"/>
                <a:ea typeface="Poppins Bold"/>
                <a:cs typeface="Poppins Bold"/>
                <a:sym typeface="Poppins Bold"/>
              </a:rPr>
              <a:t> </a:t>
            </a:r>
            <a:r>
              <a:rPr lang="en-US" sz="2400" b="1" spc="24" dirty="0" err="1">
                <a:solidFill>
                  <a:srgbClr val="545454"/>
                </a:solidFill>
                <a:latin typeface="Poppins Bold"/>
                <a:ea typeface="Poppins Bold"/>
                <a:cs typeface="Poppins Bold"/>
                <a:sym typeface="Poppins Bold"/>
              </a:rPr>
              <a:t>işlerde</a:t>
            </a:r>
            <a:r>
              <a:rPr lang="en-US" sz="2400" b="1" spc="24" dirty="0">
                <a:solidFill>
                  <a:srgbClr val="545454"/>
                </a:solidFill>
                <a:latin typeface="Poppins Bold"/>
                <a:ea typeface="Poppins Bold"/>
                <a:cs typeface="Poppins Bold"/>
                <a:sym typeface="Poppins Bold"/>
              </a:rPr>
              <a:t> </a:t>
            </a:r>
            <a:r>
              <a:rPr lang="en-US" sz="2400" b="1" spc="24" dirty="0" err="1">
                <a:solidFill>
                  <a:srgbClr val="545454"/>
                </a:solidFill>
                <a:latin typeface="Poppins Bold"/>
                <a:ea typeface="Poppins Bold"/>
                <a:cs typeface="Poppins Bold"/>
                <a:sym typeface="Poppins Bold"/>
              </a:rPr>
              <a:t>çalıştırılmasına</a:t>
            </a:r>
            <a:r>
              <a:rPr lang="en-US" sz="2400" b="1" spc="24" dirty="0">
                <a:solidFill>
                  <a:srgbClr val="545454"/>
                </a:solidFill>
                <a:latin typeface="Poppins Bold"/>
                <a:ea typeface="Poppins Bold"/>
                <a:cs typeface="Poppins Bold"/>
                <a:sym typeface="Poppins Bold"/>
              </a:rPr>
              <a:t> </a:t>
            </a:r>
            <a:r>
              <a:rPr lang="en-US" sz="2400" b="1" spc="24" dirty="0" err="1">
                <a:solidFill>
                  <a:srgbClr val="545454"/>
                </a:solidFill>
                <a:latin typeface="Poppins Bold"/>
                <a:ea typeface="Poppins Bold"/>
                <a:cs typeface="Poppins Bold"/>
                <a:sym typeface="Poppins Bold"/>
              </a:rPr>
              <a:t>imkân</a:t>
            </a:r>
            <a:r>
              <a:rPr lang="en-US" sz="2400" b="1" spc="24" dirty="0">
                <a:solidFill>
                  <a:srgbClr val="545454"/>
                </a:solidFill>
                <a:latin typeface="Poppins Bold"/>
                <a:ea typeface="Poppins Bold"/>
                <a:cs typeface="Poppins Bold"/>
                <a:sym typeface="Poppins Bold"/>
              </a:rPr>
              <a:t> </a:t>
            </a:r>
            <a:r>
              <a:rPr lang="en-US" sz="2400" b="1" spc="24" dirty="0" err="1">
                <a:solidFill>
                  <a:srgbClr val="545454"/>
                </a:solidFill>
                <a:latin typeface="Poppins Bold"/>
                <a:ea typeface="Poppins Bold"/>
                <a:cs typeface="Poppins Bold"/>
                <a:sym typeface="Poppins Bold"/>
              </a:rPr>
              <a:t>sağlayan</a:t>
            </a:r>
            <a:r>
              <a:rPr lang="en-US" sz="2400" b="1" spc="24" dirty="0">
                <a:solidFill>
                  <a:srgbClr val="545454"/>
                </a:solidFill>
                <a:latin typeface="Poppins Bold"/>
                <a:ea typeface="Poppins Bold"/>
                <a:cs typeface="Poppins Bold"/>
                <a:sym typeface="Poppins Bold"/>
              </a:rPr>
              <a:t> </a:t>
            </a:r>
            <a:r>
              <a:rPr lang="en-US" sz="2400" b="1" spc="24" dirty="0" err="1">
                <a:solidFill>
                  <a:srgbClr val="545454"/>
                </a:solidFill>
                <a:latin typeface="Poppins Bold"/>
                <a:ea typeface="Poppins Bold"/>
                <a:cs typeface="Poppins Bold"/>
                <a:sym typeface="Poppins Bold"/>
              </a:rPr>
              <a:t>proje</a:t>
            </a:r>
            <a:r>
              <a:rPr lang="en-US" sz="2400" b="1" spc="24" dirty="0">
                <a:solidFill>
                  <a:srgbClr val="545454"/>
                </a:solidFill>
                <a:latin typeface="Poppins Bold"/>
                <a:ea typeface="Poppins Bold"/>
                <a:cs typeface="Poppins Bold"/>
                <a:sym typeface="Poppins Bold"/>
              </a:rPr>
              <a:t> </a:t>
            </a:r>
            <a:r>
              <a:rPr lang="en-US" sz="2400" b="1" spc="24" dirty="0" err="1">
                <a:solidFill>
                  <a:srgbClr val="545454"/>
                </a:solidFill>
                <a:latin typeface="Poppins Bold"/>
                <a:ea typeface="Poppins Bold"/>
                <a:cs typeface="Poppins Bold"/>
                <a:sym typeface="Poppins Bold"/>
              </a:rPr>
              <a:t>önerilerine</a:t>
            </a:r>
            <a:r>
              <a:rPr lang="en-US" sz="2400" b="1" spc="24" dirty="0">
                <a:solidFill>
                  <a:srgbClr val="545454"/>
                </a:solidFill>
                <a:latin typeface="Poppins Bold"/>
                <a:ea typeface="Poppins Bold"/>
                <a:cs typeface="Poppins Bold"/>
                <a:sym typeface="Poppins Bold"/>
              </a:rPr>
              <a:t> </a:t>
            </a:r>
            <a:r>
              <a:rPr lang="en-US" sz="2400" b="1" spc="24" dirty="0" err="1">
                <a:solidFill>
                  <a:srgbClr val="545454"/>
                </a:solidFill>
                <a:latin typeface="Poppins Bold"/>
                <a:ea typeface="Poppins Bold"/>
                <a:cs typeface="Poppins Bold"/>
                <a:sym typeface="Poppins Bold"/>
              </a:rPr>
              <a:t>değerlendirmede</a:t>
            </a:r>
            <a:r>
              <a:rPr lang="en-US" sz="2400" b="1" spc="24" dirty="0">
                <a:solidFill>
                  <a:srgbClr val="545454"/>
                </a:solidFill>
                <a:latin typeface="Poppins Bold"/>
                <a:ea typeface="Poppins Bold"/>
                <a:cs typeface="Poppins Bold"/>
                <a:sym typeface="Poppins Bold"/>
              </a:rPr>
              <a:t> </a:t>
            </a:r>
            <a:r>
              <a:rPr lang="en-US" sz="2400" b="1" spc="24" dirty="0" err="1">
                <a:solidFill>
                  <a:srgbClr val="545454"/>
                </a:solidFill>
                <a:latin typeface="Poppins Bold"/>
                <a:ea typeface="Poppins Bold"/>
                <a:cs typeface="Poppins Bold"/>
                <a:sym typeface="Poppins Bold"/>
              </a:rPr>
              <a:t>ilave</a:t>
            </a:r>
            <a:r>
              <a:rPr lang="en-US" sz="2400" b="1" spc="24" dirty="0">
                <a:solidFill>
                  <a:srgbClr val="545454"/>
                </a:solidFill>
                <a:latin typeface="Poppins Bold"/>
                <a:ea typeface="Poppins Bold"/>
                <a:cs typeface="Poppins Bold"/>
                <a:sym typeface="Poppins Bold"/>
              </a:rPr>
              <a:t> </a:t>
            </a:r>
            <a:r>
              <a:rPr lang="en-US" sz="2400" b="1" spc="24" dirty="0" err="1">
                <a:solidFill>
                  <a:srgbClr val="545454"/>
                </a:solidFill>
                <a:latin typeface="Poppins Bold"/>
                <a:ea typeface="Poppins Bold"/>
                <a:cs typeface="Poppins Bold"/>
                <a:sym typeface="Poppins Bold"/>
              </a:rPr>
              <a:t>puan</a:t>
            </a:r>
            <a:r>
              <a:rPr lang="en-US" sz="2400" b="1" spc="24" dirty="0">
                <a:solidFill>
                  <a:srgbClr val="545454"/>
                </a:solidFill>
                <a:latin typeface="Poppins Bold"/>
                <a:ea typeface="Poppins Bold"/>
                <a:cs typeface="Poppins Bold"/>
                <a:sym typeface="Poppins Bold"/>
              </a:rPr>
              <a:t> </a:t>
            </a:r>
            <a:r>
              <a:rPr lang="en-US" sz="2400" b="1" spc="24" dirty="0" err="1">
                <a:solidFill>
                  <a:srgbClr val="545454"/>
                </a:solidFill>
                <a:latin typeface="Poppins Bold"/>
                <a:ea typeface="Poppins Bold"/>
                <a:cs typeface="Poppins Bold"/>
                <a:sym typeface="Poppins Bold"/>
              </a:rPr>
              <a:t>verilecektir</a:t>
            </a:r>
            <a:r>
              <a:rPr lang="en-US" sz="2400" b="1" spc="24" dirty="0">
                <a:solidFill>
                  <a:srgbClr val="545454"/>
                </a:solidFill>
                <a:latin typeface="Poppins Bold"/>
                <a:ea typeface="Poppins Bold"/>
                <a:cs typeface="Poppins Bold"/>
                <a:sym typeface="Poppins Bold"/>
              </a:rPr>
              <a:t>:​</a:t>
            </a:r>
          </a:p>
        </p:txBody>
      </p:sp>
      <p:sp>
        <p:nvSpPr>
          <p:cNvPr id="19" name="TextBox 19"/>
          <p:cNvSpPr txBox="1"/>
          <p:nvPr/>
        </p:nvSpPr>
        <p:spPr>
          <a:xfrm>
            <a:off x="1028700" y="3956823"/>
            <a:ext cx="6829831" cy="1563154"/>
          </a:xfrm>
          <a:prstGeom prst="rect">
            <a:avLst/>
          </a:prstGeom>
        </p:spPr>
        <p:txBody>
          <a:bodyPr lIns="0" tIns="0" rIns="0" bIns="0" rtlCol="0" anchor="t">
            <a:spAutoFit/>
          </a:bodyPr>
          <a:lstStyle/>
          <a:p>
            <a:pPr algn="l">
              <a:lnSpc>
                <a:spcPts val="3079"/>
              </a:lnSpc>
              <a:spcBef>
                <a:spcPct val="0"/>
              </a:spcBef>
            </a:pP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Mikro</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İşletme</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Nedir</a:t>
            </a:r>
            <a:r>
              <a:rPr lang="en-US" sz="2199" b="1" spc="70" dirty="0">
                <a:solidFill>
                  <a:srgbClr val="B22F16"/>
                </a:solidFill>
                <a:latin typeface="Poppins Bold"/>
                <a:ea typeface="Poppins Bold"/>
                <a:cs typeface="Poppins Bold"/>
                <a:sym typeface="Poppins Bold"/>
              </a:rPr>
              <a:t>?</a:t>
            </a:r>
          </a:p>
          <a:p>
            <a:pPr marL="474979" lvl="1" indent="-237490" algn="l">
              <a:lnSpc>
                <a:spcPts val="3079"/>
              </a:lnSpc>
              <a:buFont typeface="Arial"/>
              <a:buChar char="•"/>
            </a:pPr>
            <a:r>
              <a:rPr lang="en-US" sz="2199" b="1" spc="70" dirty="0">
                <a:solidFill>
                  <a:srgbClr val="000000"/>
                </a:solidFill>
                <a:latin typeface="Poppins Bold"/>
                <a:ea typeface="Poppins Bold"/>
                <a:cs typeface="Poppins Bold"/>
                <a:sym typeface="Poppins Bold"/>
              </a:rPr>
              <a:t>Çalışan </a:t>
            </a:r>
            <a:r>
              <a:rPr lang="en-US" sz="2199" b="1" spc="70" dirty="0" err="1">
                <a:solidFill>
                  <a:srgbClr val="000000"/>
                </a:solidFill>
                <a:latin typeface="Poppins Bold"/>
                <a:ea typeface="Poppins Bold"/>
                <a:cs typeface="Poppins Bold"/>
                <a:sym typeface="Poppins Bold"/>
              </a:rPr>
              <a:t>sayısı</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En</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fazla</a:t>
            </a:r>
            <a:r>
              <a:rPr lang="en-US" sz="2199" b="1" spc="70" dirty="0">
                <a:solidFill>
                  <a:srgbClr val="000000"/>
                </a:solidFill>
                <a:latin typeface="Poppins Bold"/>
                <a:ea typeface="Poppins Bold"/>
                <a:cs typeface="Poppins Bold"/>
                <a:sym typeface="Poppins Bold"/>
              </a:rPr>
              <a:t> 9 </a:t>
            </a:r>
            <a:r>
              <a:rPr lang="en-US" sz="2199" b="1" spc="70" dirty="0" err="1">
                <a:solidFill>
                  <a:srgbClr val="000000"/>
                </a:solidFill>
                <a:latin typeface="Poppins Bold"/>
                <a:ea typeface="Poppins Bold"/>
                <a:cs typeface="Poppins Bold"/>
                <a:sym typeface="Poppins Bold"/>
              </a:rPr>
              <a:t>kişi</a:t>
            </a:r>
            <a:endParaRPr lang="en-US" sz="2199" b="1" spc="70" dirty="0">
              <a:solidFill>
                <a:srgbClr val="000000"/>
              </a:solidFill>
              <a:latin typeface="Poppins Bold"/>
              <a:ea typeface="Poppins Bold"/>
              <a:cs typeface="Poppins Bold"/>
              <a:sym typeface="Poppins Bold"/>
            </a:endParaRPr>
          </a:p>
          <a:p>
            <a:pPr marL="474979" lvl="1" indent="-237490" algn="l">
              <a:lnSpc>
                <a:spcPts val="3079"/>
              </a:lnSpc>
              <a:buFont typeface="Arial"/>
              <a:buChar char="•"/>
            </a:pPr>
            <a:r>
              <a:rPr lang="en-US" sz="2199" b="1" spc="70" dirty="0" err="1">
                <a:solidFill>
                  <a:srgbClr val="000000"/>
                </a:solidFill>
                <a:latin typeface="Poppins Bold"/>
                <a:ea typeface="Poppins Bold"/>
                <a:cs typeface="Poppins Bold"/>
                <a:sym typeface="Poppins Bold"/>
              </a:rPr>
              <a:t>Yıllık</a:t>
            </a:r>
            <a:r>
              <a:rPr lang="en-US" sz="2199" b="1" spc="70" dirty="0">
                <a:solidFill>
                  <a:srgbClr val="000000"/>
                </a:solidFill>
                <a:latin typeface="Poppins Bold"/>
                <a:ea typeface="Poppins Bold"/>
                <a:cs typeface="Poppins Bold"/>
                <a:sym typeface="Poppins Bold"/>
              </a:rPr>
              <a:t> net </a:t>
            </a:r>
            <a:r>
              <a:rPr lang="en-US" sz="2199" b="1" spc="70" dirty="0" err="1">
                <a:solidFill>
                  <a:srgbClr val="000000"/>
                </a:solidFill>
                <a:latin typeface="Poppins Bold"/>
                <a:ea typeface="Poppins Bold"/>
                <a:cs typeface="Poppins Bold"/>
                <a:sym typeface="Poppins Bold"/>
              </a:rPr>
              <a:t>satış</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hasılatı</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veya</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mali</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bilanço</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En</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fazla</a:t>
            </a:r>
            <a:r>
              <a:rPr lang="en-US" sz="2199" b="1" spc="70" dirty="0">
                <a:solidFill>
                  <a:srgbClr val="000000"/>
                </a:solidFill>
                <a:latin typeface="Poppins Bold"/>
                <a:ea typeface="Poppins Bold"/>
                <a:cs typeface="Poppins Bold"/>
                <a:sym typeface="Poppins Bold"/>
              </a:rPr>
              <a:t> 10 </a:t>
            </a:r>
            <a:r>
              <a:rPr lang="en-US" sz="2199" b="1" spc="70" dirty="0" err="1">
                <a:solidFill>
                  <a:srgbClr val="000000"/>
                </a:solidFill>
                <a:latin typeface="Poppins Bold"/>
                <a:ea typeface="Poppins Bold"/>
                <a:cs typeface="Poppins Bold"/>
                <a:sym typeface="Poppins Bold"/>
              </a:rPr>
              <a:t>milyon</a:t>
            </a:r>
            <a:r>
              <a:rPr lang="en-US" sz="2199" b="1" spc="70" dirty="0">
                <a:solidFill>
                  <a:srgbClr val="000000"/>
                </a:solidFill>
                <a:latin typeface="Poppins Bold"/>
                <a:ea typeface="Poppins Bold"/>
                <a:cs typeface="Poppins Bold"/>
                <a:sym typeface="Poppins Bold"/>
              </a:rPr>
              <a:t> TL</a:t>
            </a:r>
          </a:p>
        </p:txBody>
      </p:sp>
      <p:sp>
        <p:nvSpPr>
          <p:cNvPr id="20" name="TextBox 20"/>
          <p:cNvSpPr txBox="1"/>
          <p:nvPr/>
        </p:nvSpPr>
        <p:spPr>
          <a:xfrm>
            <a:off x="10429469" y="3956823"/>
            <a:ext cx="6829831" cy="1563154"/>
          </a:xfrm>
          <a:prstGeom prst="rect">
            <a:avLst/>
          </a:prstGeom>
        </p:spPr>
        <p:txBody>
          <a:bodyPr lIns="0" tIns="0" rIns="0" bIns="0" rtlCol="0" anchor="t">
            <a:spAutoFit/>
          </a:bodyPr>
          <a:lstStyle/>
          <a:p>
            <a:pPr algn="l">
              <a:lnSpc>
                <a:spcPts val="3079"/>
              </a:lnSpc>
              <a:spcBef>
                <a:spcPct val="0"/>
              </a:spcBef>
            </a:pPr>
            <a:r>
              <a:rPr lang="en-US" sz="2199" b="1" spc="70" dirty="0" err="1">
                <a:solidFill>
                  <a:srgbClr val="B22F16"/>
                </a:solidFill>
                <a:latin typeface="Poppins Bold"/>
                <a:ea typeface="Poppins Bold"/>
                <a:cs typeface="Poppins Bold"/>
                <a:sym typeface="Poppins Bold"/>
              </a:rPr>
              <a:t>Küçük</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İşletme</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Nedir</a:t>
            </a:r>
            <a:r>
              <a:rPr lang="en-US" sz="2199" b="1" spc="70" dirty="0">
                <a:solidFill>
                  <a:srgbClr val="B22F16"/>
                </a:solidFill>
                <a:latin typeface="Poppins Bold"/>
                <a:ea typeface="Poppins Bold"/>
                <a:cs typeface="Poppins Bold"/>
                <a:sym typeface="Poppins Bold"/>
              </a:rPr>
              <a:t>?</a:t>
            </a:r>
          </a:p>
          <a:p>
            <a:pPr marL="474979" lvl="1" indent="-237490" algn="l">
              <a:lnSpc>
                <a:spcPts val="3079"/>
              </a:lnSpc>
              <a:buFont typeface="Arial"/>
              <a:buChar char="•"/>
            </a:pPr>
            <a:r>
              <a:rPr lang="en-US" sz="2199" b="1" spc="70" dirty="0">
                <a:solidFill>
                  <a:srgbClr val="000000"/>
                </a:solidFill>
                <a:latin typeface="Poppins Bold"/>
                <a:ea typeface="Poppins Bold"/>
                <a:cs typeface="Poppins Bold"/>
                <a:sym typeface="Poppins Bold"/>
              </a:rPr>
              <a:t>Çalışan </a:t>
            </a:r>
            <a:r>
              <a:rPr lang="en-US" sz="2199" b="1" spc="70" dirty="0" err="1">
                <a:solidFill>
                  <a:srgbClr val="000000"/>
                </a:solidFill>
                <a:latin typeface="Poppins Bold"/>
                <a:ea typeface="Poppins Bold"/>
                <a:cs typeface="Poppins Bold"/>
                <a:sym typeface="Poppins Bold"/>
              </a:rPr>
              <a:t>sayısı</a:t>
            </a:r>
            <a:r>
              <a:rPr lang="en-US" sz="2199" b="1" spc="70" dirty="0">
                <a:solidFill>
                  <a:srgbClr val="000000"/>
                </a:solidFill>
                <a:latin typeface="Poppins Bold"/>
                <a:ea typeface="Poppins Bold"/>
                <a:cs typeface="Poppins Bold"/>
                <a:sym typeface="Poppins Bold"/>
              </a:rPr>
              <a:t>: 10 - 49 </a:t>
            </a:r>
            <a:r>
              <a:rPr lang="en-US" sz="2199" b="1" spc="70" dirty="0" err="1">
                <a:solidFill>
                  <a:srgbClr val="000000"/>
                </a:solidFill>
                <a:latin typeface="Poppins Bold"/>
                <a:ea typeface="Poppins Bold"/>
                <a:cs typeface="Poppins Bold"/>
                <a:sym typeface="Poppins Bold"/>
              </a:rPr>
              <a:t>kişi</a:t>
            </a:r>
            <a:endParaRPr lang="en-US" sz="2199" b="1" spc="70" dirty="0">
              <a:solidFill>
                <a:srgbClr val="000000"/>
              </a:solidFill>
              <a:latin typeface="Poppins Bold"/>
              <a:ea typeface="Poppins Bold"/>
              <a:cs typeface="Poppins Bold"/>
              <a:sym typeface="Poppins Bold"/>
            </a:endParaRPr>
          </a:p>
          <a:p>
            <a:pPr marL="474979" lvl="1" indent="-237490" algn="l">
              <a:lnSpc>
                <a:spcPts val="3079"/>
              </a:lnSpc>
              <a:buFont typeface="Arial"/>
              <a:buChar char="•"/>
            </a:pPr>
            <a:r>
              <a:rPr lang="en-US" sz="2199" b="1" spc="70" dirty="0" err="1">
                <a:solidFill>
                  <a:srgbClr val="000000"/>
                </a:solidFill>
                <a:latin typeface="Poppins Bold"/>
                <a:ea typeface="Poppins Bold"/>
                <a:cs typeface="Poppins Bold"/>
                <a:sym typeface="Poppins Bold"/>
              </a:rPr>
              <a:t>Yıllık</a:t>
            </a:r>
            <a:r>
              <a:rPr lang="en-US" sz="2199" b="1" spc="70" dirty="0">
                <a:solidFill>
                  <a:srgbClr val="000000"/>
                </a:solidFill>
                <a:latin typeface="Poppins Bold"/>
                <a:ea typeface="Poppins Bold"/>
                <a:cs typeface="Poppins Bold"/>
                <a:sym typeface="Poppins Bold"/>
              </a:rPr>
              <a:t> net </a:t>
            </a:r>
            <a:r>
              <a:rPr lang="en-US" sz="2199" b="1" spc="70" dirty="0" err="1">
                <a:solidFill>
                  <a:srgbClr val="000000"/>
                </a:solidFill>
                <a:latin typeface="Poppins Bold"/>
                <a:ea typeface="Poppins Bold"/>
                <a:cs typeface="Poppins Bold"/>
                <a:sym typeface="Poppins Bold"/>
              </a:rPr>
              <a:t>satış</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hasılatı</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veya</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mali</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bilanço</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En</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fazla</a:t>
            </a:r>
            <a:r>
              <a:rPr lang="en-US" sz="2199" b="1" spc="70" dirty="0">
                <a:solidFill>
                  <a:srgbClr val="000000"/>
                </a:solidFill>
                <a:latin typeface="Poppins Bold"/>
                <a:ea typeface="Poppins Bold"/>
                <a:cs typeface="Poppins Bold"/>
                <a:sym typeface="Poppins Bold"/>
              </a:rPr>
              <a:t> 100 </a:t>
            </a:r>
            <a:r>
              <a:rPr lang="en-US" sz="2199" b="1" spc="70" dirty="0" err="1">
                <a:solidFill>
                  <a:srgbClr val="000000"/>
                </a:solidFill>
                <a:latin typeface="Poppins Bold"/>
                <a:ea typeface="Poppins Bold"/>
                <a:cs typeface="Poppins Bold"/>
                <a:sym typeface="Poppins Bold"/>
              </a:rPr>
              <a:t>milyon</a:t>
            </a:r>
            <a:r>
              <a:rPr lang="en-US" sz="2199" b="1" spc="70" dirty="0">
                <a:solidFill>
                  <a:srgbClr val="000000"/>
                </a:solidFill>
                <a:latin typeface="Poppins Bold"/>
                <a:ea typeface="Poppins Bold"/>
                <a:cs typeface="Poppins Bold"/>
                <a:sym typeface="Poppins Bold"/>
              </a:rPr>
              <a:t> TL</a:t>
            </a:r>
          </a:p>
        </p:txBody>
      </p:sp>
      <p:sp>
        <p:nvSpPr>
          <p:cNvPr id="21" name="TextBox 21"/>
          <p:cNvSpPr txBox="1"/>
          <p:nvPr/>
        </p:nvSpPr>
        <p:spPr>
          <a:xfrm>
            <a:off x="1028700" y="5935131"/>
            <a:ext cx="16230600" cy="2344095"/>
          </a:xfrm>
          <a:prstGeom prst="rect">
            <a:avLst/>
          </a:prstGeom>
        </p:spPr>
        <p:txBody>
          <a:bodyPr lIns="0" tIns="0" rIns="0" bIns="0" rtlCol="0" anchor="t">
            <a:spAutoFit/>
          </a:bodyPr>
          <a:lstStyle/>
          <a:p>
            <a:pPr algn="l">
              <a:lnSpc>
                <a:spcPts val="3079"/>
              </a:lnSpc>
              <a:spcBef>
                <a:spcPct val="0"/>
              </a:spcBef>
            </a:pPr>
            <a:r>
              <a:rPr lang="en-US" sz="2199" b="1" spc="70" dirty="0">
                <a:solidFill>
                  <a:srgbClr val="B22F16"/>
                </a:solidFill>
                <a:latin typeface="Poppins Bold"/>
                <a:ea typeface="Poppins Bold"/>
                <a:cs typeface="Poppins Bold"/>
                <a:sym typeface="Poppins Bold"/>
              </a:rPr>
              <a:t>1) </a:t>
            </a:r>
            <a:r>
              <a:rPr lang="en-US" sz="2199" b="1" spc="70" dirty="0" err="1">
                <a:solidFill>
                  <a:srgbClr val="B22F16"/>
                </a:solidFill>
                <a:latin typeface="Poppins Bold"/>
                <a:ea typeface="Poppins Bold"/>
                <a:cs typeface="Poppins Bold"/>
                <a:sym typeface="Poppins Bold"/>
              </a:rPr>
              <a:t>Mikro</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ve</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küçük</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ölçekli</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işletmeler</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için</a:t>
            </a:r>
            <a:r>
              <a:rPr lang="en-US" sz="2199" b="1" spc="70" dirty="0">
                <a:solidFill>
                  <a:srgbClr val="B22F16"/>
                </a:solidFill>
                <a:latin typeface="Poppins Bold"/>
                <a:ea typeface="Poppins Bold"/>
                <a:cs typeface="Poppins Bold"/>
                <a:sym typeface="Poppins Bold"/>
              </a:rPr>
              <a:t>: ​</a:t>
            </a:r>
          </a:p>
          <a:p>
            <a:pPr algn="l">
              <a:lnSpc>
                <a:spcPts val="3079"/>
              </a:lnSpc>
            </a:pPr>
            <a:r>
              <a:rPr lang="en-US" sz="2199" b="1" spc="70" dirty="0">
                <a:solidFill>
                  <a:srgbClr val="000000"/>
                </a:solidFill>
                <a:latin typeface="Poppins Bold"/>
                <a:ea typeface="Poppins Bold"/>
                <a:cs typeface="Poppins Bold"/>
                <a:sym typeface="Poppins Bold"/>
              </a:rPr>
              <a:t>a)</a:t>
            </a:r>
            <a:r>
              <a:rPr lang="en-US" sz="2199" b="1" spc="70" dirty="0" err="1">
                <a:solidFill>
                  <a:srgbClr val="000000"/>
                </a:solidFill>
                <a:latin typeface="Poppins Bold"/>
                <a:ea typeface="Poppins Bold"/>
                <a:cs typeface="Poppins Bold"/>
                <a:sym typeface="Poppins Bold"/>
              </a:rPr>
              <a:t>Aşağıdaki</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şartlardan</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en</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az</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birini</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sağlayan</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işletmelere</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ilave</a:t>
            </a:r>
            <a:r>
              <a:rPr lang="en-US" sz="2199" b="1" spc="70" dirty="0">
                <a:solidFill>
                  <a:srgbClr val="000000"/>
                </a:solidFill>
                <a:latin typeface="Poppins Bold"/>
                <a:ea typeface="Poppins Bold"/>
                <a:cs typeface="Poppins Bold"/>
                <a:sym typeface="Poppins Bold"/>
              </a:rPr>
              <a:t> </a:t>
            </a:r>
            <a:r>
              <a:rPr lang="en-US" sz="2199" b="1" spc="70" dirty="0">
                <a:solidFill>
                  <a:srgbClr val="2D892C"/>
                </a:solidFill>
                <a:latin typeface="Poppins Bold"/>
                <a:ea typeface="Poppins Bold"/>
                <a:cs typeface="Poppins Bold"/>
                <a:sym typeface="Poppins Bold"/>
              </a:rPr>
              <a:t>4 </a:t>
            </a:r>
            <a:r>
              <a:rPr lang="en-US" sz="2199" b="1" spc="70" dirty="0" err="1">
                <a:solidFill>
                  <a:srgbClr val="2D892C"/>
                </a:solidFill>
                <a:latin typeface="Poppins Bold"/>
                <a:ea typeface="Poppins Bold"/>
                <a:cs typeface="Poppins Bold"/>
                <a:sym typeface="Poppins Bold"/>
              </a:rPr>
              <a:t>puan</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verilecektir</a:t>
            </a:r>
            <a:r>
              <a:rPr lang="en-US" sz="2199" b="1" spc="70" dirty="0">
                <a:solidFill>
                  <a:srgbClr val="000000"/>
                </a:solidFill>
                <a:latin typeface="Poppins Bold"/>
                <a:ea typeface="Poppins Bold"/>
                <a:cs typeface="Poppins Bold"/>
                <a:sym typeface="Poppins Bold"/>
              </a:rPr>
              <a:t>:​</a:t>
            </a:r>
          </a:p>
          <a:p>
            <a:pPr algn="l">
              <a:lnSpc>
                <a:spcPts val="3079"/>
              </a:lnSpc>
            </a:pP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a:t>
            </a:r>
            <a:r>
              <a:rPr lang="en-US" sz="2199" spc="70" dirty="0">
                <a:solidFill>
                  <a:srgbClr val="000000"/>
                </a:solidFill>
                <a:latin typeface="Poppins"/>
                <a:ea typeface="Poppins"/>
                <a:cs typeface="Poppins"/>
                <a:sym typeface="Poppins"/>
              </a:rPr>
              <a:t>)</a:t>
            </a:r>
            <a:r>
              <a:rPr lang="en-US" sz="2199" spc="70" dirty="0" err="1">
                <a:solidFill>
                  <a:srgbClr val="000000"/>
                </a:solidFill>
                <a:latin typeface="Poppins"/>
                <a:ea typeface="Poppins"/>
                <a:cs typeface="Poppins"/>
                <a:sym typeface="Poppins"/>
              </a:rPr>
              <a:t>Kadınlara</a:t>
            </a:r>
            <a:r>
              <a:rPr lang="en-US" sz="2199" spc="70" dirty="0">
                <a:solidFill>
                  <a:srgbClr val="000000"/>
                </a:solidFill>
                <a:latin typeface="Poppins"/>
                <a:ea typeface="Poppins"/>
                <a:cs typeface="Poppins"/>
                <a:sym typeface="Poppins"/>
              </a:rPr>
              <a:t>/</a:t>
            </a:r>
            <a:r>
              <a:rPr lang="en-US" sz="2199" spc="70" dirty="0" err="1">
                <a:solidFill>
                  <a:srgbClr val="000000"/>
                </a:solidFill>
                <a:latin typeface="Poppins"/>
                <a:ea typeface="Poppins"/>
                <a:cs typeface="Poppins"/>
                <a:sym typeface="Poppins"/>
              </a:rPr>
              <a:t>gençlere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ait</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veya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hâkim</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ortaklığı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kadınlara</a:t>
            </a:r>
            <a:r>
              <a:rPr lang="en-US" sz="2199" spc="70" dirty="0">
                <a:solidFill>
                  <a:srgbClr val="000000"/>
                </a:solidFill>
                <a:latin typeface="Poppins"/>
                <a:ea typeface="Poppins"/>
                <a:cs typeface="Poppins"/>
                <a:sym typeface="Poppins"/>
              </a:rPr>
              <a:t>/</a:t>
            </a:r>
            <a:r>
              <a:rPr lang="en-US" sz="2199" spc="70" dirty="0" err="1">
                <a:solidFill>
                  <a:srgbClr val="000000"/>
                </a:solidFill>
                <a:latin typeface="Poppins"/>
                <a:ea typeface="Poppins"/>
                <a:cs typeface="Poppins"/>
                <a:sym typeface="Poppins"/>
              </a:rPr>
              <a:t>gençlere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ait</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olan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işletmeler</a:t>
            </a:r>
            <a:r>
              <a:rPr lang="en-US" sz="2199" spc="70" dirty="0">
                <a:solidFill>
                  <a:srgbClr val="000000"/>
                </a:solidFill>
                <a:latin typeface="Poppins"/>
                <a:ea typeface="Poppins"/>
                <a:cs typeface="Poppins"/>
                <a:sym typeface="Poppins"/>
              </a:rPr>
              <a:t>,​</a:t>
            </a:r>
          </a:p>
          <a:p>
            <a:pPr algn="l">
              <a:lnSpc>
                <a:spcPts val="3079"/>
              </a:lnSpc>
            </a:pPr>
            <a:r>
              <a:rPr lang="en-US" sz="2199" spc="70" dirty="0">
                <a:solidFill>
                  <a:srgbClr val="000000"/>
                </a:solidFill>
                <a:latin typeface="Poppins"/>
                <a:ea typeface="Poppins"/>
                <a:cs typeface="Poppins"/>
                <a:sym typeface="Poppins"/>
              </a:rPr>
              <a:t>  ii)</a:t>
            </a:r>
            <a:r>
              <a:rPr lang="en-US" sz="2199" spc="70" dirty="0" err="1">
                <a:solidFill>
                  <a:srgbClr val="000000"/>
                </a:solidFill>
                <a:latin typeface="Poppins"/>
                <a:ea typeface="Poppins"/>
                <a:cs typeface="Poppins"/>
                <a:sym typeface="Poppins"/>
              </a:rPr>
              <a:t>Kadınlar</a:t>
            </a:r>
            <a:r>
              <a:rPr lang="en-US" sz="2199" spc="70" dirty="0">
                <a:solidFill>
                  <a:srgbClr val="000000"/>
                </a:solidFill>
                <a:latin typeface="Poppins"/>
                <a:ea typeface="Poppins"/>
                <a:cs typeface="Poppins"/>
                <a:sym typeface="Poppins"/>
              </a:rPr>
              <a:t>/</a:t>
            </a:r>
            <a:r>
              <a:rPr lang="en-US" sz="2199" spc="70" dirty="0" err="1">
                <a:solidFill>
                  <a:srgbClr val="000000"/>
                </a:solidFill>
                <a:latin typeface="Poppins"/>
                <a:ea typeface="Poppins"/>
                <a:cs typeface="Poppins"/>
                <a:sym typeface="Poppins"/>
              </a:rPr>
              <a:t>gençler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tarafından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yönetilen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işletmeler</a:t>
            </a:r>
            <a:r>
              <a:rPr lang="en-US" sz="2199" spc="70" dirty="0">
                <a:solidFill>
                  <a:srgbClr val="000000"/>
                </a:solidFill>
                <a:latin typeface="Poppins"/>
                <a:ea typeface="Poppins"/>
                <a:cs typeface="Poppins"/>
                <a:sym typeface="Poppins"/>
              </a:rPr>
              <a:t>,​</a:t>
            </a:r>
          </a:p>
          <a:p>
            <a:pPr algn="l">
              <a:lnSpc>
                <a:spcPts val="3079"/>
              </a:lnSpc>
            </a:pPr>
            <a:r>
              <a:rPr lang="en-US" sz="2199" spc="70" dirty="0">
                <a:solidFill>
                  <a:srgbClr val="000000"/>
                </a:solidFill>
                <a:latin typeface="Poppins"/>
                <a:ea typeface="Poppins"/>
                <a:cs typeface="Poppins"/>
                <a:sym typeface="Poppins"/>
              </a:rPr>
              <a:t>  iii)</a:t>
            </a:r>
            <a:r>
              <a:rPr lang="en-US" sz="2199" spc="70" dirty="0" err="1">
                <a:solidFill>
                  <a:srgbClr val="000000"/>
                </a:solidFill>
                <a:latin typeface="Poppins"/>
                <a:ea typeface="Poppins"/>
                <a:cs typeface="Poppins"/>
                <a:sym typeface="Poppins"/>
              </a:rPr>
              <a:t>Çalışanlarının</a:t>
            </a:r>
            <a:r>
              <a:rPr lang="en-US" sz="2199" spc="70" dirty="0">
                <a:solidFill>
                  <a:srgbClr val="000000"/>
                </a:solidFill>
                <a:latin typeface="Poppins"/>
                <a:ea typeface="Poppins"/>
                <a:cs typeface="Poppins"/>
                <a:sym typeface="Poppins"/>
              </a:rPr>
              <a:t> %50'sinden </a:t>
            </a:r>
            <a:r>
              <a:rPr lang="en-US" sz="2199" spc="70" dirty="0" err="1">
                <a:solidFill>
                  <a:srgbClr val="000000"/>
                </a:solidFill>
                <a:latin typeface="Poppins"/>
                <a:ea typeface="Poppins"/>
                <a:cs typeface="Poppins"/>
                <a:sym typeface="Poppins"/>
              </a:rPr>
              <a:t>fazlası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kadın</a:t>
            </a:r>
            <a:r>
              <a:rPr lang="en-US" sz="2199" spc="70" dirty="0">
                <a:solidFill>
                  <a:srgbClr val="000000"/>
                </a:solidFill>
                <a:latin typeface="Poppins"/>
                <a:ea typeface="Poppins"/>
                <a:cs typeface="Poppins"/>
                <a:sym typeface="Poppins"/>
              </a:rPr>
              <a:t>/</a:t>
            </a:r>
            <a:r>
              <a:rPr lang="en-US" sz="2199" spc="70" dirty="0" err="1">
                <a:solidFill>
                  <a:srgbClr val="000000"/>
                </a:solidFill>
                <a:latin typeface="Poppins"/>
                <a:ea typeface="Poppins"/>
                <a:cs typeface="Poppins"/>
                <a:sym typeface="Poppins"/>
              </a:rPr>
              <a:t>genç</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olan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işletmeler</a:t>
            </a:r>
            <a:r>
              <a:rPr lang="en-US" sz="2199" spc="70" dirty="0">
                <a:solidFill>
                  <a:srgbClr val="000000"/>
                </a:solidFill>
                <a:latin typeface="Poppins"/>
                <a:ea typeface="Poppins"/>
                <a:cs typeface="Poppins"/>
                <a:sym typeface="Poppins"/>
              </a:rPr>
              <a:t>.​</a:t>
            </a:r>
          </a:p>
          <a:p>
            <a:pPr algn="l">
              <a:lnSpc>
                <a:spcPts val="3079"/>
              </a:lnSpc>
            </a:pPr>
            <a:r>
              <a:rPr lang="en-US" sz="2199" b="1" spc="70" dirty="0">
                <a:solidFill>
                  <a:srgbClr val="000000"/>
                </a:solidFill>
                <a:latin typeface="Poppins Bold"/>
                <a:ea typeface="Poppins Bold"/>
                <a:cs typeface="Poppins Bold"/>
                <a:sym typeface="Poppins Bold"/>
              </a:rPr>
              <a:t>b)</a:t>
            </a:r>
            <a:r>
              <a:rPr lang="en-US" sz="2199" b="1" spc="70" dirty="0" err="1">
                <a:solidFill>
                  <a:srgbClr val="000000"/>
                </a:solidFill>
                <a:latin typeface="Poppins Bold"/>
                <a:ea typeface="Poppins Bold"/>
                <a:cs typeface="Poppins Bold"/>
                <a:sym typeface="Poppins Bold"/>
              </a:rPr>
              <a:t>Sahibi</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kadın</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ve</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genç</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olan</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işletmeler</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ile</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proje</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ortağı</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olunması</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durumunda</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ilave</a:t>
            </a:r>
            <a:r>
              <a:rPr lang="en-US" sz="2199" b="1" spc="70" dirty="0">
                <a:solidFill>
                  <a:srgbClr val="2D892C"/>
                </a:solidFill>
                <a:latin typeface="Poppins Bold"/>
                <a:ea typeface="Poppins Bold"/>
                <a:cs typeface="Poppins Bold"/>
                <a:sym typeface="Poppins Bold"/>
              </a:rPr>
              <a:t> 1 </a:t>
            </a:r>
            <a:r>
              <a:rPr lang="en-US" sz="2199" b="1" spc="70" dirty="0" err="1">
                <a:solidFill>
                  <a:srgbClr val="2D892C"/>
                </a:solidFill>
                <a:latin typeface="Poppins Bold"/>
                <a:ea typeface="Poppins Bold"/>
                <a:cs typeface="Poppins Bold"/>
                <a:sym typeface="Poppins Bold"/>
              </a:rPr>
              <a:t>puan</a:t>
            </a:r>
            <a:r>
              <a:rPr lang="en-US" sz="2199" b="1" spc="70" dirty="0">
                <a:solidFill>
                  <a:srgbClr val="15393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verilecektir</a:t>
            </a:r>
            <a:r>
              <a:rPr lang="en-US" sz="2199" b="1" spc="70" dirty="0">
                <a:solidFill>
                  <a:srgbClr val="000000"/>
                </a:solidFill>
                <a:latin typeface="Poppins Bold"/>
                <a:ea typeface="Poppins Bold"/>
                <a:cs typeface="Poppins Bold"/>
                <a:sym typeface="Poppins Bold"/>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12888" r="-12888"/>
            </a:stretch>
          </a:blipFill>
        </p:spPr>
      </p:sp>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700718" y="962025"/>
            <a:ext cx="9046646" cy="2080895"/>
          </a:xfrm>
          <a:prstGeom prst="rect">
            <a:avLst/>
          </a:prstGeom>
        </p:spPr>
        <p:txBody>
          <a:bodyPr lIns="0" tIns="0" rIns="0" bIns="0" rtlCol="0" anchor="t">
            <a:spAutoFit/>
          </a:bodyPr>
          <a:lstStyle/>
          <a:p>
            <a:pPr algn="l">
              <a:lnSpc>
                <a:spcPts val="8319"/>
              </a:lnSpc>
            </a:pPr>
            <a:r>
              <a:rPr lang="en-US" sz="6399" b="1" spc="63" dirty="0">
                <a:solidFill>
                  <a:srgbClr val="2D892C"/>
                </a:solidFill>
                <a:latin typeface="Oswald Bold"/>
                <a:ea typeface="Oswald Bold"/>
                <a:cs typeface="Oswald Bold"/>
                <a:sym typeface="Oswald Bold"/>
              </a:rPr>
              <a:t>PROGRAMIN AMAÇLARI VE ÖNCELİKLERİ​</a:t>
            </a:r>
          </a:p>
        </p:txBody>
      </p:sp>
      <p:sp>
        <p:nvSpPr>
          <p:cNvPr id="19" name="TextBox 19"/>
          <p:cNvSpPr txBox="1"/>
          <p:nvPr/>
        </p:nvSpPr>
        <p:spPr>
          <a:xfrm>
            <a:off x="1028700" y="4232651"/>
            <a:ext cx="16230600" cy="5858333"/>
          </a:xfrm>
          <a:prstGeom prst="rect">
            <a:avLst/>
          </a:prstGeom>
        </p:spPr>
        <p:txBody>
          <a:bodyPr lIns="0" tIns="0" rIns="0" bIns="0" rtlCol="0" anchor="t">
            <a:spAutoFit/>
          </a:bodyPr>
          <a:lstStyle/>
          <a:p>
            <a:pPr algn="l">
              <a:lnSpc>
                <a:spcPts val="3079"/>
              </a:lnSpc>
              <a:spcBef>
                <a:spcPct val="0"/>
              </a:spcBef>
            </a:pPr>
            <a:r>
              <a:rPr lang="en-US" sz="2199" b="1" spc="70" dirty="0">
                <a:solidFill>
                  <a:srgbClr val="B22F16"/>
                </a:solidFill>
                <a:latin typeface="Poppins Bold"/>
                <a:ea typeface="Poppins Bold"/>
                <a:cs typeface="Poppins Bold"/>
                <a:sym typeface="Poppins Bold"/>
              </a:rPr>
              <a:t>2) </a:t>
            </a:r>
            <a:r>
              <a:rPr lang="en-US" sz="2199" b="1" spc="70" dirty="0" err="1">
                <a:solidFill>
                  <a:srgbClr val="B22F16"/>
                </a:solidFill>
                <a:latin typeface="Poppins Bold"/>
                <a:ea typeface="Poppins Bold"/>
                <a:cs typeface="Poppins Bold"/>
                <a:sym typeface="Poppins Bold"/>
              </a:rPr>
              <a:t>Kooperatif</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ve</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üretici</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birlikleri</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için</a:t>
            </a:r>
            <a:r>
              <a:rPr lang="en-US" sz="2199" b="1" spc="70" dirty="0">
                <a:solidFill>
                  <a:srgbClr val="B22F16"/>
                </a:solidFill>
                <a:latin typeface="Poppins Bold"/>
                <a:ea typeface="Poppins Bold"/>
                <a:cs typeface="Poppins Bold"/>
                <a:sym typeface="Poppins Bold"/>
              </a:rPr>
              <a:t>:</a:t>
            </a:r>
          </a:p>
          <a:p>
            <a:pPr algn="l">
              <a:lnSpc>
                <a:spcPts val="3079"/>
              </a:lnSpc>
            </a:pPr>
            <a:r>
              <a:rPr lang="en-US" sz="2199" b="1" spc="70" dirty="0">
                <a:solidFill>
                  <a:srgbClr val="000000"/>
                </a:solidFill>
                <a:latin typeface="Poppins Bold"/>
                <a:ea typeface="Poppins Bold"/>
                <a:cs typeface="Poppins Bold"/>
                <a:sym typeface="Poppins Bold"/>
              </a:rPr>
              <a:t>a) </a:t>
            </a:r>
            <a:r>
              <a:rPr lang="en-US" sz="2199" b="1" spc="70" dirty="0" err="1">
                <a:solidFill>
                  <a:srgbClr val="000000"/>
                </a:solidFill>
                <a:latin typeface="Poppins Bold"/>
                <a:ea typeface="Poppins Bold"/>
                <a:cs typeface="Poppins Bold"/>
                <a:sym typeface="Poppins Bold"/>
              </a:rPr>
              <a:t>Aşağıdaki</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şartlardan</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en</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az</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birini</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sağlayan</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kooperatifler</a:t>
            </a:r>
            <a:r>
              <a:rPr lang="en-US" sz="2199" b="1" spc="70" dirty="0">
                <a:solidFill>
                  <a:srgbClr val="000000"/>
                </a:solidFill>
                <a:latin typeface="Poppins Bold"/>
                <a:ea typeface="Poppins Bold"/>
                <a:cs typeface="Poppins Bold"/>
                <a:sym typeface="Poppins Bold"/>
              </a:rPr>
              <a:t>/</a:t>
            </a:r>
            <a:r>
              <a:rPr lang="en-US" sz="2199" b="1" spc="70" dirty="0" err="1">
                <a:solidFill>
                  <a:srgbClr val="000000"/>
                </a:solidFill>
                <a:latin typeface="Poppins Bold"/>
                <a:ea typeface="Poppins Bold"/>
                <a:cs typeface="Poppins Bold"/>
                <a:sym typeface="Poppins Bold"/>
              </a:rPr>
              <a:t>üretici</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birliklerine</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ilave</a:t>
            </a:r>
            <a:r>
              <a:rPr lang="en-US" sz="2199" b="1" spc="70" dirty="0">
                <a:solidFill>
                  <a:srgbClr val="000000"/>
                </a:solidFill>
                <a:latin typeface="Poppins Bold"/>
                <a:ea typeface="Poppins Bold"/>
                <a:cs typeface="Poppins Bold"/>
                <a:sym typeface="Poppins Bold"/>
              </a:rPr>
              <a:t> </a:t>
            </a:r>
            <a:r>
              <a:rPr lang="en-US" sz="2199" b="1" spc="70" dirty="0">
                <a:solidFill>
                  <a:srgbClr val="2D892C"/>
                </a:solidFill>
                <a:latin typeface="Poppins Bold"/>
                <a:ea typeface="Poppins Bold"/>
                <a:cs typeface="Poppins Bold"/>
                <a:sym typeface="Poppins Bold"/>
              </a:rPr>
              <a:t>4 </a:t>
            </a:r>
            <a:r>
              <a:rPr lang="en-US" sz="2199" b="1" spc="70" dirty="0" err="1">
                <a:solidFill>
                  <a:srgbClr val="2D892C"/>
                </a:solidFill>
                <a:latin typeface="Poppins Bold"/>
                <a:ea typeface="Poppins Bold"/>
                <a:cs typeface="Poppins Bold"/>
                <a:sym typeface="Poppins Bold"/>
              </a:rPr>
              <a:t>puan</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verilecektir</a:t>
            </a:r>
            <a:r>
              <a:rPr lang="en-US" sz="2199" b="1" spc="70" dirty="0">
                <a:solidFill>
                  <a:srgbClr val="000000"/>
                </a:solidFill>
                <a:latin typeface="Poppins Bold"/>
                <a:ea typeface="Poppins Bold"/>
                <a:cs typeface="Poppins Bold"/>
                <a:sym typeface="Poppins Bold"/>
              </a:rPr>
              <a:t>:​</a:t>
            </a:r>
          </a:p>
          <a:p>
            <a:pPr algn="l">
              <a:lnSpc>
                <a:spcPts val="3079"/>
              </a:lnSpc>
            </a:pPr>
            <a:r>
              <a:rPr lang="en-US" sz="2199" b="1" spc="70" dirty="0">
                <a:solidFill>
                  <a:srgbClr val="000000"/>
                </a:solidFill>
                <a:latin typeface="Poppins Bold"/>
                <a:ea typeface="Poppins Bold"/>
                <a:cs typeface="Poppins Bold"/>
                <a:sym typeface="Poppins Bold"/>
              </a:rPr>
              <a:t> </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Kadınlar</a:t>
            </a:r>
            <a:r>
              <a:rPr lang="en-US" sz="2199" spc="70" dirty="0">
                <a:solidFill>
                  <a:srgbClr val="000000"/>
                </a:solidFill>
                <a:latin typeface="Poppins"/>
                <a:ea typeface="Poppins"/>
                <a:cs typeface="Poppins"/>
                <a:sym typeface="Poppins"/>
              </a:rPr>
              <a:t>/</a:t>
            </a:r>
            <a:r>
              <a:rPr lang="en-US" sz="2199" spc="70" dirty="0" err="1">
                <a:solidFill>
                  <a:srgbClr val="000000"/>
                </a:solidFill>
                <a:latin typeface="Poppins"/>
                <a:ea typeface="Poppins"/>
                <a:cs typeface="Poppins"/>
                <a:sym typeface="Poppins"/>
              </a:rPr>
              <a:t>gençler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tarafından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yönetilen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kooperatifler</a:t>
            </a:r>
            <a:r>
              <a:rPr lang="en-US" sz="2199" spc="70" dirty="0">
                <a:solidFill>
                  <a:srgbClr val="000000"/>
                </a:solidFill>
                <a:latin typeface="Poppins"/>
                <a:ea typeface="Poppins"/>
                <a:cs typeface="Poppins"/>
                <a:sym typeface="Poppins"/>
              </a:rPr>
              <a:t>/</a:t>
            </a:r>
            <a:r>
              <a:rPr lang="en-US" sz="2199" spc="70" dirty="0" err="1">
                <a:solidFill>
                  <a:srgbClr val="000000"/>
                </a:solidFill>
                <a:latin typeface="Poppins"/>
                <a:ea typeface="Poppins"/>
                <a:cs typeface="Poppins"/>
                <a:sym typeface="Poppins"/>
              </a:rPr>
              <a:t>üretici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birlikleri</a:t>
            </a:r>
            <a:r>
              <a:rPr lang="en-US" sz="2199" spc="70" dirty="0">
                <a:solidFill>
                  <a:srgbClr val="000000"/>
                </a:solidFill>
                <a:latin typeface="Poppins"/>
                <a:ea typeface="Poppins"/>
                <a:cs typeface="Poppins"/>
                <a:sym typeface="Poppins"/>
              </a:rPr>
              <a:t>,​</a:t>
            </a:r>
          </a:p>
          <a:p>
            <a:pPr algn="l">
              <a:lnSpc>
                <a:spcPts val="3079"/>
              </a:lnSpc>
            </a:pPr>
            <a:r>
              <a:rPr lang="en-US" sz="2199" spc="70" dirty="0">
                <a:solidFill>
                  <a:srgbClr val="000000"/>
                </a:solidFill>
                <a:latin typeface="Poppins"/>
                <a:ea typeface="Poppins"/>
                <a:cs typeface="Poppins"/>
                <a:sym typeface="Poppins"/>
              </a:rPr>
              <a:t>  ii) </a:t>
            </a:r>
            <a:r>
              <a:rPr lang="en-US" sz="2199" spc="70" dirty="0" err="1">
                <a:solidFill>
                  <a:srgbClr val="000000"/>
                </a:solidFill>
                <a:latin typeface="Poppins"/>
                <a:ea typeface="Poppins"/>
                <a:cs typeface="Poppins"/>
                <a:sym typeface="Poppins"/>
              </a:rPr>
              <a:t>Üyelerinin</a:t>
            </a:r>
            <a:r>
              <a:rPr lang="en-US" sz="2199" spc="70" dirty="0">
                <a:solidFill>
                  <a:srgbClr val="000000"/>
                </a:solidFill>
                <a:latin typeface="Poppins"/>
                <a:ea typeface="Poppins"/>
                <a:cs typeface="Poppins"/>
                <a:sym typeface="Poppins"/>
              </a:rPr>
              <a:t> %50'sinden </a:t>
            </a:r>
            <a:r>
              <a:rPr lang="en-US" sz="2199" spc="70" dirty="0" err="1">
                <a:solidFill>
                  <a:srgbClr val="000000"/>
                </a:solidFill>
                <a:latin typeface="Poppins"/>
                <a:ea typeface="Poppins"/>
                <a:cs typeface="Poppins"/>
                <a:sym typeface="Poppins"/>
              </a:rPr>
              <a:t>fazlası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kadın</a:t>
            </a:r>
            <a:r>
              <a:rPr lang="en-US" sz="2199" spc="70" dirty="0">
                <a:solidFill>
                  <a:srgbClr val="000000"/>
                </a:solidFill>
                <a:latin typeface="Poppins"/>
                <a:ea typeface="Poppins"/>
                <a:cs typeface="Poppins"/>
                <a:sym typeface="Poppins"/>
              </a:rPr>
              <a:t>/</a:t>
            </a:r>
            <a:r>
              <a:rPr lang="en-US" sz="2199" spc="70" dirty="0" err="1">
                <a:solidFill>
                  <a:srgbClr val="000000"/>
                </a:solidFill>
                <a:latin typeface="Poppins"/>
                <a:ea typeface="Poppins"/>
                <a:cs typeface="Poppins"/>
                <a:sym typeface="Poppins"/>
              </a:rPr>
              <a:t>genç</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olan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kooperatifler</a:t>
            </a:r>
            <a:r>
              <a:rPr lang="en-US" sz="2199" spc="70" dirty="0">
                <a:solidFill>
                  <a:srgbClr val="000000"/>
                </a:solidFill>
                <a:latin typeface="Poppins"/>
                <a:ea typeface="Poppins"/>
                <a:cs typeface="Poppins"/>
                <a:sym typeface="Poppins"/>
              </a:rPr>
              <a:t>/</a:t>
            </a:r>
            <a:r>
              <a:rPr lang="en-US" sz="2199" spc="70" dirty="0" err="1">
                <a:solidFill>
                  <a:srgbClr val="000000"/>
                </a:solidFill>
                <a:latin typeface="Poppins"/>
                <a:ea typeface="Poppins"/>
                <a:cs typeface="Poppins"/>
                <a:sym typeface="Poppins"/>
              </a:rPr>
              <a:t>üretici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birlikleri</a:t>
            </a:r>
            <a:r>
              <a:rPr lang="en-US" sz="2199" spc="70" dirty="0">
                <a:solidFill>
                  <a:srgbClr val="000000"/>
                </a:solidFill>
                <a:latin typeface="Poppins"/>
                <a:ea typeface="Poppins"/>
                <a:cs typeface="Poppins"/>
                <a:sym typeface="Poppins"/>
              </a:rPr>
              <a:t>.​</a:t>
            </a:r>
          </a:p>
          <a:p>
            <a:pPr algn="l">
              <a:lnSpc>
                <a:spcPts val="3079"/>
              </a:lnSpc>
            </a:pPr>
            <a:r>
              <a:rPr lang="en-US" sz="2199" b="1" spc="70" dirty="0">
                <a:solidFill>
                  <a:srgbClr val="000000"/>
                </a:solidFill>
                <a:latin typeface="Poppins Bold"/>
                <a:ea typeface="Poppins Bold"/>
                <a:cs typeface="Poppins Bold"/>
                <a:sym typeface="Poppins Bold"/>
              </a:rPr>
              <a:t>b)</a:t>
            </a:r>
            <a:r>
              <a:rPr lang="en-US" sz="2199" b="1" spc="70" dirty="0" err="1">
                <a:solidFill>
                  <a:srgbClr val="000000"/>
                </a:solidFill>
                <a:latin typeface="Poppins Bold"/>
                <a:ea typeface="Poppins Bold"/>
                <a:cs typeface="Poppins Bold"/>
                <a:sym typeface="Poppins Bold"/>
              </a:rPr>
              <a:t>Üyelerinin</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yüzde</a:t>
            </a:r>
            <a:r>
              <a:rPr lang="en-US" sz="2199" b="1" spc="70" dirty="0">
                <a:solidFill>
                  <a:srgbClr val="000000"/>
                </a:solidFill>
                <a:latin typeface="Poppins Bold"/>
                <a:ea typeface="Poppins Bold"/>
                <a:cs typeface="Poppins Bold"/>
                <a:sym typeface="Poppins Bold"/>
              </a:rPr>
              <a:t> 50'sinden </a:t>
            </a:r>
            <a:r>
              <a:rPr lang="en-US" sz="2199" b="1" spc="70" dirty="0" err="1">
                <a:solidFill>
                  <a:srgbClr val="000000"/>
                </a:solidFill>
                <a:latin typeface="Poppins Bold"/>
                <a:ea typeface="Poppins Bold"/>
                <a:cs typeface="Poppins Bold"/>
                <a:sym typeface="Poppins Bold"/>
              </a:rPr>
              <a:t>fazlası</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kadın</a:t>
            </a:r>
            <a:r>
              <a:rPr lang="en-US" sz="2199" b="1" spc="70" dirty="0">
                <a:solidFill>
                  <a:srgbClr val="000000"/>
                </a:solidFill>
                <a:latin typeface="Poppins Bold"/>
                <a:ea typeface="Poppins Bold"/>
                <a:cs typeface="Poppins Bold"/>
                <a:sym typeface="Poppins Bold"/>
              </a:rPr>
              <a:t>/</a:t>
            </a:r>
            <a:r>
              <a:rPr lang="en-US" sz="2199" b="1" spc="70" dirty="0" err="1">
                <a:solidFill>
                  <a:srgbClr val="000000"/>
                </a:solidFill>
                <a:latin typeface="Poppins Bold"/>
                <a:ea typeface="Poppins Bold"/>
                <a:cs typeface="Poppins Bold"/>
                <a:sym typeface="Poppins Bold"/>
              </a:rPr>
              <a:t>genç</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olan</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kooperatifler</a:t>
            </a:r>
            <a:r>
              <a:rPr lang="en-US" sz="2199" b="1" spc="70" dirty="0">
                <a:solidFill>
                  <a:srgbClr val="000000"/>
                </a:solidFill>
                <a:latin typeface="Poppins Bold"/>
                <a:ea typeface="Poppins Bold"/>
                <a:cs typeface="Poppins Bold"/>
                <a:sym typeface="Poppins Bold"/>
              </a:rPr>
              <a:t>/</a:t>
            </a:r>
            <a:r>
              <a:rPr lang="en-US" sz="2199" b="1" spc="70" dirty="0" err="1">
                <a:solidFill>
                  <a:srgbClr val="000000"/>
                </a:solidFill>
                <a:latin typeface="Poppins Bold"/>
                <a:ea typeface="Poppins Bold"/>
                <a:cs typeface="Poppins Bold"/>
                <a:sym typeface="Poppins Bold"/>
              </a:rPr>
              <a:t>üretici</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birlikleri</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ile</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proje</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ortağı</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olunması</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durumunda</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ilave</a:t>
            </a:r>
            <a:r>
              <a:rPr lang="en-US" sz="2199" b="1" spc="70" dirty="0">
                <a:solidFill>
                  <a:srgbClr val="2D892C"/>
                </a:solidFill>
                <a:latin typeface="Poppins Bold"/>
                <a:ea typeface="Poppins Bold"/>
                <a:cs typeface="Poppins Bold"/>
                <a:sym typeface="Poppins Bold"/>
              </a:rPr>
              <a:t> 1 </a:t>
            </a:r>
            <a:r>
              <a:rPr lang="en-US" sz="2199" b="1" spc="70" dirty="0" err="1">
                <a:solidFill>
                  <a:srgbClr val="2D892C"/>
                </a:solidFill>
                <a:latin typeface="Poppins Bold"/>
                <a:ea typeface="Poppins Bold"/>
                <a:cs typeface="Poppins Bold"/>
                <a:sym typeface="Poppins Bold"/>
              </a:rPr>
              <a:t>puan</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verilecektir</a:t>
            </a:r>
            <a:r>
              <a:rPr lang="en-US" sz="2199" b="1" spc="70" dirty="0">
                <a:solidFill>
                  <a:srgbClr val="000000"/>
                </a:solidFill>
                <a:latin typeface="Poppins Bold"/>
                <a:ea typeface="Poppins Bold"/>
                <a:cs typeface="Poppins Bold"/>
                <a:sym typeface="Poppins Bold"/>
              </a:rPr>
              <a:t>.</a:t>
            </a:r>
          </a:p>
          <a:p>
            <a:pPr algn="l">
              <a:lnSpc>
                <a:spcPts val="3079"/>
              </a:lnSpc>
            </a:pPr>
            <a:r>
              <a:rPr lang="en-US" sz="2199" b="1" spc="70" dirty="0">
                <a:solidFill>
                  <a:srgbClr val="B22F16"/>
                </a:solidFill>
                <a:latin typeface="Poppins Bold"/>
                <a:ea typeface="Poppins Bold"/>
                <a:cs typeface="Poppins Bold"/>
                <a:sym typeface="Poppins Bold"/>
              </a:rPr>
              <a:t>3) </a:t>
            </a:r>
            <a:r>
              <a:rPr lang="en-US" sz="2199" b="1" spc="70" dirty="0" err="1">
                <a:solidFill>
                  <a:srgbClr val="B22F16"/>
                </a:solidFill>
                <a:latin typeface="Poppins Bold"/>
                <a:ea typeface="Poppins Bold"/>
                <a:cs typeface="Poppins Bold"/>
                <a:sym typeface="Poppins Bold"/>
              </a:rPr>
              <a:t>Bölge</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Planı</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yeşil</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geçiş</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süreci</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için</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daha</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kırılgan</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olarak</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belirlenen</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illerden</a:t>
            </a:r>
            <a:r>
              <a:rPr lang="en-US" sz="2199" b="1" spc="70" dirty="0">
                <a:solidFill>
                  <a:srgbClr val="B22F16"/>
                </a:solidFill>
                <a:latin typeface="Poppins Bold"/>
                <a:ea typeface="Poppins Bold"/>
                <a:cs typeface="Poppins Bold"/>
                <a:sym typeface="Poppins Bold"/>
              </a:rPr>
              <a:t>/</a:t>
            </a:r>
            <a:r>
              <a:rPr lang="en-US" sz="2199" b="1" spc="70" dirty="0" err="1">
                <a:solidFill>
                  <a:srgbClr val="B22F16"/>
                </a:solidFill>
                <a:latin typeface="Poppins Bold"/>
                <a:ea typeface="Poppins Bold"/>
                <a:cs typeface="Poppins Bold"/>
                <a:sym typeface="Poppins Bold"/>
              </a:rPr>
              <a:t>ilçelerden</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gelen</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tekliflere</a:t>
            </a:r>
            <a:r>
              <a:rPr lang="en-US" sz="2199" b="1" spc="70" dirty="0">
                <a:solidFill>
                  <a:srgbClr val="2D892C"/>
                </a:solidFill>
                <a:latin typeface="Poppins Bold"/>
                <a:ea typeface="Poppins Bold"/>
                <a:cs typeface="Poppins Bold"/>
                <a:sym typeface="Poppins Bold"/>
              </a:rPr>
              <a:t> 3 </a:t>
            </a:r>
            <a:r>
              <a:rPr lang="en-US" sz="2199" b="1" spc="70" dirty="0" err="1">
                <a:solidFill>
                  <a:srgbClr val="2D892C"/>
                </a:solidFill>
                <a:latin typeface="Poppins Bold"/>
                <a:ea typeface="Poppins Bold"/>
                <a:cs typeface="Poppins Bold"/>
                <a:sym typeface="Poppins Bold"/>
              </a:rPr>
              <a:t>puan</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verilecektir</a:t>
            </a:r>
            <a:r>
              <a:rPr lang="en-US" sz="2199" b="1" spc="70" dirty="0">
                <a:solidFill>
                  <a:srgbClr val="B22F16"/>
                </a:solidFill>
                <a:latin typeface="Poppins Bold"/>
                <a:ea typeface="Poppins Bold"/>
                <a:cs typeface="Poppins Bold"/>
                <a:sym typeface="Poppins Bold"/>
              </a:rPr>
              <a:t>.​</a:t>
            </a:r>
          </a:p>
          <a:p>
            <a:pPr algn="l">
              <a:lnSpc>
                <a:spcPts val="3079"/>
              </a:lnSpc>
            </a:pPr>
            <a:r>
              <a:rPr lang="en-US" sz="2199" b="1" spc="70" dirty="0">
                <a:solidFill>
                  <a:srgbClr val="B22F16"/>
                </a:solidFill>
                <a:latin typeface="Poppins Bold"/>
                <a:ea typeface="Poppins Bold"/>
                <a:cs typeface="Poppins Bold"/>
                <a:sym typeface="Poppins Bold"/>
              </a:rPr>
              <a:t>4) </a:t>
            </a:r>
            <a:r>
              <a:rPr lang="en-US" sz="2199" b="1" spc="70" dirty="0" err="1">
                <a:solidFill>
                  <a:srgbClr val="B22F16"/>
                </a:solidFill>
                <a:latin typeface="Poppins Bold"/>
                <a:ea typeface="Poppins Bold"/>
                <a:cs typeface="Poppins Bold"/>
                <a:sym typeface="Poppins Bold"/>
              </a:rPr>
              <a:t>Yeni</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işler</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yaratma</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potansiyeli</a:t>
            </a:r>
            <a:r>
              <a:rPr lang="en-US" sz="2199" b="1" spc="70" dirty="0">
                <a:solidFill>
                  <a:srgbClr val="B22F16"/>
                </a:solidFill>
                <a:latin typeface="Poppins Bold"/>
                <a:ea typeface="Poppins Bold"/>
                <a:cs typeface="Poppins Bold"/>
                <a:sym typeface="Poppins Bold"/>
              </a:rPr>
              <a:t>: 1 </a:t>
            </a:r>
            <a:r>
              <a:rPr lang="en-US" sz="2199" b="1" spc="70" dirty="0" err="1">
                <a:solidFill>
                  <a:srgbClr val="B22F16"/>
                </a:solidFill>
                <a:latin typeface="Poppins Bold"/>
                <a:ea typeface="Poppins Bold"/>
                <a:cs typeface="Poppins Bold"/>
                <a:sym typeface="Poppins Bold"/>
              </a:rPr>
              <a:t>yeni</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istihdam</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içeren</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proje</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tekliflerine</a:t>
            </a:r>
            <a:r>
              <a:rPr lang="en-US" sz="2199" b="1" spc="70" dirty="0">
                <a:solidFill>
                  <a:srgbClr val="B22F16"/>
                </a:solidFill>
                <a:latin typeface="Poppins Bold"/>
                <a:ea typeface="Poppins Bold"/>
                <a:cs typeface="Poppins Bold"/>
                <a:sym typeface="Poppins Bold"/>
              </a:rPr>
              <a:t> </a:t>
            </a:r>
            <a:r>
              <a:rPr lang="en-US" sz="2199" b="1" spc="70" dirty="0">
                <a:solidFill>
                  <a:srgbClr val="2D892C"/>
                </a:solidFill>
                <a:latin typeface="Poppins Bold"/>
                <a:ea typeface="Poppins Bold"/>
                <a:cs typeface="Poppins Bold"/>
                <a:sym typeface="Poppins Bold"/>
              </a:rPr>
              <a:t>2 </a:t>
            </a:r>
            <a:r>
              <a:rPr lang="en-US" sz="2199" b="1" spc="70" dirty="0" err="1">
                <a:solidFill>
                  <a:srgbClr val="2D892C"/>
                </a:solidFill>
                <a:latin typeface="Poppins Bold"/>
                <a:ea typeface="Poppins Bold"/>
                <a:cs typeface="Poppins Bold"/>
                <a:sym typeface="Poppins Bold"/>
              </a:rPr>
              <a:t>puan</a:t>
            </a:r>
            <a:r>
              <a:rPr lang="en-US" sz="2199" b="1" spc="70" dirty="0">
                <a:solidFill>
                  <a:srgbClr val="B22F16"/>
                </a:solidFill>
                <a:latin typeface="Poppins Bold"/>
                <a:ea typeface="Poppins Bold"/>
                <a:cs typeface="Poppins Bold"/>
                <a:sym typeface="Poppins Bold"/>
              </a:rPr>
              <a:t>; 2 </a:t>
            </a:r>
            <a:r>
              <a:rPr lang="en-US" sz="2199" b="1" spc="70" dirty="0" err="1">
                <a:solidFill>
                  <a:srgbClr val="B22F16"/>
                </a:solidFill>
                <a:latin typeface="Poppins Bold"/>
                <a:ea typeface="Poppins Bold"/>
                <a:cs typeface="Poppins Bold"/>
                <a:sym typeface="Poppins Bold"/>
              </a:rPr>
              <a:t>ve</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üzeri</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istihdam</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içeren</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proje</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tekliflerine</a:t>
            </a:r>
            <a:r>
              <a:rPr lang="en-US" sz="2199" b="1" spc="70" dirty="0">
                <a:solidFill>
                  <a:srgbClr val="B22F16"/>
                </a:solidFill>
                <a:latin typeface="Poppins Bold"/>
                <a:ea typeface="Poppins Bold"/>
                <a:cs typeface="Poppins Bold"/>
                <a:sym typeface="Poppins Bold"/>
              </a:rPr>
              <a:t> </a:t>
            </a:r>
            <a:r>
              <a:rPr lang="en-US" sz="2199" b="1" spc="70" dirty="0">
                <a:solidFill>
                  <a:srgbClr val="2D892C"/>
                </a:solidFill>
                <a:latin typeface="Poppins Bold"/>
                <a:ea typeface="Poppins Bold"/>
                <a:cs typeface="Poppins Bold"/>
                <a:sym typeface="Poppins Bold"/>
              </a:rPr>
              <a:t>4 </a:t>
            </a:r>
            <a:r>
              <a:rPr lang="en-US" sz="2199" b="1" spc="70" dirty="0" err="1">
                <a:solidFill>
                  <a:srgbClr val="2D892C"/>
                </a:solidFill>
                <a:latin typeface="Poppins Bold"/>
                <a:ea typeface="Poppins Bold"/>
                <a:cs typeface="Poppins Bold"/>
                <a:sym typeface="Poppins Bold"/>
              </a:rPr>
              <a:t>puan</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verilecektir</a:t>
            </a:r>
            <a:r>
              <a:rPr lang="en-US" sz="2199" b="1" spc="70" dirty="0">
                <a:solidFill>
                  <a:srgbClr val="B22F16"/>
                </a:solidFill>
                <a:latin typeface="Poppins Bold"/>
                <a:ea typeface="Poppins Bold"/>
                <a:cs typeface="Poppins Bold"/>
                <a:sym typeface="Poppins Bold"/>
              </a:rPr>
              <a:t>.​</a:t>
            </a:r>
          </a:p>
          <a:p>
            <a:pPr algn="l">
              <a:lnSpc>
                <a:spcPts val="3079"/>
              </a:lnSpc>
            </a:pPr>
            <a:r>
              <a:rPr lang="en-US" sz="2199" b="1" spc="70" dirty="0">
                <a:solidFill>
                  <a:srgbClr val="B22F16"/>
                </a:solidFill>
                <a:latin typeface="Poppins Bold"/>
                <a:ea typeface="Poppins Bold"/>
                <a:cs typeface="Poppins Bold"/>
                <a:sym typeface="Poppins Bold"/>
              </a:rPr>
              <a:t>5) </a:t>
            </a:r>
            <a:r>
              <a:rPr lang="en-US" sz="2199" b="1" spc="70" dirty="0" err="1">
                <a:solidFill>
                  <a:srgbClr val="B22F16"/>
                </a:solidFill>
                <a:latin typeface="Poppins Bold"/>
                <a:ea typeface="Poppins Bold"/>
                <a:cs typeface="Poppins Bold"/>
                <a:sym typeface="Poppins Bold"/>
              </a:rPr>
              <a:t>Daha</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iyi</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işler</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yaratma</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potansiyeli</a:t>
            </a:r>
            <a:r>
              <a:rPr lang="en-US" sz="2199" b="1" spc="70" dirty="0">
                <a:solidFill>
                  <a:srgbClr val="B22F16"/>
                </a:solidFill>
                <a:latin typeface="Poppins Bold"/>
                <a:ea typeface="Poppins Bold"/>
                <a:cs typeface="Poppins Bold"/>
                <a:sym typeface="Poppins Bold"/>
              </a:rPr>
              <a:t>: Başvuru </a:t>
            </a:r>
            <a:r>
              <a:rPr lang="en-US" sz="2199" b="1" spc="70" dirty="0" err="1">
                <a:solidFill>
                  <a:srgbClr val="B22F16"/>
                </a:solidFill>
                <a:latin typeface="Poppins Bold"/>
                <a:ea typeface="Poppins Bold"/>
                <a:cs typeface="Poppins Bold"/>
                <a:sym typeface="Poppins Bold"/>
              </a:rPr>
              <a:t>sahibinin</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mevcut</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personel</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sayısının</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en</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az</a:t>
            </a:r>
            <a:r>
              <a:rPr lang="en-US" sz="2199" b="1" spc="70" dirty="0">
                <a:solidFill>
                  <a:srgbClr val="B22F16"/>
                </a:solidFill>
                <a:latin typeface="Poppins Bold"/>
                <a:ea typeface="Poppins Bold"/>
                <a:cs typeface="Poppins Bold"/>
                <a:sym typeface="Poppins Bold"/>
              </a:rPr>
              <a:t> %5’ine </a:t>
            </a:r>
            <a:r>
              <a:rPr lang="en-US" sz="2199" b="1" spc="70" dirty="0" err="1">
                <a:solidFill>
                  <a:srgbClr val="B22F16"/>
                </a:solidFill>
                <a:latin typeface="Poppins Bold"/>
                <a:ea typeface="Poppins Bold"/>
                <a:cs typeface="Poppins Bold"/>
                <a:sym typeface="Poppins Bold"/>
              </a:rPr>
              <a:t>proje</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faaliyetlerinin</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yapılabilmesi</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için</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gereken</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eğitimleri</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aldırarak</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personelinin</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yeni</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beceri</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kazanmasını</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sağlayacak</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olan</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proje</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tekliflerine</a:t>
            </a:r>
            <a:r>
              <a:rPr lang="en-US" sz="2199" b="1" spc="70" dirty="0">
                <a:solidFill>
                  <a:srgbClr val="B22F16"/>
                </a:solidFill>
                <a:latin typeface="Poppins Bold"/>
                <a:ea typeface="Poppins Bold"/>
                <a:cs typeface="Poppins Bold"/>
                <a:sym typeface="Poppins Bold"/>
              </a:rPr>
              <a:t> </a:t>
            </a:r>
            <a:r>
              <a:rPr lang="en-US" sz="2199" b="1" spc="70" dirty="0">
                <a:solidFill>
                  <a:srgbClr val="2D892C"/>
                </a:solidFill>
                <a:latin typeface="Poppins Bold"/>
                <a:ea typeface="Poppins Bold"/>
                <a:cs typeface="Poppins Bold"/>
                <a:sym typeface="Poppins Bold"/>
              </a:rPr>
              <a:t>1 </a:t>
            </a:r>
            <a:r>
              <a:rPr lang="en-US" sz="2199" b="1" spc="70" dirty="0" err="1">
                <a:solidFill>
                  <a:srgbClr val="2D892C"/>
                </a:solidFill>
                <a:latin typeface="Poppins Bold"/>
                <a:ea typeface="Poppins Bold"/>
                <a:cs typeface="Poppins Bold"/>
                <a:sym typeface="Poppins Bold"/>
              </a:rPr>
              <a:t>puan</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verilecektir</a:t>
            </a:r>
            <a:r>
              <a:rPr lang="en-US" sz="2199" b="1" spc="70" dirty="0">
                <a:solidFill>
                  <a:srgbClr val="B22F16"/>
                </a:solidFill>
                <a:latin typeface="Poppins Bold"/>
                <a:ea typeface="Poppins Bold"/>
                <a:cs typeface="Poppins Bold"/>
                <a:sym typeface="Poppins Bold"/>
              </a:rPr>
              <a:t>.</a:t>
            </a:r>
          </a:p>
          <a:p>
            <a:pPr algn="l">
              <a:lnSpc>
                <a:spcPts val="3079"/>
              </a:lnSpc>
            </a:pPr>
            <a:endParaRPr lang="en-US" sz="2199" b="1" spc="70" dirty="0">
              <a:solidFill>
                <a:srgbClr val="B22F16"/>
              </a:solidFill>
              <a:latin typeface="Poppins Bold"/>
              <a:ea typeface="Poppins Bold"/>
              <a:cs typeface="Poppins Bold"/>
              <a:sym typeface="Poppins Bold"/>
            </a:endParaRPr>
          </a:p>
          <a:p>
            <a:pPr algn="l">
              <a:lnSpc>
                <a:spcPts val="3079"/>
              </a:lnSpc>
            </a:pPr>
            <a:endParaRPr lang="en-US" sz="2199" b="1" spc="70" dirty="0">
              <a:solidFill>
                <a:srgbClr val="B22F16"/>
              </a:solidFill>
              <a:latin typeface="Poppins Bold"/>
              <a:ea typeface="Poppins Bold"/>
              <a:cs typeface="Poppins Bold"/>
              <a:sym typeface="Poppins Bold"/>
            </a:endParaRPr>
          </a:p>
        </p:txBody>
      </p:sp>
      <p:sp>
        <p:nvSpPr>
          <p:cNvPr id="20" name="TextBox 19"/>
          <p:cNvSpPr txBox="1"/>
          <p:nvPr/>
        </p:nvSpPr>
        <p:spPr>
          <a:xfrm>
            <a:off x="6684520" y="2131098"/>
            <a:ext cx="4954843" cy="1192634"/>
          </a:xfrm>
          <a:prstGeom prst="rect">
            <a:avLst/>
          </a:prstGeom>
        </p:spPr>
        <p:txBody>
          <a:bodyPr wrap="square" lIns="0" tIns="0" rIns="0" bIns="0" rtlCol="0" anchor="t">
            <a:spAutoFit/>
          </a:bodyPr>
          <a:lstStyle/>
          <a:p>
            <a:pPr>
              <a:lnSpc>
                <a:spcPts val="3079"/>
              </a:lnSpc>
              <a:spcBef>
                <a:spcPct val="0"/>
              </a:spcBef>
            </a:pPr>
            <a:r>
              <a:rPr lang="tr-TR" sz="2199" b="1" spc="70" dirty="0" smtClean="0">
                <a:solidFill>
                  <a:srgbClr val="B22F16"/>
                </a:solidFill>
                <a:latin typeface="Poppins Bold"/>
                <a:ea typeface="Poppins Bold"/>
                <a:cs typeface="Poppins Bold"/>
                <a:sym typeface="Poppins Bold"/>
              </a:rPr>
              <a:t>Kooperatifler: </a:t>
            </a:r>
            <a:r>
              <a:rPr lang="en-US" sz="2199" b="1" spc="70" dirty="0" smtClean="0">
                <a:solidFill>
                  <a:srgbClr val="000000"/>
                </a:solidFill>
                <a:latin typeface="Poppins Bold"/>
                <a:ea typeface="Poppins Bold"/>
                <a:cs typeface="Poppins Bold"/>
                <a:sym typeface="Poppins Bold"/>
              </a:rPr>
              <a:t>1163 </a:t>
            </a:r>
            <a:r>
              <a:rPr lang="en-US" sz="2199" b="1" spc="70" dirty="0" err="1">
                <a:solidFill>
                  <a:srgbClr val="000000"/>
                </a:solidFill>
                <a:latin typeface="Poppins Bold"/>
                <a:ea typeface="Poppins Bold"/>
                <a:cs typeface="Poppins Bold"/>
                <a:sym typeface="Poppins Bold"/>
              </a:rPr>
              <a:t>sayılı</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kanun</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kapsamında</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kurulan</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kooperatifler</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ve</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birlikler</a:t>
            </a:r>
            <a:endParaRPr lang="en-US" sz="2199" b="1" spc="70" dirty="0">
              <a:solidFill>
                <a:srgbClr val="000000"/>
              </a:solidFill>
              <a:latin typeface="Poppins Bold"/>
              <a:ea typeface="Poppins Bold"/>
              <a:cs typeface="Poppins Bold"/>
              <a:sym typeface="Poppins Bold"/>
            </a:endParaRPr>
          </a:p>
        </p:txBody>
      </p:sp>
      <p:sp>
        <p:nvSpPr>
          <p:cNvPr id="21" name="TextBox 19"/>
          <p:cNvSpPr txBox="1"/>
          <p:nvPr/>
        </p:nvSpPr>
        <p:spPr>
          <a:xfrm>
            <a:off x="11799209" y="1998718"/>
            <a:ext cx="4954843" cy="1192634"/>
          </a:xfrm>
          <a:prstGeom prst="rect">
            <a:avLst/>
          </a:prstGeom>
        </p:spPr>
        <p:txBody>
          <a:bodyPr wrap="square" lIns="0" tIns="0" rIns="0" bIns="0" rtlCol="0" anchor="t">
            <a:spAutoFit/>
          </a:bodyPr>
          <a:lstStyle/>
          <a:p>
            <a:pPr>
              <a:lnSpc>
                <a:spcPts val="3079"/>
              </a:lnSpc>
              <a:spcBef>
                <a:spcPct val="0"/>
              </a:spcBef>
            </a:pPr>
            <a:r>
              <a:rPr lang="tr-TR" sz="2199" b="1" spc="70" dirty="0" smtClean="0">
                <a:solidFill>
                  <a:srgbClr val="B22F16"/>
                </a:solidFill>
                <a:latin typeface="Poppins Bold"/>
                <a:ea typeface="Poppins Bold"/>
                <a:cs typeface="Poppins Bold"/>
                <a:sym typeface="Poppins Bold"/>
              </a:rPr>
              <a:t>Üretici </a:t>
            </a:r>
            <a:r>
              <a:rPr lang="tr-TR" sz="2199" b="1" spc="70" dirty="0">
                <a:solidFill>
                  <a:srgbClr val="B22F16"/>
                </a:solidFill>
                <a:latin typeface="Poppins Bold"/>
                <a:ea typeface="Poppins Bold"/>
                <a:cs typeface="Poppins Bold"/>
                <a:sym typeface="Poppins Bold"/>
              </a:rPr>
              <a:t>birlikleri:  </a:t>
            </a:r>
            <a:r>
              <a:rPr lang="tr-TR" sz="2199" b="1" spc="70" dirty="0">
                <a:latin typeface="Poppins Bold"/>
                <a:ea typeface="Poppins Bold"/>
                <a:cs typeface="Poppins Bold"/>
                <a:sym typeface="Poppins Bold"/>
              </a:rPr>
              <a:t>5200 sayılı kanun kapsamında kurulan birlikler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12888" r="-12888"/>
            </a:stretch>
          </a:blipFill>
        </p:spPr>
      </p:sp>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962025"/>
            <a:ext cx="15725352" cy="2080895"/>
          </a:xfrm>
          <a:prstGeom prst="rect">
            <a:avLst/>
          </a:prstGeom>
        </p:spPr>
        <p:txBody>
          <a:bodyPr lIns="0" tIns="0" rIns="0" bIns="0" rtlCol="0" anchor="t">
            <a:spAutoFit/>
          </a:bodyPr>
          <a:lstStyle/>
          <a:p>
            <a:pPr algn="ctr">
              <a:lnSpc>
                <a:spcPts val="8319"/>
              </a:lnSpc>
            </a:pPr>
            <a:r>
              <a:rPr lang="en-US" sz="6399" b="1" spc="63">
                <a:solidFill>
                  <a:srgbClr val="2D892C"/>
                </a:solidFill>
                <a:latin typeface="Oswald Bold"/>
                <a:ea typeface="Oswald Bold"/>
                <a:cs typeface="Oswald Bold"/>
                <a:sym typeface="Oswald Bold"/>
              </a:rPr>
              <a:t>KUZEYDOĞU ANADOLU KALKINMA AJANSI TARAFINDAN SAĞLANACAK MALİ KAYNAK ​</a:t>
            </a:r>
          </a:p>
        </p:txBody>
      </p:sp>
      <p:grpSp>
        <p:nvGrpSpPr>
          <p:cNvPr id="18" name="Group 18"/>
          <p:cNvGrpSpPr/>
          <p:nvPr/>
        </p:nvGrpSpPr>
        <p:grpSpPr>
          <a:xfrm>
            <a:off x="1028700" y="3331619"/>
            <a:ext cx="7368730" cy="1811881"/>
            <a:chOff x="0" y="0"/>
            <a:chExt cx="1920197" cy="472153"/>
          </a:xfrm>
        </p:grpSpPr>
        <p:sp>
          <p:nvSpPr>
            <p:cNvPr id="19" name="Freeform 19"/>
            <p:cNvSpPr/>
            <p:nvPr/>
          </p:nvSpPr>
          <p:spPr>
            <a:xfrm>
              <a:off x="0" y="0"/>
              <a:ext cx="1920198" cy="472153"/>
            </a:xfrm>
            <a:custGeom>
              <a:avLst/>
              <a:gdLst/>
              <a:ahLst/>
              <a:cxnLst/>
              <a:rect l="l" t="t" r="r" b="b"/>
              <a:pathLst>
                <a:path w="1920198" h="472153">
                  <a:moveTo>
                    <a:pt x="53583" y="0"/>
                  </a:moveTo>
                  <a:lnTo>
                    <a:pt x="1866615" y="0"/>
                  </a:lnTo>
                  <a:cubicBezTo>
                    <a:pt x="1896208" y="0"/>
                    <a:pt x="1920198" y="23990"/>
                    <a:pt x="1920198" y="53583"/>
                  </a:cubicBezTo>
                  <a:lnTo>
                    <a:pt x="1920198" y="418570"/>
                  </a:lnTo>
                  <a:cubicBezTo>
                    <a:pt x="1920198" y="448163"/>
                    <a:pt x="1896208" y="472153"/>
                    <a:pt x="1866615" y="472153"/>
                  </a:cubicBezTo>
                  <a:lnTo>
                    <a:pt x="53583" y="472153"/>
                  </a:lnTo>
                  <a:cubicBezTo>
                    <a:pt x="23990" y="472153"/>
                    <a:pt x="0" y="448163"/>
                    <a:pt x="0" y="418570"/>
                  </a:cubicBezTo>
                  <a:lnTo>
                    <a:pt x="0" y="53583"/>
                  </a:lnTo>
                  <a:cubicBezTo>
                    <a:pt x="0" y="23990"/>
                    <a:pt x="23990" y="0"/>
                    <a:pt x="53583" y="0"/>
                  </a:cubicBezTo>
                  <a:close/>
                </a:path>
              </a:pathLst>
            </a:custGeom>
            <a:solidFill>
              <a:srgbClr val="2D892C"/>
            </a:solidFill>
          </p:spPr>
        </p:sp>
        <p:sp>
          <p:nvSpPr>
            <p:cNvPr id="20" name="TextBox 20"/>
            <p:cNvSpPr txBox="1"/>
            <p:nvPr/>
          </p:nvSpPr>
          <p:spPr>
            <a:xfrm>
              <a:off x="0" y="-47625"/>
              <a:ext cx="1920197" cy="519778"/>
            </a:xfrm>
            <a:prstGeom prst="rect">
              <a:avLst/>
            </a:prstGeom>
          </p:spPr>
          <p:txBody>
            <a:bodyPr lIns="50800" tIns="50800" rIns="50800" bIns="50800" rtlCol="0" anchor="ctr"/>
            <a:lstStyle/>
            <a:p>
              <a:pPr algn="ctr">
                <a:lnSpc>
                  <a:spcPts val="2940"/>
                </a:lnSpc>
              </a:pPr>
              <a:r>
                <a:rPr lang="en-US" sz="2100" b="1" dirty="0" err="1">
                  <a:solidFill>
                    <a:srgbClr val="FFFFFF"/>
                  </a:solidFill>
                  <a:latin typeface="Arimo Bold"/>
                  <a:ea typeface="Arimo Bold"/>
                  <a:cs typeface="Arimo Bold"/>
                  <a:sym typeface="Arimo Bold"/>
                </a:rPr>
                <a:t>Mikro</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ve</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küçük</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işletmelerin</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yararlanıcısı</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olduğu</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projelerde</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destek</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miktarı</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proje</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maliyetinin</a:t>
              </a:r>
              <a:endParaRPr lang="en-US" sz="2100" b="1" dirty="0">
                <a:solidFill>
                  <a:srgbClr val="FFFFFF"/>
                </a:solidFill>
                <a:latin typeface="Arimo Bold"/>
                <a:ea typeface="Arimo Bold"/>
                <a:cs typeface="Arimo Bold"/>
                <a:sym typeface="Arimo Bold"/>
              </a:endParaRPr>
            </a:p>
          </p:txBody>
        </p:sp>
      </p:grpSp>
      <p:grpSp>
        <p:nvGrpSpPr>
          <p:cNvPr id="21" name="Group 21"/>
          <p:cNvGrpSpPr/>
          <p:nvPr/>
        </p:nvGrpSpPr>
        <p:grpSpPr>
          <a:xfrm>
            <a:off x="1028700" y="5429250"/>
            <a:ext cx="3127772" cy="1811881"/>
            <a:chOff x="0" y="0"/>
            <a:chExt cx="815058" cy="472153"/>
          </a:xfrm>
        </p:grpSpPr>
        <p:sp>
          <p:nvSpPr>
            <p:cNvPr id="22" name="Freeform 22"/>
            <p:cNvSpPr/>
            <p:nvPr/>
          </p:nvSpPr>
          <p:spPr>
            <a:xfrm>
              <a:off x="0" y="0"/>
              <a:ext cx="815058" cy="472153"/>
            </a:xfrm>
            <a:custGeom>
              <a:avLst/>
              <a:gdLst/>
              <a:ahLst/>
              <a:cxnLst/>
              <a:rect l="l" t="t" r="r" b="b"/>
              <a:pathLst>
                <a:path w="815058" h="472153">
                  <a:moveTo>
                    <a:pt x="126236" y="0"/>
                  </a:moveTo>
                  <a:lnTo>
                    <a:pt x="688821" y="0"/>
                  </a:lnTo>
                  <a:cubicBezTo>
                    <a:pt x="758540" y="0"/>
                    <a:pt x="815058" y="56518"/>
                    <a:pt x="815058" y="126236"/>
                  </a:cubicBezTo>
                  <a:lnTo>
                    <a:pt x="815058" y="345917"/>
                  </a:lnTo>
                  <a:cubicBezTo>
                    <a:pt x="815058" y="379397"/>
                    <a:pt x="801758" y="411506"/>
                    <a:pt x="778084" y="435180"/>
                  </a:cubicBezTo>
                  <a:cubicBezTo>
                    <a:pt x="754410" y="458853"/>
                    <a:pt x="722301" y="472153"/>
                    <a:pt x="688821" y="472153"/>
                  </a:cubicBezTo>
                  <a:lnTo>
                    <a:pt x="126236" y="472153"/>
                  </a:lnTo>
                  <a:cubicBezTo>
                    <a:pt x="56518" y="472153"/>
                    <a:pt x="0" y="415635"/>
                    <a:pt x="0" y="345917"/>
                  </a:cubicBezTo>
                  <a:lnTo>
                    <a:pt x="0" y="126236"/>
                  </a:lnTo>
                  <a:cubicBezTo>
                    <a:pt x="0" y="56518"/>
                    <a:pt x="56518" y="0"/>
                    <a:pt x="126236" y="0"/>
                  </a:cubicBezTo>
                  <a:close/>
                </a:path>
              </a:pathLst>
            </a:custGeom>
            <a:solidFill>
              <a:srgbClr val="2D892C"/>
            </a:solidFill>
          </p:spPr>
        </p:sp>
        <p:sp>
          <p:nvSpPr>
            <p:cNvPr id="23" name="TextBox 23"/>
            <p:cNvSpPr txBox="1"/>
            <p:nvPr/>
          </p:nvSpPr>
          <p:spPr>
            <a:xfrm>
              <a:off x="0" y="-47625"/>
              <a:ext cx="815058" cy="519778"/>
            </a:xfrm>
            <a:prstGeom prst="rect">
              <a:avLst/>
            </a:prstGeom>
          </p:spPr>
          <p:txBody>
            <a:bodyPr lIns="50800" tIns="50800" rIns="50800" bIns="50800" rtlCol="0" anchor="ctr"/>
            <a:lstStyle/>
            <a:p>
              <a:pPr algn="ctr">
                <a:lnSpc>
                  <a:spcPts val="2940"/>
                </a:lnSpc>
              </a:pPr>
              <a:r>
                <a:rPr lang="en-US" sz="2100" b="1">
                  <a:solidFill>
                    <a:srgbClr val="FFFFFF"/>
                  </a:solidFill>
                  <a:latin typeface="Arimo Bold"/>
                  <a:ea typeface="Arimo Bold"/>
                  <a:cs typeface="Arimo Bold"/>
                  <a:sym typeface="Arimo Bold"/>
                </a:rPr>
                <a:t>% 50’ sinden az  </a:t>
              </a:r>
            </a:p>
            <a:p>
              <a:pPr algn="ctr">
                <a:lnSpc>
                  <a:spcPts val="2940"/>
                </a:lnSpc>
              </a:pPr>
              <a:r>
                <a:rPr lang="en-US" sz="2100" b="1">
                  <a:solidFill>
                    <a:srgbClr val="FFFFFF"/>
                  </a:solidFill>
                  <a:latin typeface="Arimo Bold"/>
                  <a:ea typeface="Arimo Bold"/>
                  <a:cs typeface="Arimo Bold"/>
                  <a:sym typeface="Arimo Bold"/>
                </a:rPr>
                <a:t>olamaz</a:t>
              </a:r>
            </a:p>
          </p:txBody>
        </p:sp>
      </p:grpSp>
      <p:grpSp>
        <p:nvGrpSpPr>
          <p:cNvPr id="24" name="Group 24"/>
          <p:cNvGrpSpPr/>
          <p:nvPr/>
        </p:nvGrpSpPr>
        <p:grpSpPr>
          <a:xfrm>
            <a:off x="5192175" y="5429250"/>
            <a:ext cx="3127772" cy="1811881"/>
            <a:chOff x="0" y="0"/>
            <a:chExt cx="815058" cy="472153"/>
          </a:xfrm>
        </p:grpSpPr>
        <p:sp>
          <p:nvSpPr>
            <p:cNvPr id="25" name="Freeform 25"/>
            <p:cNvSpPr/>
            <p:nvPr/>
          </p:nvSpPr>
          <p:spPr>
            <a:xfrm>
              <a:off x="0" y="0"/>
              <a:ext cx="815058" cy="472153"/>
            </a:xfrm>
            <a:custGeom>
              <a:avLst/>
              <a:gdLst/>
              <a:ahLst/>
              <a:cxnLst/>
              <a:rect l="l" t="t" r="r" b="b"/>
              <a:pathLst>
                <a:path w="815058" h="472153">
                  <a:moveTo>
                    <a:pt x="126236" y="0"/>
                  </a:moveTo>
                  <a:lnTo>
                    <a:pt x="688821" y="0"/>
                  </a:lnTo>
                  <a:cubicBezTo>
                    <a:pt x="758540" y="0"/>
                    <a:pt x="815058" y="56518"/>
                    <a:pt x="815058" y="126236"/>
                  </a:cubicBezTo>
                  <a:lnTo>
                    <a:pt x="815058" y="345917"/>
                  </a:lnTo>
                  <a:cubicBezTo>
                    <a:pt x="815058" y="379397"/>
                    <a:pt x="801758" y="411506"/>
                    <a:pt x="778084" y="435180"/>
                  </a:cubicBezTo>
                  <a:cubicBezTo>
                    <a:pt x="754410" y="458853"/>
                    <a:pt x="722301" y="472153"/>
                    <a:pt x="688821" y="472153"/>
                  </a:cubicBezTo>
                  <a:lnTo>
                    <a:pt x="126236" y="472153"/>
                  </a:lnTo>
                  <a:cubicBezTo>
                    <a:pt x="56518" y="472153"/>
                    <a:pt x="0" y="415635"/>
                    <a:pt x="0" y="345917"/>
                  </a:cubicBezTo>
                  <a:lnTo>
                    <a:pt x="0" y="126236"/>
                  </a:lnTo>
                  <a:cubicBezTo>
                    <a:pt x="0" y="56518"/>
                    <a:pt x="56518" y="0"/>
                    <a:pt x="126236" y="0"/>
                  </a:cubicBezTo>
                  <a:close/>
                </a:path>
              </a:pathLst>
            </a:custGeom>
            <a:solidFill>
              <a:srgbClr val="2D892C"/>
            </a:solidFill>
          </p:spPr>
        </p:sp>
        <p:sp>
          <p:nvSpPr>
            <p:cNvPr id="26" name="TextBox 26"/>
            <p:cNvSpPr txBox="1"/>
            <p:nvPr/>
          </p:nvSpPr>
          <p:spPr>
            <a:xfrm>
              <a:off x="0" y="-47625"/>
              <a:ext cx="815058" cy="519778"/>
            </a:xfrm>
            <a:prstGeom prst="rect">
              <a:avLst/>
            </a:prstGeom>
          </p:spPr>
          <p:txBody>
            <a:bodyPr lIns="50800" tIns="50800" rIns="50800" bIns="50800" rtlCol="0" anchor="ctr"/>
            <a:lstStyle/>
            <a:p>
              <a:pPr algn="ctr">
                <a:lnSpc>
                  <a:spcPts val="2940"/>
                </a:lnSpc>
              </a:pPr>
              <a:r>
                <a:rPr lang="en-US" sz="2100" b="1">
                  <a:solidFill>
                    <a:srgbClr val="FFFFFF"/>
                  </a:solidFill>
                  <a:latin typeface="Arimo Bold"/>
                  <a:ea typeface="Arimo Bold"/>
                  <a:cs typeface="Arimo Bold"/>
                  <a:sym typeface="Arimo Bold"/>
                </a:rPr>
                <a:t>% 75’inden fazla</a:t>
              </a:r>
            </a:p>
            <a:p>
              <a:pPr algn="ctr">
                <a:lnSpc>
                  <a:spcPts val="2940"/>
                </a:lnSpc>
              </a:pPr>
              <a:r>
                <a:rPr lang="en-US" sz="2100" b="1">
                  <a:solidFill>
                    <a:srgbClr val="FFFFFF"/>
                  </a:solidFill>
                  <a:latin typeface="Arimo Bold"/>
                  <a:ea typeface="Arimo Bold"/>
                  <a:cs typeface="Arimo Bold"/>
                  <a:sym typeface="Arimo Bold"/>
                </a:rPr>
                <a:t>olamaz</a:t>
              </a:r>
            </a:p>
          </p:txBody>
        </p:sp>
      </p:grpSp>
      <p:grpSp>
        <p:nvGrpSpPr>
          <p:cNvPr id="27" name="Group 27"/>
          <p:cNvGrpSpPr/>
          <p:nvPr/>
        </p:nvGrpSpPr>
        <p:grpSpPr>
          <a:xfrm>
            <a:off x="9890570" y="3331619"/>
            <a:ext cx="7368730" cy="1811881"/>
            <a:chOff x="0" y="0"/>
            <a:chExt cx="1920197" cy="472153"/>
          </a:xfrm>
        </p:grpSpPr>
        <p:sp>
          <p:nvSpPr>
            <p:cNvPr id="28" name="Freeform 28"/>
            <p:cNvSpPr/>
            <p:nvPr/>
          </p:nvSpPr>
          <p:spPr>
            <a:xfrm>
              <a:off x="0" y="0"/>
              <a:ext cx="1920198" cy="472153"/>
            </a:xfrm>
            <a:custGeom>
              <a:avLst/>
              <a:gdLst/>
              <a:ahLst/>
              <a:cxnLst/>
              <a:rect l="l" t="t" r="r" b="b"/>
              <a:pathLst>
                <a:path w="1920198" h="472153">
                  <a:moveTo>
                    <a:pt x="53583" y="0"/>
                  </a:moveTo>
                  <a:lnTo>
                    <a:pt x="1866615" y="0"/>
                  </a:lnTo>
                  <a:cubicBezTo>
                    <a:pt x="1896208" y="0"/>
                    <a:pt x="1920198" y="23990"/>
                    <a:pt x="1920198" y="53583"/>
                  </a:cubicBezTo>
                  <a:lnTo>
                    <a:pt x="1920198" y="418570"/>
                  </a:lnTo>
                  <a:cubicBezTo>
                    <a:pt x="1920198" y="448163"/>
                    <a:pt x="1896208" y="472153"/>
                    <a:pt x="1866615" y="472153"/>
                  </a:cubicBezTo>
                  <a:lnTo>
                    <a:pt x="53583" y="472153"/>
                  </a:lnTo>
                  <a:cubicBezTo>
                    <a:pt x="23990" y="472153"/>
                    <a:pt x="0" y="448163"/>
                    <a:pt x="0" y="418570"/>
                  </a:cubicBezTo>
                  <a:lnTo>
                    <a:pt x="0" y="53583"/>
                  </a:lnTo>
                  <a:cubicBezTo>
                    <a:pt x="0" y="23990"/>
                    <a:pt x="23990" y="0"/>
                    <a:pt x="53583" y="0"/>
                  </a:cubicBezTo>
                  <a:close/>
                </a:path>
              </a:pathLst>
            </a:custGeom>
            <a:solidFill>
              <a:srgbClr val="2D892C"/>
            </a:solidFill>
          </p:spPr>
        </p:sp>
        <p:sp>
          <p:nvSpPr>
            <p:cNvPr id="29" name="TextBox 29"/>
            <p:cNvSpPr txBox="1"/>
            <p:nvPr/>
          </p:nvSpPr>
          <p:spPr>
            <a:xfrm>
              <a:off x="0" y="-47625"/>
              <a:ext cx="1920197" cy="519778"/>
            </a:xfrm>
            <a:prstGeom prst="rect">
              <a:avLst/>
            </a:prstGeom>
          </p:spPr>
          <p:txBody>
            <a:bodyPr lIns="50800" tIns="50800" rIns="50800" bIns="50800" rtlCol="0" anchor="ctr"/>
            <a:lstStyle/>
            <a:p>
              <a:pPr algn="ctr">
                <a:lnSpc>
                  <a:spcPts val="2940"/>
                </a:lnSpc>
              </a:pPr>
              <a:r>
                <a:rPr lang="en-US" sz="2100" b="1" dirty="0" err="1">
                  <a:solidFill>
                    <a:srgbClr val="FFFFFF"/>
                  </a:solidFill>
                  <a:latin typeface="Arimo Bold"/>
                  <a:ea typeface="Arimo Bold"/>
                  <a:cs typeface="Arimo Bold"/>
                  <a:sym typeface="Arimo Bold"/>
                </a:rPr>
                <a:t>Kooperatifler</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ve</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üretici</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birliklerinin</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yararlanıcısı</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olduğu</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projelerde</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ise</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destek</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miktarı</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proje</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maliyetinin</a:t>
              </a:r>
              <a:endParaRPr lang="en-US" sz="2100" b="1" dirty="0">
                <a:solidFill>
                  <a:srgbClr val="FFFFFF"/>
                </a:solidFill>
                <a:latin typeface="Arimo Bold"/>
                <a:ea typeface="Arimo Bold"/>
                <a:cs typeface="Arimo Bold"/>
                <a:sym typeface="Arimo Bold"/>
              </a:endParaRPr>
            </a:p>
          </p:txBody>
        </p:sp>
      </p:grpSp>
      <p:grpSp>
        <p:nvGrpSpPr>
          <p:cNvPr id="30" name="Group 30"/>
          <p:cNvGrpSpPr/>
          <p:nvPr/>
        </p:nvGrpSpPr>
        <p:grpSpPr>
          <a:xfrm>
            <a:off x="9890570" y="5429250"/>
            <a:ext cx="3127772" cy="1811881"/>
            <a:chOff x="0" y="0"/>
            <a:chExt cx="815058" cy="472153"/>
          </a:xfrm>
        </p:grpSpPr>
        <p:sp>
          <p:nvSpPr>
            <p:cNvPr id="31" name="Freeform 31"/>
            <p:cNvSpPr/>
            <p:nvPr/>
          </p:nvSpPr>
          <p:spPr>
            <a:xfrm>
              <a:off x="0" y="0"/>
              <a:ext cx="815058" cy="472153"/>
            </a:xfrm>
            <a:custGeom>
              <a:avLst/>
              <a:gdLst/>
              <a:ahLst/>
              <a:cxnLst/>
              <a:rect l="l" t="t" r="r" b="b"/>
              <a:pathLst>
                <a:path w="815058" h="472153">
                  <a:moveTo>
                    <a:pt x="126236" y="0"/>
                  </a:moveTo>
                  <a:lnTo>
                    <a:pt x="688821" y="0"/>
                  </a:lnTo>
                  <a:cubicBezTo>
                    <a:pt x="758540" y="0"/>
                    <a:pt x="815058" y="56518"/>
                    <a:pt x="815058" y="126236"/>
                  </a:cubicBezTo>
                  <a:lnTo>
                    <a:pt x="815058" y="345917"/>
                  </a:lnTo>
                  <a:cubicBezTo>
                    <a:pt x="815058" y="379397"/>
                    <a:pt x="801758" y="411506"/>
                    <a:pt x="778084" y="435180"/>
                  </a:cubicBezTo>
                  <a:cubicBezTo>
                    <a:pt x="754410" y="458853"/>
                    <a:pt x="722301" y="472153"/>
                    <a:pt x="688821" y="472153"/>
                  </a:cubicBezTo>
                  <a:lnTo>
                    <a:pt x="126236" y="472153"/>
                  </a:lnTo>
                  <a:cubicBezTo>
                    <a:pt x="56518" y="472153"/>
                    <a:pt x="0" y="415635"/>
                    <a:pt x="0" y="345917"/>
                  </a:cubicBezTo>
                  <a:lnTo>
                    <a:pt x="0" y="126236"/>
                  </a:lnTo>
                  <a:cubicBezTo>
                    <a:pt x="0" y="56518"/>
                    <a:pt x="56518" y="0"/>
                    <a:pt x="126236" y="0"/>
                  </a:cubicBezTo>
                  <a:close/>
                </a:path>
              </a:pathLst>
            </a:custGeom>
            <a:solidFill>
              <a:srgbClr val="2D892C"/>
            </a:solidFill>
          </p:spPr>
        </p:sp>
        <p:sp>
          <p:nvSpPr>
            <p:cNvPr id="32" name="TextBox 32"/>
            <p:cNvSpPr txBox="1"/>
            <p:nvPr/>
          </p:nvSpPr>
          <p:spPr>
            <a:xfrm>
              <a:off x="0" y="-47625"/>
              <a:ext cx="815058" cy="519778"/>
            </a:xfrm>
            <a:prstGeom prst="rect">
              <a:avLst/>
            </a:prstGeom>
          </p:spPr>
          <p:txBody>
            <a:bodyPr lIns="50800" tIns="50800" rIns="50800" bIns="50800" rtlCol="0" anchor="ctr"/>
            <a:lstStyle/>
            <a:p>
              <a:pPr algn="ctr">
                <a:lnSpc>
                  <a:spcPts val="2940"/>
                </a:lnSpc>
              </a:pPr>
              <a:r>
                <a:rPr lang="en-US" sz="2100" b="1">
                  <a:solidFill>
                    <a:srgbClr val="FFFFFF"/>
                  </a:solidFill>
                  <a:latin typeface="Arimo Bold"/>
                  <a:ea typeface="Arimo Bold"/>
                  <a:cs typeface="Arimo Bold"/>
                  <a:sym typeface="Arimo Bold"/>
                </a:rPr>
                <a:t>% 75’inden az</a:t>
              </a:r>
            </a:p>
            <a:p>
              <a:pPr algn="ctr">
                <a:lnSpc>
                  <a:spcPts val="2940"/>
                </a:lnSpc>
              </a:pPr>
              <a:r>
                <a:rPr lang="en-US" sz="2100" b="1">
                  <a:solidFill>
                    <a:srgbClr val="FFFFFF"/>
                  </a:solidFill>
                  <a:latin typeface="Arimo Bold"/>
                  <a:ea typeface="Arimo Bold"/>
                  <a:cs typeface="Arimo Bold"/>
                  <a:sym typeface="Arimo Bold"/>
                </a:rPr>
                <a:t>olamaz</a:t>
              </a:r>
            </a:p>
          </p:txBody>
        </p:sp>
      </p:grpSp>
      <p:grpSp>
        <p:nvGrpSpPr>
          <p:cNvPr id="33" name="Group 33"/>
          <p:cNvGrpSpPr/>
          <p:nvPr/>
        </p:nvGrpSpPr>
        <p:grpSpPr>
          <a:xfrm>
            <a:off x="14054044" y="5429250"/>
            <a:ext cx="3127772" cy="1811881"/>
            <a:chOff x="0" y="0"/>
            <a:chExt cx="815058" cy="472153"/>
          </a:xfrm>
        </p:grpSpPr>
        <p:sp>
          <p:nvSpPr>
            <p:cNvPr id="34" name="Freeform 34"/>
            <p:cNvSpPr/>
            <p:nvPr/>
          </p:nvSpPr>
          <p:spPr>
            <a:xfrm>
              <a:off x="0" y="0"/>
              <a:ext cx="815058" cy="472153"/>
            </a:xfrm>
            <a:custGeom>
              <a:avLst/>
              <a:gdLst/>
              <a:ahLst/>
              <a:cxnLst/>
              <a:rect l="l" t="t" r="r" b="b"/>
              <a:pathLst>
                <a:path w="815058" h="472153">
                  <a:moveTo>
                    <a:pt x="126236" y="0"/>
                  </a:moveTo>
                  <a:lnTo>
                    <a:pt x="688821" y="0"/>
                  </a:lnTo>
                  <a:cubicBezTo>
                    <a:pt x="758540" y="0"/>
                    <a:pt x="815058" y="56518"/>
                    <a:pt x="815058" y="126236"/>
                  </a:cubicBezTo>
                  <a:lnTo>
                    <a:pt x="815058" y="345917"/>
                  </a:lnTo>
                  <a:cubicBezTo>
                    <a:pt x="815058" y="379397"/>
                    <a:pt x="801758" y="411506"/>
                    <a:pt x="778084" y="435180"/>
                  </a:cubicBezTo>
                  <a:cubicBezTo>
                    <a:pt x="754410" y="458853"/>
                    <a:pt x="722301" y="472153"/>
                    <a:pt x="688821" y="472153"/>
                  </a:cubicBezTo>
                  <a:lnTo>
                    <a:pt x="126236" y="472153"/>
                  </a:lnTo>
                  <a:cubicBezTo>
                    <a:pt x="56518" y="472153"/>
                    <a:pt x="0" y="415635"/>
                    <a:pt x="0" y="345917"/>
                  </a:cubicBezTo>
                  <a:lnTo>
                    <a:pt x="0" y="126236"/>
                  </a:lnTo>
                  <a:cubicBezTo>
                    <a:pt x="0" y="56518"/>
                    <a:pt x="56518" y="0"/>
                    <a:pt x="126236" y="0"/>
                  </a:cubicBezTo>
                  <a:close/>
                </a:path>
              </a:pathLst>
            </a:custGeom>
            <a:solidFill>
              <a:srgbClr val="2D892C"/>
            </a:solidFill>
          </p:spPr>
        </p:sp>
        <p:sp>
          <p:nvSpPr>
            <p:cNvPr id="35" name="TextBox 35"/>
            <p:cNvSpPr txBox="1"/>
            <p:nvPr/>
          </p:nvSpPr>
          <p:spPr>
            <a:xfrm>
              <a:off x="0" y="-47625"/>
              <a:ext cx="815058" cy="519778"/>
            </a:xfrm>
            <a:prstGeom prst="rect">
              <a:avLst/>
            </a:prstGeom>
          </p:spPr>
          <p:txBody>
            <a:bodyPr lIns="50800" tIns="50800" rIns="50800" bIns="50800" rtlCol="0" anchor="ctr"/>
            <a:lstStyle/>
            <a:p>
              <a:pPr algn="ctr">
                <a:lnSpc>
                  <a:spcPts val="2940"/>
                </a:lnSpc>
              </a:pPr>
              <a:r>
                <a:rPr lang="en-US" sz="2100" b="1">
                  <a:solidFill>
                    <a:srgbClr val="FFFFFF"/>
                  </a:solidFill>
                  <a:latin typeface="Arimo Bold"/>
                  <a:ea typeface="Arimo Bold"/>
                  <a:cs typeface="Arimo Bold"/>
                  <a:sym typeface="Arimo Bold"/>
                </a:rPr>
                <a:t>% 90’ından fazla</a:t>
              </a:r>
            </a:p>
            <a:p>
              <a:pPr algn="ctr">
                <a:lnSpc>
                  <a:spcPts val="2940"/>
                </a:lnSpc>
              </a:pPr>
              <a:r>
                <a:rPr lang="en-US" sz="2100" b="1">
                  <a:solidFill>
                    <a:srgbClr val="FFFFFF"/>
                  </a:solidFill>
                  <a:latin typeface="Arimo Bold"/>
                  <a:ea typeface="Arimo Bold"/>
                  <a:cs typeface="Arimo Bold"/>
                  <a:sym typeface="Arimo Bold"/>
                </a:rPr>
                <a:t>olamaz </a:t>
              </a:r>
            </a:p>
          </p:txBody>
        </p:sp>
      </p:grpSp>
      <p:sp>
        <p:nvSpPr>
          <p:cNvPr id="36" name="TextBox 36"/>
          <p:cNvSpPr txBox="1"/>
          <p:nvPr/>
        </p:nvSpPr>
        <p:spPr>
          <a:xfrm>
            <a:off x="1028700" y="7469731"/>
            <a:ext cx="16230600" cy="2344095"/>
          </a:xfrm>
          <a:prstGeom prst="rect">
            <a:avLst/>
          </a:prstGeom>
        </p:spPr>
        <p:txBody>
          <a:bodyPr lIns="0" tIns="0" rIns="0" bIns="0" rtlCol="0" anchor="t">
            <a:spAutoFit/>
          </a:bodyPr>
          <a:lstStyle/>
          <a:p>
            <a:pPr algn="l">
              <a:lnSpc>
                <a:spcPts val="3079"/>
              </a:lnSpc>
              <a:spcBef>
                <a:spcPct val="0"/>
              </a:spcBef>
            </a:pPr>
            <a:r>
              <a:rPr lang="en-US" sz="2199" spc="70" dirty="0">
                <a:solidFill>
                  <a:srgbClr val="000000"/>
                </a:solidFill>
                <a:latin typeface="Poppins"/>
                <a:ea typeface="Poppins"/>
                <a:cs typeface="Poppins"/>
                <a:sym typeface="Poppins"/>
              </a:rPr>
              <a:t>Bu </a:t>
            </a:r>
            <a:r>
              <a:rPr lang="en-US" sz="2199" spc="70" dirty="0" err="1">
                <a:solidFill>
                  <a:srgbClr val="000000"/>
                </a:solidFill>
                <a:latin typeface="Poppins"/>
                <a:ea typeface="Poppins"/>
                <a:cs typeface="Poppins"/>
                <a:sym typeface="Poppins"/>
              </a:rPr>
              <a:t>değerlerin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dışında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kalan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destek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taleplerini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içeren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projeler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değerlendirmeye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alınmayacaktır</a:t>
            </a:r>
            <a:r>
              <a:rPr lang="en-US" sz="2199" spc="70" dirty="0">
                <a:solidFill>
                  <a:srgbClr val="000000"/>
                </a:solidFill>
                <a:latin typeface="Poppins"/>
                <a:ea typeface="Poppins"/>
                <a:cs typeface="Poppins"/>
                <a:sym typeface="Poppins"/>
              </a:rPr>
              <a:t>. ​</a:t>
            </a:r>
          </a:p>
          <a:p>
            <a:pPr algn="l">
              <a:lnSpc>
                <a:spcPts val="3079"/>
              </a:lnSpc>
              <a:spcBef>
                <a:spcPct val="0"/>
              </a:spcBef>
            </a:pPr>
            <a:r>
              <a:rPr lang="en-US" sz="2199" spc="70" dirty="0" err="1">
                <a:solidFill>
                  <a:srgbClr val="000000"/>
                </a:solidFill>
                <a:latin typeface="Poppins"/>
                <a:ea typeface="Poppins"/>
                <a:cs typeface="Poppins"/>
                <a:sym typeface="Poppins"/>
              </a:rPr>
              <a:t>Bütçenin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kalan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tutarı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sözleşmeyi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imzalayan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taraf</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olması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sebebiyle</a:t>
            </a:r>
            <a:r>
              <a:rPr lang="en-US" sz="2199" spc="70" dirty="0">
                <a:solidFill>
                  <a:srgbClr val="000000"/>
                </a:solidFill>
                <a:latin typeface="Poppins"/>
                <a:ea typeface="Poppins"/>
                <a:cs typeface="Poppins"/>
                <a:sym typeface="Poppins"/>
              </a:rPr>
              <a:t>, Başvuru </a:t>
            </a:r>
            <a:r>
              <a:rPr lang="en-US" sz="2199" spc="70" dirty="0" err="1">
                <a:solidFill>
                  <a:srgbClr val="000000"/>
                </a:solidFill>
                <a:latin typeface="Poppins"/>
                <a:ea typeface="Poppins"/>
                <a:cs typeface="Poppins"/>
                <a:sym typeface="Poppins"/>
              </a:rPr>
              <a:t>Sahibi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tarafından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eş</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finansman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olarak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karşılanmalıdır</a:t>
            </a:r>
            <a:r>
              <a:rPr lang="en-US" sz="2199" spc="70" dirty="0">
                <a:solidFill>
                  <a:srgbClr val="000000"/>
                </a:solidFill>
                <a:latin typeface="Poppins"/>
                <a:ea typeface="Poppins"/>
                <a:cs typeface="Poppins"/>
                <a:sym typeface="Poppins"/>
              </a:rPr>
              <a:t>.​</a:t>
            </a:r>
          </a:p>
          <a:p>
            <a:pPr algn="l">
              <a:lnSpc>
                <a:spcPts val="3079"/>
              </a:lnSpc>
              <a:spcBef>
                <a:spcPct val="0"/>
              </a:spcBef>
            </a:pPr>
            <a:r>
              <a:rPr lang="en-US" sz="2199" spc="70" dirty="0" err="1">
                <a:solidFill>
                  <a:srgbClr val="000000"/>
                </a:solidFill>
                <a:latin typeface="Poppins"/>
                <a:ea typeface="Poppins"/>
                <a:cs typeface="Poppins"/>
                <a:sym typeface="Poppins"/>
              </a:rPr>
              <a:t>Sözleşmeyi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imzalayan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taraf</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olması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sebebiyle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eş</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finansman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yükümlülüğü</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yararlanıcının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kendi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taahhüdü</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hükmünde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olup</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yerine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getirilmemesi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durumunda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yararlanıcı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bizzat</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sorumlu</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olacaktır</a:t>
            </a:r>
            <a:r>
              <a:rPr lang="en-US" sz="2199" spc="70" dirty="0">
                <a:solidFill>
                  <a:srgbClr val="000000"/>
                </a:solidFill>
                <a:latin typeface="Poppins"/>
                <a:ea typeface="Poppins"/>
                <a:cs typeface="Poppins"/>
                <a:sym typeface="Poppins"/>
              </a:rPr>
              <a:t>. ​</a:t>
            </a:r>
          </a:p>
          <a:p>
            <a:pPr algn="l">
              <a:lnSpc>
                <a:spcPts val="3079"/>
              </a:lnSpc>
              <a:spcBef>
                <a:spcPct val="0"/>
              </a:spcBef>
            </a:pPr>
            <a:r>
              <a:rPr lang="en-US" sz="2199" spc="70" dirty="0" err="1">
                <a:solidFill>
                  <a:srgbClr val="000000"/>
                </a:solidFill>
                <a:latin typeface="Poppins"/>
                <a:ea typeface="Poppins"/>
                <a:cs typeface="Poppins"/>
                <a:sym typeface="Poppins"/>
              </a:rPr>
              <a:t>Ayni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katkılar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eş</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finansman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olarak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kabul</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edilmez</a:t>
            </a:r>
            <a:r>
              <a:rPr lang="en-US" sz="2199" spc="70" dirty="0">
                <a:solidFill>
                  <a:srgbClr val="000000"/>
                </a:solidFill>
                <a:latin typeface="Poppins"/>
                <a:ea typeface="Poppins"/>
                <a:cs typeface="Poppins"/>
                <a:sym typeface="Poppins"/>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rot="-5400000">
            <a:off x="1563629" y="5963016"/>
            <a:ext cx="3175222" cy="2319935"/>
            <a:chOff x="0" y="0"/>
            <a:chExt cx="775260" cy="566434"/>
          </a:xfrm>
        </p:grpSpPr>
        <p:sp>
          <p:nvSpPr>
            <p:cNvPr id="4" name="Freeform 4"/>
            <p:cNvSpPr/>
            <p:nvPr/>
          </p:nvSpPr>
          <p:spPr>
            <a:xfrm>
              <a:off x="0" y="0"/>
              <a:ext cx="775260" cy="566434"/>
            </a:xfrm>
            <a:custGeom>
              <a:avLst/>
              <a:gdLst/>
              <a:ahLst/>
              <a:cxnLst/>
              <a:rect l="l" t="t" r="r" b="b"/>
              <a:pathLst>
                <a:path w="775260" h="566434">
                  <a:moveTo>
                    <a:pt x="203200" y="0"/>
                  </a:moveTo>
                  <a:lnTo>
                    <a:pt x="775260" y="0"/>
                  </a:lnTo>
                  <a:lnTo>
                    <a:pt x="572060" y="566434"/>
                  </a:lnTo>
                  <a:lnTo>
                    <a:pt x="0" y="566434"/>
                  </a:lnTo>
                  <a:lnTo>
                    <a:pt x="203200" y="0"/>
                  </a:lnTo>
                  <a:close/>
                </a:path>
              </a:pathLst>
            </a:custGeom>
            <a:solidFill>
              <a:srgbClr val="B22F16"/>
            </a:solidFill>
          </p:spPr>
        </p:sp>
        <p:sp>
          <p:nvSpPr>
            <p:cNvPr id="5" name="TextBox 5"/>
            <p:cNvSpPr txBox="1"/>
            <p:nvPr/>
          </p:nvSpPr>
          <p:spPr>
            <a:xfrm>
              <a:off x="101600" y="-47625"/>
              <a:ext cx="572060" cy="614059"/>
            </a:xfrm>
            <a:prstGeom prst="rect">
              <a:avLst/>
            </a:prstGeom>
          </p:spPr>
          <p:txBody>
            <a:bodyPr lIns="50800" tIns="50800" rIns="50800" bIns="50800" rtlCol="0" anchor="ctr"/>
            <a:lstStyle/>
            <a:p>
              <a:pPr algn="ctr">
                <a:lnSpc>
                  <a:spcPts val="3079"/>
                </a:lnSpc>
              </a:pPr>
              <a:endParaRPr/>
            </a:p>
          </p:txBody>
        </p:sp>
      </p:grpSp>
      <p:grpSp>
        <p:nvGrpSpPr>
          <p:cNvPr id="6" name="Group 6"/>
          <p:cNvGrpSpPr/>
          <p:nvPr/>
        </p:nvGrpSpPr>
        <p:grpSpPr>
          <a:xfrm rot="-5400000">
            <a:off x="2235213" y="3897374"/>
            <a:ext cx="2447237" cy="1788042"/>
            <a:chOff x="0" y="0"/>
            <a:chExt cx="775260" cy="566434"/>
          </a:xfrm>
        </p:grpSpPr>
        <p:sp>
          <p:nvSpPr>
            <p:cNvPr id="7" name="Freeform 7"/>
            <p:cNvSpPr/>
            <p:nvPr/>
          </p:nvSpPr>
          <p:spPr>
            <a:xfrm>
              <a:off x="0" y="0"/>
              <a:ext cx="775260" cy="566434"/>
            </a:xfrm>
            <a:custGeom>
              <a:avLst/>
              <a:gdLst/>
              <a:ahLst/>
              <a:cxnLst/>
              <a:rect l="l" t="t" r="r" b="b"/>
              <a:pathLst>
                <a:path w="775260" h="566434">
                  <a:moveTo>
                    <a:pt x="203200" y="0"/>
                  </a:moveTo>
                  <a:lnTo>
                    <a:pt x="775260" y="0"/>
                  </a:lnTo>
                  <a:lnTo>
                    <a:pt x="572060" y="566434"/>
                  </a:lnTo>
                  <a:lnTo>
                    <a:pt x="0" y="566434"/>
                  </a:lnTo>
                  <a:lnTo>
                    <a:pt x="203200" y="0"/>
                  </a:lnTo>
                  <a:close/>
                </a:path>
              </a:pathLst>
            </a:custGeom>
            <a:solidFill>
              <a:srgbClr val="2D892C"/>
            </a:solidFill>
          </p:spPr>
        </p:sp>
        <p:sp>
          <p:nvSpPr>
            <p:cNvPr id="8" name="TextBox 8"/>
            <p:cNvSpPr txBox="1"/>
            <p:nvPr/>
          </p:nvSpPr>
          <p:spPr>
            <a:xfrm>
              <a:off x="101600" y="-47625"/>
              <a:ext cx="572060" cy="614059"/>
            </a:xfrm>
            <a:prstGeom prst="rect">
              <a:avLst/>
            </a:prstGeom>
          </p:spPr>
          <p:txBody>
            <a:bodyPr lIns="50800" tIns="50800" rIns="50800" bIns="50800" rtlCol="0" anchor="ctr"/>
            <a:lstStyle/>
            <a:p>
              <a:pPr algn="ctr">
                <a:lnSpc>
                  <a:spcPts val="3079"/>
                </a:lnSpc>
              </a:pPr>
              <a:endParaRPr/>
            </a:p>
          </p:txBody>
        </p:sp>
      </p:grpSp>
      <p:grpSp>
        <p:nvGrpSpPr>
          <p:cNvPr id="9" name="Group 9"/>
          <p:cNvGrpSpPr/>
          <p:nvPr/>
        </p:nvGrpSpPr>
        <p:grpSpPr>
          <a:xfrm rot="5400000">
            <a:off x="4216105" y="5932275"/>
            <a:ext cx="3175222" cy="2381417"/>
            <a:chOff x="0" y="0"/>
            <a:chExt cx="812800" cy="609600"/>
          </a:xfrm>
        </p:grpSpPr>
        <p:sp>
          <p:nvSpPr>
            <p:cNvPr id="10" name="Freeform 10"/>
            <p:cNvSpPr/>
            <p:nvPr/>
          </p:nvSpPr>
          <p:spPr>
            <a:xfrm>
              <a:off x="0" y="0"/>
              <a:ext cx="812800" cy="609600"/>
            </a:xfrm>
            <a:custGeom>
              <a:avLst/>
              <a:gdLst/>
              <a:ahLst/>
              <a:cxnLst/>
              <a:rect l="l" t="t" r="r" b="b"/>
              <a:pathLst>
                <a:path w="812800" h="609600">
                  <a:moveTo>
                    <a:pt x="609600" y="0"/>
                  </a:moveTo>
                  <a:lnTo>
                    <a:pt x="0" y="0"/>
                  </a:lnTo>
                  <a:lnTo>
                    <a:pt x="203200" y="609600"/>
                  </a:lnTo>
                  <a:lnTo>
                    <a:pt x="812800" y="609600"/>
                  </a:lnTo>
                  <a:lnTo>
                    <a:pt x="609600" y="0"/>
                  </a:lnTo>
                  <a:close/>
                </a:path>
              </a:pathLst>
            </a:custGeom>
            <a:solidFill>
              <a:srgbClr val="B22F16"/>
            </a:solidFill>
          </p:spPr>
        </p:sp>
        <p:sp>
          <p:nvSpPr>
            <p:cNvPr id="11" name="TextBox 11"/>
            <p:cNvSpPr txBox="1"/>
            <p:nvPr/>
          </p:nvSpPr>
          <p:spPr>
            <a:xfrm>
              <a:off x="101600" y="-47625"/>
              <a:ext cx="609600" cy="657225"/>
            </a:xfrm>
            <a:prstGeom prst="rect">
              <a:avLst/>
            </a:prstGeom>
          </p:spPr>
          <p:txBody>
            <a:bodyPr lIns="50800" tIns="50800" rIns="50800" bIns="50800" rtlCol="0" anchor="ctr"/>
            <a:lstStyle/>
            <a:p>
              <a:pPr algn="ctr">
                <a:lnSpc>
                  <a:spcPts val="3079"/>
                </a:lnSpc>
              </a:pPr>
              <a:endParaRPr/>
            </a:p>
          </p:txBody>
        </p:sp>
      </p:grpSp>
      <p:grpSp>
        <p:nvGrpSpPr>
          <p:cNvPr id="12" name="Group 12"/>
          <p:cNvGrpSpPr/>
          <p:nvPr/>
        </p:nvGrpSpPr>
        <p:grpSpPr>
          <a:xfrm rot="5400000">
            <a:off x="4279554" y="3873681"/>
            <a:ext cx="2447237" cy="1835428"/>
            <a:chOff x="0" y="0"/>
            <a:chExt cx="812800" cy="609600"/>
          </a:xfrm>
        </p:grpSpPr>
        <p:sp>
          <p:nvSpPr>
            <p:cNvPr id="13" name="Freeform 13"/>
            <p:cNvSpPr/>
            <p:nvPr/>
          </p:nvSpPr>
          <p:spPr>
            <a:xfrm>
              <a:off x="0" y="0"/>
              <a:ext cx="812800" cy="609600"/>
            </a:xfrm>
            <a:custGeom>
              <a:avLst/>
              <a:gdLst/>
              <a:ahLst/>
              <a:cxnLst/>
              <a:rect l="l" t="t" r="r" b="b"/>
              <a:pathLst>
                <a:path w="812800" h="609600">
                  <a:moveTo>
                    <a:pt x="609600" y="0"/>
                  </a:moveTo>
                  <a:lnTo>
                    <a:pt x="0" y="0"/>
                  </a:lnTo>
                  <a:lnTo>
                    <a:pt x="203200" y="609600"/>
                  </a:lnTo>
                  <a:lnTo>
                    <a:pt x="812800" y="609600"/>
                  </a:lnTo>
                  <a:lnTo>
                    <a:pt x="609600" y="0"/>
                  </a:lnTo>
                  <a:close/>
                </a:path>
              </a:pathLst>
            </a:custGeom>
            <a:solidFill>
              <a:srgbClr val="2D892C"/>
            </a:solidFill>
          </p:spPr>
        </p:sp>
        <p:sp>
          <p:nvSpPr>
            <p:cNvPr id="14" name="TextBox 14"/>
            <p:cNvSpPr txBox="1"/>
            <p:nvPr/>
          </p:nvSpPr>
          <p:spPr>
            <a:xfrm>
              <a:off x="101600" y="-47625"/>
              <a:ext cx="609600" cy="657225"/>
            </a:xfrm>
            <a:prstGeom prst="rect">
              <a:avLst/>
            </a:prstGeom>
          </p:spPr>
          <p:txBody>
            <a:bodyPr lIns="50800" tIns="50800" rIns="50800" bIns="50800" rtlCol="0" anchor="ctr"/>
            <a:lstStyle/>
            <a:p>
              <a:pPr algn="ctr">
                <a:lnSpc>
                  <a:spcPts val="3079"/>
                </a:lnSpc>
              </a:pPr>
              <a:endParaRPr/>
            </a:p>
          </p:txBody>
        </p:sp>
      </p:grpSp>
      <p:grpSp>
        <p:nvGrpSpPr>
          <p:cNvPr id="15" name="Group 15"/>
          <p:cNvGrpSpPr/>
          <p:nvPr/>
        </p:nvGrpSpPr>
        <p:grpSpPr>
          <a:xfrm rot="-5400000">
            <a:off x="2797849" y="2111539"/>
            <a:ext cx="1906364" cy="1520196"/>
            <a:chOff x="0" y="0"/>
            <a:chExt cx="775260" cy="618217"/>
          </a:xfrm>
        </p:grpSpPr>
        <p:sp>
          <p:nvSpPr>
            <p:cNvPr id="16" name="Freeform 16"/>
            <p:cNvSpPr/>
            <p:nvPr/>
          </p:nvSpPr>
          <p:spPr>
            <a:xfrm>
              <a:off x="0" y="0"/>
              <a:ext cx="775260" cy="618217"/>
            </a:xfrm>
            <a:custGeom>
              <a:avLst/>
              <a:gdLst/>
              <a:ahLst/>
              <a:cxnLst/>
              <a:rect l="l" t="t" r="r" b="b"/>
              <a:pathLst>
                <a:path w="775260" h="618217">
                  <a:moveTo>
                    <a:pt x="203200" y="0"/>
                  </a:moveTo>
                  <a:lnTo>
                    <a:pt x="775260" y="0"/>
                  </a:lnTo>
                  <a:lnTo>
                    <a:pt x="572060" y="618217"/>
                  </a:lnTo>
                  <a:lnTo>
                    <a:pt x="0" y="618217"/>
                  </a:lnTo>
                  <a:lnTo>
                    <a:pt x="203200" y="0"/>
                  </a:lnTo>
                  <a:close/>
                </a:path>
              </a:pathLst>
            </a:custGeom>
            <a:solidFill>
              <a:srgbClr val="153930"/>
            </a:solidFill>
          </p:spPr>
        </p:sp>
        <p:sp>
          <p:nvSpPr>
            <p:cNvPr id="17" name="TextBox 17"/>
            <p:cNvSpPr txBox="1"/>
            <p:nvPr/>
          </p:nvSpPr>
          <p:spPr>
            <a:xfrm>
              <a:off x="101600" y="-28575"/>
              <a:ext cx="572060" cy="646792"/>
            </a:xfrm>
            <a:prstGeom prst="rect">
              <a:avLst/>
            </a:prstGeom>
          </p:spPr>
          <p:txBody>
            <a:bodyPr lIns="50800" tIns="50800" rIns="50800" bIns="50800" rtlCol="0" anchor="ctr"/>
            <a:lstStyle/>
            <a:p>
              <a:pPr algn="ctr">
                <a:lnSpc>
                  <a:spcPts val="2753"/>
                </a:lnSpc>
              </a:pPr>
              <a:endParaRPr/>
            </a:p>
          </p:txBody>
        </p:sp>
      </p:grpSp>
      <p:grpSp>
        <p:nvGrpSpPr>
          <p:cNvPr id="18" name="Group 18"/>
          <p:cNvGrpSpPr/>
          <p:nvPr/>
        </p:nvGrpSpPr>
        <p:grpSpPr>
          <a:xfrm rot="5400000">
            <a:off x="4290624" y="2120679"/>
            <a:ext cx="1906364" cy="1501915"/>
            <a:chOff x="0" y="0"/>
            <a:chExt cx="812800" cy="640359"/>
          </a:xfrm>
        </p:grpSpPr>
        <p:sp>
          <p:nvSpPr>
            <p:cNvPr id="19" name="Freeform 19"/>
            <p:cNvSpPr/>
            <p:nvPr/>
          </p:nvSpPr>
          <p:spPr>
            <a:xfrm>
              <a:off x="0" y="0"/>
              <a:ext cx="812800" cy="640359"/>
            </a:xfrm>
            <a:custGeom>
              <a:avLst/>
              <a:gdLst/>
              <a:ahLst/>
              <a:cxnLst/>
              <a:rect l="l" t="t" r="r" b="b"/>
              <a:pathLst>
                <a:path w="812800" h="640359">
                  <a:moveTo>
                    <a:pt x="609600" y="0"/>
                  </a:moveTo>
                  <a:lnTo>
                    <a:pt x="0" y="0"/>
                  </a:lnTo>
                  <a:lnTo>
                    <a:pt x="203200" y="640359"/>
                  </a:lnTo>
                  <a:lnTo>
                    <a:pt x="812800" y="640359"/>
                  </a:lnTo>
                  <a:lnTo>
                    <a:pt x="609600" y="0"/>
                  </a:lnTo>
                  <a:close/>
                </a:path>
              </a:pathLst>
            </a:custGeom>
            <a:solidFill>
              <a:srgbClr val="153930"/>
            </a:solidFill>
          </p:spPr>
        </p:sp>
        <p:sp>
          <p:nvSpPr>
            <p:cNvPr id="20" name="TextBox 20"/>
            <p:cNvSpPr txBox="1"/>
            <p:nvPr/>
          </p:nvSpPr>
          <p:spPr>
            <a:xfrm>
              <a:off x="101600" y="-28575"/>
              <a:ext cx="609600" cy="668934"/>
            </a:xfrm>
            <a:prstGeom prst="rect">
              <a:avLst/>
            </a:prstGeom>
          </p:spPr>
          <p:txBody>
            <a:bodyPr lIns="50800" tIns="50800" rIns="50800" bIns="50800" rtlCol="0" anchor="ctr"/>
            <a:lstStyle/>
            <a:p>
              <a:pPr algn="ctr">
                <a:lnSpc>
                  <a:spcPts val="2753"/>
                </a:lnSpc>
              </a:pPr>
              <a:endParaRPr/>
            </a:p>
          </p:txBody>
        </p:sp>
      </p:grpSp>
      <p:grpSp>
        <p:nvGrpSpPr>
          <p:cNvPr id="21" name="Group 21"/>
          <p:cNvGrpSpPr/>
          <p:nvPr/>
        </p:nvGrpSpPr>
        <p:grpSpPr>
          <a:xfrm rot="5400000">
            <a:off x="4281484" y="1440503"/>
            <a:ext cx="1906364" cy="1520196"/>
            <a:chOff x="0" y="0"/>
            <a:chExt cx="775260" cy="618217"/>
          </a:xfrm>
        </p:grpSpPr>
        <p:sp>
          <p:nvSpPr>
            <p:cNvPr id="22" name="Freeform 22"/>
            <p:cNvSpPr/>
            <p:nvPr/>
          </p:nvSpPr>
          <p:spPr>
            <a:xfrm>
              <a:off x="0" y="0"/>
              <a:ext cx="775260" cy="618217"/>
            </a:xfrm>
            <a:custGeom>
              <a:avLst/>
              <a:gdLst/>
              <a:ahLst/>
              <a:cxnLst/>
              <a:rect l="l" t="t" r="r" b="b"/>
              <a:pathLst>
                <a:path w="775260" h="618217">
                  <a:moveTo>
                    <a:pt x="203200" y="0"/>
                  </a:moveTo>
                  <a:lnTo>
                    <a:pt x="775260" y="0"/>
                  </a:lnTo>
                  <a:lnTo>
                    <a:pt x="572060" y="618217"/>
                  </a:lnTo>
                  <a:lnTo>
                    <a:pt x="0" y="618217"/>
                  </a:lnTo>
                  <a:lnTo>
                    <a:pt x="203200" y="0"/>
                  </a:lnTo>
                  <a:close/>
                </a:path>
              </a:pathLst>
            </a:custGeom>
            <a:solidFill>
              <a:srgbClr val="153930"/>
            </a:solidFill>
          </p:spPr>
        </p:sp>
        <p:sp>
          <p:nvSpPr>
            <p:cNvPr id="23" name="TextBox 23"/>
            <p:cNvSpPr txBox="1"/>
            <p:nvPr/>
          </p:nvSpPr>
          <p:spPr>
            <a:xfrm>
              <a:off x="101600" y="-28575"/>
              <a:ext cx="572060" cy="646792"/>
            </a:xfrm>
            <a:prstGeom prst="rect">
              <a:avLst/>
            </a:prstGeom>
          </p:spPr>
          <p:txBody>
            <a:bodyPr lIns="50800" tIns="50800" rIns="50800" bIns="50800" rtlCol="0" anchor="ctr"/>
            <a:lstStyle/>
            <a:p>
              <a:pPr algn="ctr">
                <a:lnSpc>
                  <a:spcPts val="2753"/>
                </a:lnSpc>
              </a:pPr>
              <a:endParaRPr/>
            </a:p>
          </p:txBody>
        </p:sp>
      </p:grpSp>
      <p:grpSp>
        <p:nvGrpSpPr>
          <p:cNvPr id="24" name="Group 24"/>
          <p:cNvGrpSpPr/>
          <p:nvPr/>
        </p:nvGrpSpPr>
        <p:grpSpPr>
          <a:xfrm rot="-5400000">
            <a:off x="2788709" y="1449643"/>
            <a:ext cx="1906364" cy="1501915"/>
            <a:chOff x="0" y="0"/>
            <a:chExt cx="812800" cy="640359"/>
          </a:xfrm>
        </p:grpSpPr>
        <p:sp>
          <p:nvSpPr>
            <p:cNvPr id="25" name="Freeform 25"/>
            <p:cNvSpPr/>
            <p:nvPr/>
          </p:nvSpPr>
          <p:spPr>
            <a:xfrm>
              <a:off x="0" y="0"/>
              <a:ext cx="812800" cy="640359"/>
            </a:xfrm>
            <a:custGeom>
              <a:avLst/>
              <a:gdLst/>
              <a:ahLst/>
              <a:cxnLst/>
              <a:rect l="l" t="t" r="r" b="b"/>
              <a:pathLst>
                <a:path w="812800" h="640359">
                  <a:moveTo>
                    <a:pt x="609600" y="0"/>
                  </a:moveTo>
                  <a:lnTo>
                    <a:pt x="0" y="0"/>
                  </a:lnTo>
                  <a:lnTo>
                    <a:pt x="203200" y="640359"/>
                  </a:lnTo>
                  <a:lnTo>
                    <a:pt x="812800" y="640359"/>
                  </a:lnTo>
                  <a:lnTo>
                    <a:pt x="609600" y="0"/>
                  </a:lnTo>
                  <a:close/>
                </a:path>
              </a:pathLst>
            </a:custGeom>
            <a:solidFill>
              <a:srgbClr val="153930"/>
            </a:solidFill>
          </p:spPr>
        </p:sp>
        <p:sp>
          <p:nvSpPr>
            <p:cNvPr id="26" name="TextBox 26"/>
            <p:cNvSpPr txBox="1"/>
            <p:nvPr/>
          </p:nvSpPr>
          <p:spPr>
            <a:xfrm>
              <a:off x="101600" y="-28575"/>
              <a:ext cx="609600" cy="668934"/>
            </a:xfrm>
            <a:prstGeom prst="rect">
              <a:avLst/>
            </a:prstGeom>
          </p:spPr>
          <p:txBody>
            <a:bodyPr lIns="50800" tIns="50800" rIns="50800" bIns="50800" rtlCol="0" anchor="ctr"/>
            <a:lstStyle/>
            <a:p>
              <a:pPr algn="ctr">
                <a:lnSpc>
                  <a:spcPts val="2753"/>
                </a:lnSpc>
              </a:pPr>
              <a:endParaRPr/>
            </a:p>
          </p:txBody>
        </p:sp>
      </p:grpSp>
      <p:sp>
        <p:nvSpPr>
          <p:cNvPr id="27" name="Freeform 27"/>
          <p:cNvSpPr/>
          <p:nvPr/>
        </p:nvSpPr>
        <p:spPr>
          <a:xfrm>
            <a:off x="3962743" y="2024351"/>
            <a:ext cx="1060211" cy="856120"/>
          </a:xfrm>
          <a:custGeom>
            <a:avLst/>
            <a:gdLst/>
            <a:ahLst/>
            <a:cxnLst/>
            <a:rect l="l" t="t" r="r" b="b"/>
            <a:pathLst>
              <a:path w="1060211" h="856120">
                <a:moveTo>
                  <a:pt x="0" y="0"/>
                </a:moveTo>
                <a:lnTo>
                  <a:pt x="1060211" y="0"/>
                </a:lnTo>
                <a:lnTo>
                  <a:pt x="1060211" y="856120"/>
                </a:lnTo>
                <a:lnTo>
                  <a:pt x="0" y="85612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8" name="Freeform 28"/>
          <p:cNvSpPr/>
          <p:nvPr/>
        </p:nvSpPr>
        <p:spPr>
          <a:xfrm>
            <a:off x="2991933" y="4306305"/>
            <a:ext cx="933798" cy="970180"/>
          </a:xfrm>
          <a:custGeom>
            <a:avLst/>
            <a:gdLst/>
            <a:ahLst/>
            <a:cxnLst/>
            <a:rect l="l" t="t" r="r" b="b"/>
            <a:pathLst>
              <a:path w="933798" h="970180">
                <a:moveTo>
                  <a:pt x="0" y="0"/>
                </a:moveTo>
                <a:lnTo>
                  <a:pt x="933798" y="0"/>
                </a:lnTo>
                <a:lnTo>
                  <a:pt x="933798" y="970180"/>
                </a:lnTo>
                <a:lnTo>
                  <a:pt x="0" y="97018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29" name="Freeform 29"/>
          <p:cNvSpPr/>
          <p:nvPr/>
        </p:nvSpPr>
        <p:spPr>
          <a:xfrm>
            <a:off x="5042962" y="4331185"/>
            <a:ext cx="920421" cy="920421"/>
          </a:xfrm>
          <a:custGeom>
            <a:avLst/>
            <a:gdLst/>
            <a:ahLst/>
            <a:cxnLst/>
            <a:rect l="l" t="t" r="r" b="b"/>
            <a:pathLst>
              <a:path w="920421" h="920421">
                <a:moveTo>
                  <a:pt x="0" y="0"/>
                </a:moveTo>
                <a:lnTo>
                  <a:pt x="920422" y="0"/>
                </a:lnTo>
                <a:lnTo>
                  <a:pt x="920422" y="920421"/>
                </a:lnTo>
                <a:lnTo>
                  <a:pt x="0" y="920421"/>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30" name="Freeform 30"/>
          <p:cNvSpPr/>
          <p:nvPr/>
        </p:nvSpPr>
        <p:spPr>
          <a:xfrm>
            <a:off x="2605038" y="6576782"/>
            <a:ext cx="1092404" cy="1092404"/>
          </a:xfrm>
          <a:custGeom>
            <a:avLst/>
            <a:gdLst/>
            <a:ahLst/>
            <a:cxnLst/>
            <a:rect l="l" t="t" r="r" b="b"/>
            <a:pathLst>
              <a:path w="1092404" h="1092404">
                <a:moveTo>
                  <a:pt x="0" y="0"/>
                </a:moveTo>
                <a:lnTo>
                  <a:pt x="1092404" y="0"/>
                </a:lnTo>
                <a:lnTo>
                  <a:pt x="1092404" y="1092403"/>
                </a:lnTo>
                <a:lnTo>
                  <a:pt x="0" y="109240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31" name="Freeform 31"/>
          <p:cNvSpPr/>
          <p:nvPr/>
        </p:nvSpPr>
        <p:spPr>
          <a:xfrm>
            <a:off x="5304729" y="6623996"/>
            <a:ext cx="997974" cy="997974"/>
          </a:xfrm>
          <a:custGeom>
            <a:avLst/>
            <a:gdLst/>
            <a:ahLst/>
            <a:cxnLst/>
            <a:rect l="l" t="t" r="r" b="b"/>
            <a:pathLst>
              <a:path w="997974" h="997974">
                <a:moveTo>
                  <a:pt x="0" y="0"/>
                </a:moveTo>
                <a:lnTo>
                  <a:pt x="997974" y="0"/>
                </a:lnTo>
                <a:lnTo>
                  <a:pt x="997974" y="997974"/>
                </a:lnTo>
                <a:lnTo>
                  <a:pt x="0" y="997974"/>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32" name="Freeform 32"/>
          <p:cNvSpPr/>
          <p:nvPr/>
        </p:nvSpPr>
        <p:spPr>
          <a:xfrm rot="5400000">
            <a:off x="7436501" y="3134606"/>
            <a:ext cx="1740146" cy="1481299"/>
          </a:xfrm>
          <a:custGeom>
            <a:avLst/>
            <a:gdLst/>
            <a:ahLst/>
            <a:cxnLst/>
            <a:rect l="l" t="t" r="r" b="b"/>
            <a:pathLst>
              <a:path w="1740146" h="1481299">
                <a:moveTo>
                  <a:pt x="0" y="0"/>
                </a:moveTo>
                <a:lnTo>
                  <a:pt x="1740146" y="0"/>
                </a:lnTo>
                <a:lnTo>
                  <a:pt x="1740146" y="1481299"/>
                </a:lnTo>
                <a:lnTo>
                  <a:pt x="0" y="1481299"/>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a:ln cap="sq">
            <a:noFill/>
            <a:prstDash val="solid"/>
            <a:miter/>
          </a:ln>
        </p:spPr>
      </p:sp>
      <p:sp>
        <p:nvSpPr>
          <p:cNvPr id="33" name="Freeform 33"/>
          <p:cNvSpPr/>
          <p:nvPr/>
        </p:nvSpPr>
        <p:spPr>
          <a:xfrm rot="5400000">
            <a:off x="7436501" y="4800071"/>
            <a:ext cx="1740146" cy="1481299"/>
          </a:xfrm>
          <a:custGeom>
            <a:avLst/>
            <a:gdLst/>
            <a:ahLst/>
            <a:cxnLst/>
            <a:rect l="l" t="t" r="r" b="b"/>
            <a:pathLst>
              <a:path w="1740146" h="1481299">
                <a:moveTo>
                  <a:pt x="0" y="0"/>
                </a:moveTo>
                <a:lnTo>
                  <a:pt x="1740146" y="0"/>
                </a:lnTo>
                <a:lnTo>
                  <a:pt x="1740146" y="1481299"/>
                </a:lnTo>
                <a:lnTo>
                  <a:pt x="0" y="1481299"/>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a:ln cap="sq">
            <a:noFill/>
            <a:prstDash val="solid"/>
            <a:miter/>
          </a:ln>
        </p:spPr>
      </p:sp>
      <p:sp>
        <p:nvSpPr>
          <p:cNvPr id="34" name="Freeform 34"/>
          <p:cNvSpPr/>
          <p:nvPr/>
        </p:nvSpPr>
        <p:spPr>
          <a:xfrm rot="5400000">
            <a:off x="7436501" y="6454840"/>
            <a:ext cx="1740146" cy="1481299"/>
          </a:xfrm>
          <a:custGeom>
            <a:avLst/>
            <a:gdLst/>
            <a:ahLst/>
            <a:cxnLst/>
            <a:rect l="l" t="t" r="r" b="b"/>
            <a:pathLst>
              <a:path w="1740146" h="1481299">
                <a:moveTo>
                  <a:pt x="0" y="0"/>
                </a:moveTo>
                <a:lnTo>
                  <a:pt x="1740146" y="0"/>
                </a:lnTo>
                <a:lnTo>
                  <a:pt x="1740146" y="1481299"/>
                </a:lnTo>
                <a:lnTo>
                  <a:pt x="0" y="1481299"/>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a:ln cap="sq">
            <a:noFill/>
            <a:prstDash val="solid"/>
            <a:miter/>
          </a:ln>
        </p:spPr>
      </p:sp>
      <p:sp>
        <p:nvSpPr>
          <p:cNvPr id="35" name="TextBox 35"/>
          <p:cNvSpPr txBox="1"/>
          <p:nvPr/>
        </p:nvSpPr>
        <p:spPr>
          <a:xfrm>
            <a:off x="9618724" y="3463235"/>
            <a:ext cx="6489847" cy="1012583"/>
          </a:xfrm>
          <a:prstGeom prst="rect">
            <a:avLst/>
          </a:prstGeom>
        </p:spPr>
        <p:txBody>
          <a:bodyPr lIns="0" tIns="0" rIns="0" bIns="0" rtlCol="0" anchor="t">
            <a:spAutoFit/>
          </a:bodyPr>
          <a:lstStyle/>
          <a:p>
            <a:pPr algn="l">
              <a:lnSpc>
                <a:spcPts val="4035"/>
              </a:lnSpc>
            </a:pPr>
            <a:r>
              <a:rPr lang="en-US" sz="2882" b="1" spc="92" dirty="0">
                <a:solidFill>
                  <a:srgbClr val="000000"/>
                </a:solidFill>
                <a:latin typeface="Poppins Bold"/>
                <a:ea typeface="Poppins Bold"/>
                <a:cs typeface="Poppins Bold"/>
                <a:sym typeface="Poppins Bold"/>
              </a:rPr>
              <a:t>Başvuru </a:t>
            </a:r>
            <a:r>
              <a:rPr lang="en-US" sz="2882" b="1" spc="92" dirty="0" err="1">
                <a:solidFill>
                  <a:srgbClr val="000000"/>
                </a:solidFill>
                <a:latin typeface="Poppins Bold"/>
                <a:ea typeface="Poppins Bold"/>
                <a:cs typeface="Poppins Bold"/>
                <a:sym typeface="Poppins Bold"/>
              </a:rPr>
              <a:t>Sahibinin</a:t>
            </a:r>
            <a:r>
              <a:rPr lang="en-US" sz="2882" b="1" spc="92" dirty="0">
                <a:solidFill>
                  <a:srgbClr val="000000"/>
                </a:solidFill>
                <a:latin typeface="Poppins Bold"/>
                <a:ea typeface="Poppins Bold"/>
                <a:cs typeface="Poppins Bold"/>
                <a:sym typeface="Poppins Bold"/>
              </a:rPr>
              <a:t> </a:t>
            </a:r>
            <a:r>
              <a:rPr lang="en-US" sz="2882" b="1" spc="92" dirty="0" err="1">
                <a:solidFill>
                  <a:srgbClr val="000000"/>
                </a:solidFill>
                <a:latin typeface="Poppins Bold"/>
                <a:ea typeface="Poppins Bold"/>
                <a:cs typeface="Poppins Bold"/>
                <a:sym typeface="Poppins Bold"/>
              </a:rPr>
              <a:t>uygunluğu</a:t>
            </a:r>
            <a:r>
              <a:rPr lang="en-US" sz="2882" b="1" spc="92" dirty="0">
                <a:solidFill>
                  <a:srgbClr val="000000"/>
                </a:solidFill>
                <a:latin typeface="Poppins Bold"/>
                <a:ea typeface="Poppins Bold"/>
                <a:cs typeface="Poppins Bold"/>
                <a:sym typeface="Poppins Bold"/>
              </a:rPr>
              <a:t>​</a:t>
            </a:r>
          </a:p>
          <a:p>
            <a:pPr marL="0" lvl="1" indent="0" algn="l">
              <a:lnSpc>
                <a:spcPts val="4035"/>
              </a:lnSpc>
              <a:spcBef>
                <a:spcPct val="0"/>
              </a:spcBef>
            </a:pPr>
            <a:endParaRPr lang="en-US" sz="2882" b="1" spc="92" dirty="0">
              <a:solidFill>
                <a:srgbClr val="000000"/>
              </a:solidFill>
              <a:latin typeface="Poppins Bold"/>
              <a:ea typeface="Poppins Bold"/>
              <a:cs typeface="Poppins Bold"/>
              <a:sym typeface="Poppins Bold"/>
            </a:endParaRPr>
          </a:p>
        </p:txBody>
      </p:sp>
      <p:sp>
        <p:nvSpPr>
          <p:cNvPr id="36" name="TextBox 36"/>
          <p:cNvSpPr txBox="1"/>
          <p:nvPr/>
        </p:nvSpPr>
        <p:spPr>
          <a:xfrm>
            <a:off x="9618724" y="5245744"/>
            <a:ext cx="6489847" cy="1012583"/>
          </a:xfrm>
          <a:prstGeom prst="rect">
            <a:avLst/>
          </a:prstGeom>
        </p:spPr>
        <p:txBody>
          <a:bodyPr lIns="0" tIns="0" rIns="0" bIns="0" rtlCol="0" anchor="t">
            <a:spAutoFit/>
          </a:bodyPr>
          <a:lstStyle/>
          <a:p>
            <a:pPr algn="l">
              <a:lnSpc>
                <a:spcPts val="4035"/>
              </a:lnSpc>
            </a:pPr>
            <a:r>
              <a:rPr lang="en-US" sz="2882" b="1" spc="92">
                <a:solidFill>
                  <a:srgbClr val="000000"/>
                </a:solidFill>
                <a:latin typeface="Poppins Bold"/>
                <a:ea typeface="Poppins Bold"/>
                <a:cs typeface="Poppins Bold"/>
                <a:sym typeface="Poppins Bold"/>
              </a:rPr>
              <a:t>Projelerin uygunluğu​</a:t>
            </a:r>
          </a:p>
          <a:p>
            <a:pPr marL="0" lvl="1" indent="0" algn="l">
              <a:lnSpc>
                <a:spcPts val="4035"/>
              </a:lnSpc>
              <a:spcBef>
                <a:spcPct val="0"/>
              </a:spcBef>
            </a:pPr>
            <a:endParaRPr lang="en-US" sz="2882" b="1" spc="92">
              <a:solidFill>
                <a:srgbClr val="000000"/>
              </a:solidFill>
              <a:latin typeface="Poppins Bold"/>
              <a:ea typeface="Poppins Bold"/>
              <a:cs typeface="Poppins Bold"/>
              <a:sym typeface="Poppins Bold"/>
            </a:endParaRPr>
          </a:p>
        </p:txBody>
      </p:sp>
      <p:sp>
        <p:nvSpPr>
          <p:cNvPr id="37" name="TextBox 37"/>
          <p:cNvSpPr txBox="1"/>
          <p:nvPr/>
        </p:nvSpPr>
        <p:spPr>
          <a:xfrm>
            <a:off x="9618724" y="7029142"/>
            <a:ext cx="6489847" cy="1012583"/>
          </a:xfrm>
          <a:prstGeom prst="rect">
            <a:avLst/>
          </a:prstGeom>
        </p:spPr>
        <p:txBody>
          <a:bodyPr lIns="0" tIns="0" rIns="0" bIns="0" rtlCol="0" anchor="t">
            <a:spAutoFit/>
          </a:bodyPr>
          <a:lstStyle/>
          <a:p>
            <a:pPr algn="l">
              <a:lnSpc>
                <a:spcPts val="4035"/>
              </a:lnSpc>
            </a:pPr>
            <a:r>
              <a:rPr lang="en-US" sz="2882" b="1" spc="92">
                <a:solidFill>
                  <a:srgbClr val="000000"/>
                </a:solidFill>
                <a:latin typeface="Poppins Bold"/>
                <a:ea typeface="Poppins Bold"/>
                <a:cs typeface="Poppins Bold"/>
                <a:sym typeface="Poppins Bold"/>
              </a:rPr>
              <a:t>Maliyetlerin uygunluğu​</a:t>
            </a:r>
          </a:p>
          <a:p>
            <a:pPr marL="0" lvl="1" indent="0" algn="l">
              <a:lnSpc>
                <a:spcPts val="4035"/>
              </a:lnSpc>
              <a:spcBef>
                <a:spcPct val="0"/>
              </a:spcBef>
            </a:pPr>
            <a:endParaRPr lang="en-US" sz="2882" b="1" spc="92">
              <a:solidFill>
                <a:srgbClr val="000000"/>
              </a:solidFill>
              <a:latin typeface="Poppins Bold"/>
              <a:ea typeface="Poppins Bold"/>
              <a:cs typeface="Poppins Bold"/>
              <a:sym typeface="Poppins Bold"/>
            </a:endParaRPr>
          </a:p>
        </p:txBody>
      </p:sp>
      <p:sp>
        <p:nvSpPr>
          <p:cNvPr id="38" name="TextBox 38"/>
          <p:cNvSpPr txBox="1"/>
          <p:nvPr/>
        </p:nvSpPr>
        <p:spPr>
          <a:xfrm>
            <a:off x="7896222" y="3348167"/>
            <a:ext cx="820705" cy="630576"/>
          </a:xfrm>
          <a:prstGeom prst="rect">
            <a:avLst/>
          </a:prstGeom>
        </p:spPr>
        <p:txBody>
          <a:bodyPr lIns="0" tIns="0" rIns="0" bIns="0" rtlCol="0" anchor="t">
            <a:spAutoFit/>
          </a:bodyPr>
          <a:lstStyle/>
          <a:p>
            <a:pPr algn="ctr">
              <a:lnSpc>
                <a:spcPts val="5227"/>
              </a:lnSpc>
            </a:pPr>
            <a:r>
              <a:rPr lang="en-US" sz="3394" b="1" spc="142">
                <a:solidFill>
                  <a:srgbClr val="FFFFFF"/>
                </a:solidFill>
                <a:latin typeface="DM Sans Bold"/>
                <a:ea typeface="DM Sans Bold"/>
                <a:cs typeface="DM Sans Bold"/>
                <a:sym typeface="DM Sans Bold"/>
              </a:rPr>
              <a:t>01</a:t>
            </a:r>
          </a:p>
        </p:txBody>
      </p:sp>
      <p:sp>
        <p:nvSpPr>
          <p:cNvPr id="39" name="TextBox 39"/>
          <p:cNvSpPr txBox="1"/>
          <p:nvPr/>
        </p:nvSpPr>
        <p:spPr>
          <a:xfrm>
            <a:off x="7896222" y="5013632"/>
            <a:ext cx="820705" cy="630576"/>
          </a:xfrm>
          <a:prstGeom prst="rect">
            <a:avLst/>
          </a:prstGeom>
        </p:spPr>
        <p:txBody>
          <a:bodyPr lIns="0" tIns="0" rIns="0" bIns="0" rtlCol="0" anchor="t">
            <a:spAutoFit/>
          </a:bodyPr>
          <a:lstStyle/>
          <a:p>
            <a:pPr algn="ctr">
              <a:lnSpc>
                <a:spcPts val="5227"/>
              </a:lnSpc>
            </a:pPr>
            <a:r>
              <a:rPr lang="en-US" sz="3394" b="1" spc="142">
                <a:solidFill>
                  <a:srgbClr val="FFFFFF"/>
                </a:solidFill>
                <a:latin typeface="DM Sans Bold"/>
                <a:ea typeface="DM Sans Bold"/>
                <a:cs typeface="DM Sans Bold"/>
                <a:sym typeface="DM Sans Bold"/>
              </a:rPr>
              <a:t>02</a:t>
            </a:r>
          </a:p>
        </p:txBody>
      </p:sp>
      <p:sp>
        <p:nvSpPr>
          <p:cNvPr id="40" name="TextBox 40"/>
          <p:cNvSpPr txBox="1"/>
          <p:nvPr/>
        </p:nvSpPr>
        <p:spPr>
          <a:xfrm>
            <a:off x="7896222" y="6668401"/>
            <a:ext cx="820705" cy="630576"/>
          </a:xfrm>
          <a:prstGeom prst="rect">
            <a:avLst/>
          </a:prstGeom>
        </p:spPr>
        <p:txBody>
          <a:bodyPr lIns="0" tIns="0" rIns="0" bIns="0" rtlCol="0" anchor="t">
            <a:spAutoFit/>
          </a:bodyPr>
          <a:lstStyle/>
          <a:p>
            <a:pPr algn="ctr">
              <a:lnSpc>
                <a:spcPts val="5227"/>
              </a:lnSpc>
            </a:pPr>
            <a:r>
              <a:rPr lang="en-US" sz="3394" b="1" spc="142">
                <a:solidFill>
                  <a:srgbClr val="FFFFFF"/>
                </a:solidFill>
                <a:latin typeface="DM Sans Bold"/>
                <a:ea typeface="DM Sans Bold"/>
                <a:cs typeface="DM Sans Bold"/>
                <a:sym typeface="DM Sans Bold"/>
              </a:rPr>
              <a:t>03</a:t>
            </a:r>
          </a:p>
        </p:txBody>
      </p:sp>
      <p:sp>
        <p:nvSpPr>
          <p:cNvPr id="41" name="TextBox 41"/>
          <p:cNvSpPr txBox="1"/>
          <p:nvPr/>
        </p:nvSpPr>
        <p:spPr>
          <a:xfrm>
            <a:off x="7364330" y="694809"/>
            <a:ext cx="9894970" cy="1033145"/>
          </a:xfrm>
          <a:prstGeom prst="rect">
            <a:avLst/>
          </a:prstGeom>
        </p:spPr>
        <p:txBody>
          <a:bodyPr lIns="0" tIns="0" rIns="0" bIns="0" rtlCol="0" anchor="t">
            <a:spAutoFit/>
          </a:bodyPr>
          <a:lstStyle/>
          <a:p>
            <a:pPr algn="ctr">
              <a:lnSpc>
                <a:spcPts val="8319"/>
              </a:lnSpc>
            </a:pPr>
            <a:r>
              <a:rPr lang="en-US" sz="6399" b="1" spc="63">
                <a:solidFill>
                  <a:srgbClr val="2D892C"/>
                </a:solidFill>
                <a:latin typeface="Oswald Bold"/>
                <a:ea typeface="Oswald Bold"/>
                <a:cs typeface="Oswald Bold"/>
                <a:sym typeface="Oswald Bold"/>
              </a:rPr>
              <a:t>UYGUNLUK KRİTERLERİ</a:t>
            </a:r>
          </a:p>
        </p:txBody>
      </p:sp>
      <p:sp>
        <p:nvSpPr>
          <p:cNvPr id="42" name="TextBox 42"/>
          <p:cNvSpPr txBox="1"/>
          <p:nvPr/>
        </p:nvSpPr>
        <p:spPr>
          <a:xfrm>
            <a:off x="7364330" y="1851779"/>
            <a:ext cx="9894970" cy="844023"/>
          </a:xfrm>
          <a:prstGeom prst="rect">
            <a:avLst/>
          </a:prstGeom>
        </p:spPr>
        <p:txBody>
          <a:bodyPr lIns="0" tIns="0" rIns="0" bIns="0" rtlCol="0" anchor="t">
            <a:spAutoFit/>
          </a:bodyPr>
          <a:lstStyle/>
          <a:p>
            <a:pPr algn="l">
              <a:lnSpc>
                <a:spcPts val="3359"/>
              </a:lnSpc>
            </a:pPr>
            <a:r>
              <a:rPr lang="en-US" sz="2400" b="1" spc="24" dirty="0">
                <a:solidFill>
                  <a:srgbClr val="545454"/>
                </a:solidFill>
                <a:latin typeface="Poppins Bold"/>
                <a:ea typeface="Poppins Bold"/>
                <a:cs typeface="Poppins Bold"/>
                <a:sym typeface="Poppins Bold"/>
              </a:rPr>
              <a:t>Destek </a:t>
            </a:r>
            <a:r>
              <a:rPr lang="en-US" sz="2400" b="1" spc="24" dirty="0" err="1">
                <a:solidFill>
                  <a:srgbClr val="545454"/>
                </a:solidFill>
                <a:latin typeface="Poppins Bold"/>
                <a:ea typeface="Poppins Bold"/>
                <a:cs typeface="Poppins Bold"/>
                <a:sym typeface="Poppins Bold"/>
              </a:rPr>
              <a:t>sağlanabilecek</a:t>
            </a:r>
            <a:r>
              <a:rPr lang="en-US" sz="2400" b="1" spc="24" dirty="0">
                <a:solidFill>
                  <a:srgbClr val="545454"/>
                </a:solidFill>
                <a:latin typeface="Poppins Bold"/>
                <a:ea typeface="Poppins Bold"/>
                <a:cs typeface="Poppins Bold"/>
                <a:sym typeface="Poppins Bold"/>
              </a:rPr>
              <a:t> </a:t>
            </a:r>
            <a:r>
              <a:rPr lang="en-US" sz="2400" b="1" spc="24" dirty="0" err="1">
                <a:solidFill>
                  <a:srgbClr val="545454"/>
                </a:solidFill>
                <a:latin typeface="Poppins Bold"/>
                <a:ea typeface="Poppins Bold"/>
                <a:cs typeface="Poppins Bold"/>
                <a:sym typeface="Poppins Bold"/>
              </a:rPr>
              <a:t>projelere</a:t>
            </a:r>
            <a:r>
              <a:rPr lang="en-US" sz="2400" b="1" spc="24" dirty="0">
                <a:solidFill>
                  <a:srgbClr val="545454"/>
                </a:solidFill>
                <a:latin typeface="Poppins Bold"/>
                <a:ea typeface="Poppins Bold"/>
                <a:cs typeface="Poppins Bold"/>
                <a:sym typeface="Poppins Bold"/>
              </a:rPr>
              <a:t> </a:t>
            </a:r>
            <a:r>
              <a:rPr lang="en-US" sz="2400" b="1" spc="24" dirty="0" err="1">
                <a:solidFill>
                  <a:srgbClr val="545454"/>
                </a:solidFill>
                <a:latin typeface="Poppins Bold"/>
                <a:ea typeface="Poppins Bold"/>
                <a:cs typeface="Poppins Bold"/>
                <a:sym typeface="Poppins Bold"/>
              </a:rPr>
              <a:t>yönelik</a:t>
            </a:r>
            <a:r>
              <a:rPr lang="en-US" sz="2400" b="1" spc="24" dirty="0">
                <a:solidFill>
                  <a:srgbClr val="545454"/>
                </a:solidFill>
                <a:latin typeface="Poppins Bold"/>
                <a:ea typeface="Poppins Bold"/>
                <a:cs typeface="Poppins Bold"/>
                <a:sym typeface="Poppins Bold"/>
              </a:rPr>
              <a:t> </a:t>
            </a:r>
            <a:r>
              <a:rPr lang="en-US" sz="2400" b="1" spc="24" dirty="0" err="1">
                <a:solidFill>
                  <a:srgbClr val="545454"/>
                </a:solidFill>
                <a:latin typeface="Poppins Bold"/>
                <a:ea typeface="Poppins Bold"/>
                <a:cs typeface="Poppins Bold"/>
                <a:sym typeface="Poppins Bold"/>
              </a:rPr>
              <a:t>üç</a:t>
            </a:r>
            <a:r>
              <a:rPr lang="en-US" sz="2400" b="1" spc="24" dirty="0">
                <a:solidFill>
                  <a:srgbClr val="545454"/>
                </a:solidFill>
                <a:latin typeface="Poppins Bold"/>
                <a:ea typeface="Poppins Bold"/>
                <a:cs typeface="Poppins Bold"/>
                <a:sym typeface="Poppins Bold"/>
              </a:rPr>
              <a:t> </a:t>
            </a:r>
            <a:r>
              <a:rPr lang="en-US" sz="2400" b="1" spc="24" dirty="0" err="1">
                <a:solidFill>
                  <a:srgbClr val="545454"/>
                </a:solidFill>
                <a:latin typeface="Poppins Bold"/>
                <a:ea typeface="Poppins Bold"/>
                <a:cs typeface="Poppins Bold"/>
                <a:sym typeface="Poppins Bold"/>
              </a:rPr>
              <a:t>temel</a:t>
            </a:r>
            <a:r>
              <a:rPr lang="en-US" sz="2400" b="1" spc="24" dirty="0">
                <a:solidFill>
                  <a:srgbClr val="545454"/>
                </a:solidFill>
                <a:latin typeface="Poppins Bold"/>
                <a:ea typeface="Poppins Bold"/>
                <a:cs typeface="Poppins Bold"/>
                <a:sym typeface="Poppins Bold"/>
              </a:rPr>
              <a:t> </a:t>
            </a:r>
            <a:r>
              <a:rPr lang="en-US" sz="2400" b="1" spc="24" dirty="0" err="1">
                <a:solidFill>
                  <a:srgbClr val="545454"/>
                </a:solidFill>
                <a:latin typeface="Poppins Bold"/>
                <a:ea typeface="Poppins Bold"/>
                <a:cs typeface="Poppins Bold"/>
                <a:sym typeface="Poppins Bold"/>
              </a:rPr>
              <a:t>uygunluk</a:t>
            </a:r>
            <a:r>
              <a:rPr lang="en-US" sz="2400" b="1" spc="24" dirty="0">
                <a:solidFill>
                  <a:srgbClr val="545454"/>
                </a:solidFill>
                <a:latin typeface="Poppins Bold"/>
                <a:ea typeface="Poppins Bold"/>
                <a:cs typeface="Poppins Bold"/>
                <a:sym typeface="Poppins Bold"/>
              </a:rPr>
              <a:t> </a:t>
            </a:r>
            <a:r>
              <a:rPr lang="en-US" sz="2400" b="1" spc="24" dirty="0" err="1">
                <a:solidFill>
                  <a:srgbClr val="545454"/>
                </a:solidFill>
                <a:latin typeface="Poppins Bold"/>
                <a:ea typeface="Poppins Bold"/>
                <a:cs typeface="Poppins Bold"/>
                <a:sym typeface="Poppins Bold"/>
              </a:rPr>
              <a:t>kriteri</a:t>
            </a:r>
            <a:r>
              <a:rPr lang="en-US" sz="2400" b="1" spc="24" dirty="0">
                <a:solidFill>
                  <a:srgbClr val="545454"/>
                </a:solidFill>
                <a:latin typeface="Poppins Bold"/>
                <a:ea typeface="Poppins Bold"/>
                <a:cs typeface="Poppins Bold"/>
                <a:sym typeface="Poppins Bold"/>
              </a:rPr>
              <a:t> </a:t>
            </a:r>
            <a:r>
              <a:rPr lang="en-US" sz="2400" b="1" spc="24" dirty="0" err="1">
                <a:solidFill>
                  <a:srgbClr val="545454"/>
                </a:solidFill>
                <a:latin typeface="Poppins Bold"/>
                <a:ea typeface="Poppins Bold"/>
                <a:cs typeface="Poppins Bold"/>
                <a:sym typeface="Poppins Bold"/>
              </a:rPr>
              <a:t>söz</a:t>
            </a:r>
            <a:r>
              <a:rPr lang="en-US" sz="2400" b="1" spc="24" dirty="0">
                <a:solidFill>
                  <a:srgbClr val="545454"/>
                </a:solidFill>
                <a:latin typeface="Poppins Bold"/>
                <a:ea typeface="Poppins Bold"/>
                <a:cs typeface="Poppins Bold"/>
                <a:sym typeface="Poppins Bold"/>
              </a:rPr>
              <a:t> </a:t>
            </a:r>
            <a:r>
              <a:rPr lang="en-US" sz="2400" b="1" spc="24" dirty="0" err="1">
                <a:solidFill>
                  <a:srgbClr val="545454"/>
                </a:solidFill>
                <a:latin typeface="Poppins Bold"/>
                <a:ea typeface="Poppins Bold"/>
                <a:cs typeface="Poppins Bold"/>
                <a:sym typeface="Poppins Bold"/>
              </a:rPr>
              <a:t>konusudur</a:t>
            </a:r>
            <a:r>
              <a:rPr lang="en-US" sz="2400" b="1" spc="24" dirty="0">
                <a:solidFill>
                  <a:srgbClr val="545454"/>
                </a:solidFill>
                <a:latin typeface="Poppins Bold"/>
                <a:ea typeface="Poppins Bold"/>
                <a:cs typeface="Poppins Bold"/>
                <a:sym typeface="Poppins Bold"/>
              </a:rPr>
              <a:t>:​</a:t>
            </a:r>
          </a:p>
        </p:txBody>
      </p:sp>
      <p:sp>
        <p:nvSpPr>
          <p:cNvPr id="43" name="Freeform 43"/>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15"/>
            <a:stretch>
              <a:fillRect/>
            </a:stretch>
          </a:blipFill>
        </p:spPr>
      </p:sp>
      <p:sp>
        <p:nvSpPr>
          <p:cNvPr id="44" name="Freeform 44"/>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16"/>
            <a:stretch>
              <a:fillRect l="-68807" t="-40648" r="-68937" b="-40516"/>
            </a:stretch>
          </a:blipFill>
        </p:spPr>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59244" y="-3998724"/>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12888" r="-12888"/>
            </a:stretch>
          </a:blipFill>
        </p:spPr>
      </p:sp>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2131617"/>
            <a:ext cx="16230600" cy="436017"/>
          </a:xfrm>
          <a:prstGeom prst="rect">
            <a:avLst/>
          </a:prstGeom>
        </p:spPr>
        <p:txBody>
          <a:bodyPr lIns="0" tIns="0" rIns="0" bIns="0" rtlCol="0" anchor="t">
            <a:spAutoFit/>
          </a:bodyPr>
          <a:lstStyle/>
          <a:p>
            <a:pPr algn="ctr">
              <a:lnSpc>
                <a:spcPts val="3359"/>
              </a:lnSpc>
            </a:pPr>
            <a:r>
              <a:rPr lang="en-US" sz="6399" b="1" spc="63" dirty="0" smtClean="0">
                <a:solidFill>
                  <a:srgbClr val="2D892C"/>
                </a:solidFill>
                <a:latin typeface="Oswald Bold"/>
                <a:ea typeface="Oswald Bold"/>
                <a:cs typeface="Oswald Bold"/>
                <a:sym typeface="Poppins Bold"/>
              </a:rPr>
              <a:t>Başvuru </a:t>
            </a:r>
            <a:r>
              <a:rPr lang="en-US" sz="6399" b="1" spc="63" dirty="0" err="1" smtClean="0">
                <a:solidFill>
                  <a:srgbClr val="2D892C"/>
                </a:solidFill>
                <a:latin typeface="Oswald Bold"/>
                <a:ea typeface="Oswald Bold"/>
                <a:cs typeface="Oswald Bold"/>
                <a:sym typeface="Poppins Bold"/>
              </a:rPr>
              <a:t>Sahibinin</a:t>
            </a:r>
            <a:r>
              <a:rPr lang="en-US" sz="6399" b="1" spc="63" dirty="0" smtClean="0">
                <a:solidFill>
                  <a:srgbClr val="2D892C"/>
                </a:solidFill>
                <a:latin typeface="Oswald Bold"/>
                <a:ea typeface="Oswald Bold"/>
                <a:cs typeface="Oswald Bold"/>
                <a:sym typeface="Poppins Bold"/>
              </a:rPr>
              <a:t> </a:t>
            </a:r>
            <a:r>
              <a:rPr lang="en-US" sz="6399" b="1" spc="63" dirty="0" err="1" smtClean="0">
                <a:solidFill>
                  <a:srgbClr val="2D892C"/>
                </a:solidFill>
                <a:latin typeface="Oswald Bold"/>
                <a:ea typeface="Oswald Bold"/>
                <a:cs typeface="Oswald Bold"/>
                <a:sym typeface="Poppins Bold"/>
              </a:rPr>
              <a:t>Uygunluğu</a:t>
            </a:r>
            <a:r>
              <a:rPr lang="en-US" sz="2400" b="1" spc="24" dirty="0" smtClean="0">
                <a:solidFill>
                  <a:srgbClr val="B22F16"/>
                </a:solidFill>
                <a:latin typeface="Poppins Bold"/>
                <a:ea typeface="Poppins Bold"/>
                <a:cs typeface="Poppins Bold"/>
                <a:sym typeface="Poppins Bold"/>
              </a:rPr>
              <a:t>​</a:t>
            </a:r>
            <a:endParaRPr lang="en-US" sz="2400" b="1" spc="24" dirty="0">
              <a:solidFill>
                <a:srgbClr val="B22F16"/>
              </a:solidFill>
              <a:latin typeface="Poppins Bold"/>
              <a:ea typeface="Poppins Bold"/>
              <a:cs typeface="Poppins Bold"/>
              <a:sym typeface="Poppins Bold"/>
            </a:endParaRPr>
          </a:p>
        </p:txBody>
      </p:sp>
      <p:sp>
        <p:nvSpPr>
          <p:cNvPr id="18" name="TextBox 18"/>
          <p:cNvSpPr txBox="1"/>
          <p:nvPr/>
        </p:nvSpPr>
        <p:spPr>
          <a:xfrm>
            <a:off x="1028700" y="2845880"/>
            <a:ext cx="16230600" cy="5858333"/>
          </a:xfrm>
          <a:prstGeom prst="rect">
            <a:avLst/>
          </a:prstGeom>
        </p:spPr>
        <p:txBody>
          <a:bodyPr lIns="0" tIns="0" rIns="0" bIns="0" rtlCol="0" anchor="t">
            <a:spAutoFit/>
          </a:bodyPr>
          <a:lstStyle/>
          <a:p>
            <a:pPr algn="l">
              <a:lnSpc>
                <a:spcPts val="3079"/>
              </a:lnSpc>
            </a:pPr>
            <a:r>
              <a:rPr lang="en-US" sz="2199" b="1" spc="70" dirty="0">
                <a:solidFill>
                  <a:srgbClr val="B22F16"/>
                </a:solidFill>
                <a:latin typeface="Poppins Bold"/>
                <a:ea typeface="Poppins Bold"/>
                <a:cs typeface="Poppins Bold"/>
                <a:sym typeface="Poppins Bold"/>
              </a:rPr>
              <a:t>1.Bu program </a:t>
            </a:r>
            <a:r>
              <a:rPr lang="en-US" sz="2199" b="1" spc="70" dirty="0" err="1">
                <a:solidFill>
                  <a:srgbClr val="B22F16"/>
                </a:solidFill>
                <a:latin typeface="Poppins Bold"/>
                <a:ea typeface="Poppins Bold"/>
                <a:cs typeface="Poppins Bold"/>
                <a:sym typeface="Poppins Bold"/>
              </a:rPr>
              <a:t>kapsamında</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uygun</a:t>
            </a:r>
            <a:r>
              <a:rPr lang="en-US" sz="2199" b="1" spc="70" dirty="0">
                <a:solidFill>
                  <a:srgbClr val="B22F16"/>
                </a:solidFill>
                <a:latin typeface="Poppins Bold"/>
                <a:ea typeface="Poppins Bold"/>
                <a:cs typeface="Poppins Bold"/>
                <a:sym typeface="Poppins Bold"/>
              </a:rPr>
              <a:t> Başvuru </a:t>
            </a:r>
            <a:r>
              <a:rPr lang="en-US" sz="2199" b="1" spc="70" dirty="0" err="1">
                <a:solidFill>
                  <a:srgbClr val="B22F16"/>
                </a:solidFill>
                <a:latin typeface="Poppins Bold"/>
                <a:ea typeface="Poppins Bold"/>
                <a:cs typeface="Poppins Bold"/>
                <a:sym typeface="Poppins Bold"/>
              </a:rPr>
              <a:t>Sahipleri</a:t>
            </a:r>
            <a:r>
              <a:rPr lang="en-US" sz="2199" b="1" spc="70" dirty="0">
                <a:solidFill>
                  <a:srgbClr val="B22F16"/>
                </a:solidFill>
                <a:latin typeface="Poppins Bold"/>
                <a:ea typeface="Poppins Bold"/>
                <a:cs typeface="Poppins Bold"/>
                <a:sym typeface="Poppins Bold"/>
              </a:rPr>
              <a:t>​</a:t>
            </a:r>
          </a:p>
          <a:p>
            <a:pPr algn="l">
              <a:lnSpc>
                <a:spcPts val="3079"/>
              </a:lnSpc>
            </a:pPr>
            <a:r>
              <a:rPr lang="en-US" sz="2199" b="1" spc="70" dirty="0">
                <a:solidFill>
                  <a:srgbClr val="B22F16"/>
                </a:solidFill>
                <a:latin typeface="Poppins Bold"/>
                <a:ea typeface="Poppins Bold"/>
                <a:cs typeface="Poppins Bold"/>
                <a:sym typeface="Poppins Bold"/>
              </a:rPr>
              <a:t>​</a:t>
            </a:r>
          </a:p>
          <a:p>
            <a:pPr marL="474979" lvl="1" indent="-237490" algn="l">
              <a:lnSpc>
                <a:spcPts val="3079"/>
              </a:lnSpc>
              <a:buFont typeface="Arial"/>
              <a:buChar char="•"/>
            </a:pPr>
            <a:r>
              <a:rPr lang="en-US" sz="2199" b="1" spc="70" dirty="0" err="1">
                <a:solidFill>
                  <a:srgbClr val="B22F16"/>
                </a:solidFill>
                <a:latin typeface="Poppins Bold"/>
                <a:ea typeface="Poppins Bold"/>
                <a:cs typeface="Poppins Bold"/>
                <a:sym typeface="Poppins Bold"/>
              </a:rPr>
              <a:t>Mikro</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işletmeler</a:t>
            </a:r>
            <a:r>
              <a:rPr lang="en-US" sz="2199" b="1" spc="70" dirty="0">
                <a:solidFill>
                  <a:srgbClr val="B22F16"/>
                </a:solidFill>
                <a:latin typeface="Poppins Bold"/>
                <a:ea typeface="Poppins Bold"/>
                <a:cs typeface="Poppins Bold"/>
                <a:sym typeface="Poppins Bold"/>
              </a:rPr>
              <a:t>: </a:t>
            </a:r>
            <a:r>
              <a:rPr lang="en-US" sz="2199" spc="70" dirty="0" err="1">
                <a:solidFill>
                  <a:srgbClr val="000000"/>
                </a:solidFill>
                <a:latin typeface="Poppins"/>
                <a:ea typeface="Poppins"/>
                <a:cs typeface="Poppins"/>
                <a:sym typeface="Poppins"/>
              </a:rPr>
              <a:t>Yıllık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çalışan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sayısı</a:t>
            </a:r>
            <a:r>
              <a:rPr lang="en-US" sz="2199" spc="70" dirty="0">
                <a:solidFill>
                  <a:srgbClr val="000000"/>
                </a:solidFill>
                <a:latin typeface="Poppins"/>
                <a:ea typeface="Poppins"/>
                <a:cs typeface="Poppins"/>
                <a:sym typeface="Poppins"/>
              </a:rPr>
              <a:t> on </a:t>
            </a:r>
            <a:r>
              <a:rPr lang="en-US" sz="2199" spc="70" dirty="0" err="1">
                <a:solidFill>
                  <a:srgbClr val="000000"/>
                </a:solidFill>
                <a:latin typeface="Poppins"/>
                <a:ea typeface="Poppins"/>
                <a:cs typeface="Poppins"/>
                <a:sym typeface="Poppins"/>
              </a:rPr>
              <a:t>kişiden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az</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olan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yıllık</a:t>
            </a:r>
            <a:r>
              <a:rPr lang="en-US" sz="2199" spc="70" dirty="0">
                <a:solidFill>
                  <a:srgbClr val="000000"/>
                </a:solidFill>
                <a:latin typeface="Poppins"/>
                <a:ea typeface="Poppins"/>
                <a:cs typeface="Poppins"/>
                <a:sym typeface="Poppins"/>
              </a:rPr>
              <a:t> net </a:t>
            </a:r>
            <a:r>
              <a:rPr lang="en-US" sz="2199" spc="70" dirty="0" err="1">
                <a:solidFill>
                  <a:srgbClr val="000000"/>
                </a:solidFill>
                <a:latin typeface="Poppins"/>
                <a:ea typeface="Poppins"/>
                <a:cs typeface="Poppins"/>
                <a:sym typeface="Poppins"/>
              </a:rPr>
              <a:t>satış</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hasılatı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veya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mali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bilançosundan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herhangi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biri</a:t>
            </a:r>
            <a:r>
              <a:rPr lang="en-US" sz="2199" spc="70" dirty="0">
                <a:solidFill>
                  <a:srgbClr val="000000"/>
                </a:solidFill>
                <a:latin typeface="Poppins"/>
                <a:ea typeface="Poppins"/>
                <a:cs typeface="Poppins"/>
                <a:sym typeface="Poppins"/>
              </a:rPr>
              <a:t> on </a:t>
            </a:r>
            <a:r>
              <a:rPr lang="en-US" sz="2199" spc="70" dirty="0" err="1">
                <a:solidFill>
                  <a:srgbClr val="000000"/>
                </a:solidFill>
                <a:latin typeface="Poppins"/>
                <a:ea typeface="Poppins"/>
                <a:cs typeface="Poppins"/>
                <a:sym typeface="Poppins"/>
              </a:rPr>
              <a:t>milyon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Türk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Lirasını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aşmayan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işletmelerdir</a:t>
            </a:r>
            <a:r>
              <a:rPr lang="en-US" sz="2199" spc="70" dirty="0">
                <a:solidFill>
                  <a:srgbClr val="000000"/>
                </a:solidFill>
                <a:latin typeface="Poppins"/>
                <a:ea typeface="Poppins"/>
                <a:cs typeface="Poppins"/>
                <a:sym typeface="Poppins"/>
              </a:rPr>
              <a:t>.​</a:t>
            </a:r>
          </a:p>
          <a:p>
            <a:pPr marL="474979" lvl="1" indent="-237490" algn="l">
              <a:lnSpc>
                <a:spcPts val="3079"/>
              </a:lnSpc>
              <a:buFont typeface="Arial"/>
              <a:buChar char="•"/>
            </a:pPr>
            <a:r>
              <a:rPr lang="en-US" sz="2199" b="1" spc="70" dirty="0" err="1">
                <a:solidFill>
                  <a:srgbClr val="B22F16"/>
                </a:solidFill>
                <a:latin typeface="Poppins Bold"/>
                <a:ea typeface="Poppins Bold"/>
                <a:cs typeface="Poppins Bold"/>
                <a:sym typeface="Poppins Bold"/>
              </a:rPr>
              <a:t>Küçük</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işletmeler</a:t>
            </a:r>
            <a:r>
              <a:rPr lang="en-US" sz="2199" b="1" spc="70" dirty="0">
                <a:solidFill>
                  <a:srgbClr val="B22F16"/>
                </a:solidFill>
                <a:latin typeface="Poppins Bold"/>
                <a:ea typeface="Poppins Bold"/>
                <a:cs typeface="Poppins Bold"/>
                <a:sym typeface="Poppins Bold"/>
              </a:rPr>
              <a:t>: </a:t>
            </a:r>
            <a:r>
              <a:rPr lang="en-US" sz="2199" spc="70" dirty="0" err="1">
                <a:solidFill>
                  <a:srgbClr val="000000"/>
                </a:solidFill>
                <a:latin typeface="Poppins"/>
                <a:ea typeface="Poppins"/>
                <a:cs typeface="Poppins"/>
                <a:sym typeface="Poppins"/>
              </a:rPr>
              <a:t>Yıllık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çalışan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sayısı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elli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kişiden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az</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olan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yıllık</a:t>
            </a:r>
            <a:r>
              <a:rPr lang="en-US" sz="2199" spc="70" dirty="0">
                <a:solidFill>
                  <a:srgbClr val="000000"/>
                </a:solidFill>
                <a:latin typeface="Poppins"/>
                <a:ea typeface="Poppins"/>
                <a:cs typeface="Poppins"/>
                <a:sym typeface="Poppins"/>
              </a:rPr>
              <a:t> net </a:t>
            </a:r>
            <a:r>
              <a:rPr lang="en-US" sz="2199" spc="70" dirty="0" err="1">
                <a:solidFill>
                  <a:srgbClr val="000000"/>
                </a:solidFill>
                <a:latin typeface="Poppins"/>
                <a:ea typeface="Poppins"/>
                <a:cs typeface="Poppins"/>
                <a:sym typeface="Poppins"/>
              </a:rPr>
              <a:t>satış</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hasılatı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veya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mali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bilançosundan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herhangi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biri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yüz</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milyon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Türk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Lirasını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aşmayan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işletmelerdir</a:t>
            </a:r>
            <a:r>
              <a:rPr lang="en-US" sz="2199" spc="70" dirty="0">
                <a:solidFill>
                  <a:srgbClr val="000000"/>
                </a:solidFill>
                <a:latin typeface="Poppins"/>
                <a:ea typeface="Poppins"/>
                <a:cs typeface="Poppins"/>
                <a:sym typeface="Poppins"/>
              </a:rPr>
              <a:t>.​</a:t>
            </a:r>
          </a:p>
          <a:p>
            <a:pPr marL="474979" lvl="1" indent="-237490" algn="l">
              <a:lnSpc>
                <a:spcPts val="3079"/>
              </a:lnSpc>
              <a:buFont typeface="Arial"/>
              <a:buChar char="•"/>
            </a:pPr>
            <a:r>
              <a:rPr lang="en-US" sz="2199" b="1" spc="70" dirty="0" err="1">
                <a:solidFill>
                  <a:srgbClr val="B22F16"/>
                </a:solidFill>
                <a:latin typeface="Poppins Bold"/>
                <a:ea typeface="Poppins Bold"/>
                <a:cs typeface="Poppins Bold"/>
                <a:sym typeface="Poppins Bold"/>
              </a:rPr>
              <a:t>Kooperatifler</a:t>
            </a:r>
            <a:r>
              <a:rPr lang="en-US" sz="2199" b="1" spc="70" dirty="0">
                <a:solidFill>
                  <a:srgbClr val="B22F16"/>
                </a:solidFill>
                <a:latin typeface="Poppins Bold"/>
                <a:ea typeface="Poppins Bold"/>
                <a:cs typeface="Poppins Bold"/>
                <a:sym typeface="Poppins Bold"/>
              </a:rPr>
              <a:t>: </a:t>
            </a:r>
            <a:r>
              <a:rPr lang="en-US" sz="2199" spc="70" dirty="0">
                <a:solidFill>
                  <a:srgbClr val="000000"/>
                </a:solidFill>
                <a:latin typeface="Poppins"/>
                <a:ea typeface="Poppins"/>
                <a:cs typeface="Poppins"/>
                <a:sym typeface="Poppins"/>
              </a:rPr>
              <a:t>1163 </a:t>
            </a:r>
            <a:r>
              <a:rPr lang="en-US" sz="2199" spc="70" dirty="0" err="1">
                <a:solidFill>
                  <a:srgbClr val="000000"/>
                </a:solidFill>
                <a:latin typeface="Poppins"/>
                <a:ea typeface="Poppins"/>
                <a:cs typeface="Poppins"/>
                <a:sym typeface="Poppins"/>
              </a:rPr>
              <a:t>sayılı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kanun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kapsamında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kurulan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kooperatifler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birlikler</a:t>
            </a:r>
            <a:r>
              <a:rPr lang="en-US" sz="2199" spc="70" dirty="0">
                <a:solidFill>
                  <a:srgbClr val="000000"/>
                </a:solidFill>
                <a:latin typeface="Poppins"/>
                <a:ea typeface="Poppins"/>
                <a:cs typeface="Poppins"/>
                <a:sym typeface="Poppins"/>
              </a:rPr>
              <a:t>​</a:t>
            </a:r>
          </a:p>
          <a:p>
            <a:pPr marL="474979" lvl="1" indent="-237490" algn="l">
              <a:lnSpc>
                <a:spcPts val="3079"/>
              </a:lnSpc>
              <a:buFont typeface="Arial"/>
              <a:buChar char="•"/>
            </a:pPr>
            <a:r>
              <a:rPr lang="en-US" sz="2199" b="1" spc="70" dirty="0" err="1">
                <a:solidFill>
                  <a:srgbClr val="B22F16"/>
                </a:solidFill>
                <a:latin typeface="Poppins Bold"/>
                <a:ea typeface="Poppins Bold"/>
                <a:cs typeface="Poppins Bold"/>
                <a:sym typeface="Poppins Bold"/>
              </a:rPr>
              <a:t>Üretici</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birlikleri</a:t>
            </a:r>
            <a:r>
              <a:rPr lang="en-US" sz="2199" b="1" spc="70" dirty="0">
                <a:solidFill>
                  <a:srgbClr val="B22F16"/>
                </a:solidFill>
                <a:latin typeface="Poppins Bold"/>
                <a:ea typeface="Poppins Bold"/>
                <a:cs typeface="Poppins Bold"/>
                <a:sym typeface="Poppins Bold"/>
              </a:rPr>
              <a:t>:  </a:t>
            </a:r>
            <a:r>
              <a:rPr lang="en-US" sz="2199" spc="70" dirty="0">
                <a:solidFill>
                  <a:srgbClr val="000000"/>
                </a:solidFill>
                <a:latin typeface="Poppins"/>
                <a:ea typeface="Poppins"/>
                <a:cs typeface="Poppins"/>
                <a:sym typeface="Poppins"/>
              </a:rPr>
              <a:t>5200 </a:t>
            </a:r>
            <a:r>
              <a:rPr lang="en-US" sz="2199" spc="70" dirty="0" err="1">
                <a:solidFill>
                  <a:srgbClr val="000000"/>
                </a:solidFill>
                <a:latin typeface="Poppins"/>
                <a:ea typeface="Poppins"/>
                <a:cs typeface="Poppins"/>
                <a:sym typeface="Poppins"/>
              </a:rPr>
              <a:t>sayılı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kanun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kapsamında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kurulan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birlikler</a:t>
            </a:r>
            <a:r>
              <a:rPr lang="en-US" sz="2199" spc="70" dirty="0">
                <a:solidFill>
                  <a:srgbClr val="000000"/>
                </a:solidFill>
                <a:latin typeface="Poppins"/>
                <a:ea typeface="Poppins"/>
                <a:cs typeface="Poppins"/>
                <a:sym typeface="Poppins"/>
              </a:rPr>
              <a:t>​</a:t>
            </a:r>
          </a:p>
          <a:p>
            <a:pPr algn="l">
              <a:lnSpc>
                <a:spcPts val="3079"/>
              </a:lnSpc>
            </a:pPr>
            <a:endParaRPr lang="en-US" sz="2199" spc="70" dirty="0">
              <a:solidFill>
                <a:srgbClr val="000000"/>
              </a:solidFill>
              <a:latin typeface="Poppins"/>
              <a:ea typeface="Poppins"/>
              <a:cs typeface="Poppins"/>
              <a:sym typeface="Poppins"/>
            </a:endParaRPr>
          </a:p>
          <a:p>
            <a:pPr algn="l">
              <a:lnSpc>
                <a:spcPts val="3079"/>
              </a:lnSpc>
            </a:pPr>
            <a:r>
              <a:rPr lang="en-US" sz="2199" b="1" spc="70" dirty="0">
                <a:solidFill>
                  <a:srgbClr val="B22F16"/>
                </a:solidFill>
                <a:latin typeface="Poppins Bold"/>
                <a:ea typeface="Poppins Bold"/>
                <a:cs typeface="Poppins Bold"/>
                <a:sym typeface="Poppins Bold"/>
              </a:rPr>
              <a:t>2. Destek </a:t>
            </a:r>
            <a:r>
              <a:rPr lang="en-US" sz="2199" b="1" spc="70" dirty="0" err="1">
                <a:solidFill>
                  <a:srgbClr val="B22F16"/>
                </a:solidFill>
                <a:latin typeface="Poppins Bold"/>
                <a:ea typeface="Poppins Bold"/>
                <a:cs typeface="Poppins Bold"/>
                <a:sym typeface="Poppins Bold"/>
              </a:rPr>
              <a:t>almaya</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hak</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kazanabilmek</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için</a:t>
            </a:r>
            <a:r>
              <a:rPr lang="en-US" sz="2199" b="1" spc="70" dirty="0">
                <a:solidFill>
                  <a:srgbClr val="B22F16"/>
                </a:solidFill>
                <a:latin typeface="Poppins Bold"/>
                <a:ea typeface="Poppins Bold"/>
                <a:cs typeface="Poppins Bold"/>
                <a:sym typeface="Poppins Bold"/>
              </a:rPr>
              <a:t>, Başvuru </a:t>
            </a:r>
            <a:r>
              <a:rPr lang="en-US" sz="2199" b="1" spc="70" dirty="0" err="1">
                <a:solidFill>
                  <a:srgbClr val="B22F16"/>
                </a:solidFill>
                <a:latin typeface="Poppins Bold"/>
                <a:ea typeface="Poppins Bold"/>
                <a:cs typeface="Poppins Bold"/>
                <a:sym typeface="Poppins Bold"/>
              </a:rPr>
              <a:t>Sahipleri</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aşağıda</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belirtilen</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koşulların</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tümüne</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uymalıdır</a:t>
            </a:r>
            <a:r>
              <a:rPr lang="en-US" sz="2199" b="1" spc="70" dirty="0">
                <a:solidFill>
                  <a:srgbClr val="B22F16"/>
                </a:solidFill>
                <a:latin typeface="Poppins Bold"/>
                <a:ea typeface="Poppins Bold"/>
                <a:cs typeface="Poppins Bold"/>
                <a:sym typeface="Poppins Bold"/>
              </a:rPr>
              <a:t>:​​</a:t>
            </a:r>
          </a:p>
          <a:p>
            <a:pPr marL="474979" lvl="1" indent="-237490" algn="l">
              <a:lnSpc>
                <a:spcPts val="3079"/>
              </a:lnSpc>
              <a:buFont typeface="Arial"/>
              <a:buChar char="•"/>
            </a:pPr>
            <a:r>
              <a:rPr lang="en-US" sz="2199" spc="70" dirty="0">
                <a:solidFill>
                  <a:srgbClr val="000000"/>
                </a:solidFill>
                <a:latin typeface="Poppins"/>
                <a:ea typeface="Poppins"/>
                <a:cs typeface="Poppins"/>
                <a:sym typeface="Poppins"/>
              </a:rPr>
              <a:t>Proje </a:t>
            </a:r>
            <a:r>
              <a:rPr lang="en-US" sz="2199" spc="70" dirty="0" err="1">
                <a:solidFill>
                  <a:srgbClr val="000000"/>
                </a:solidFill>
                <a:latin typeface="Poppins"/>
                <a:ea typeface="Poppins"/>
                <a:cs typeface="Poppins"/>
                <a:sym typeface="Poppins"/>
              </a:rPr>
              <a:t>faaliyetinin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proje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sunan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kurum</a:t>
            </a:r>
            <a:r>
              <a:rPr lang="en-US" sz="2199" spc="70" dirty="0">
                <a:solidFill>
                  <a:srgbClr val="000000"/>
                </a:solidFill>
                <a:latin typeface="Poppins"/>
                <a:ea typeface="Poppins"/>
                <a:cs typeface="Poppins"/>
                <a:sym typeface="Poppins"/>
              </a:rPr>
              <a:t>/</a:t>
            </a:r>
            <a:r>
              <a:rPr lang="en-US" sz="2199" spc="70" dirty="0" err="1">
                <a:solidFill>
                  <a:srgbClr val="000000"/>
                </a:solidFill>
                <a:latin typeface="Poppins"/>
                <a:ea typeface="Poppins"/>
                <a:cs typeface="Poppins"/>
                <a:sym typeface="Poppins"/>
              </a:rPr>
              <a:t>kuruluşun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görev</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yetki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alanı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içerisinde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bulunması</a:t>
            </a:r>
            <a:r>
              <a:rPr lang="en-US" sz="2199" spc="70" dirty="0">
                <a:solidFill>
                  <a:srgbClr val="000000"/>
                </a:solidFill>
                <a:latin typeface="Poppins"/>
                <a:ea typeface="Poppins"/>
                <a:cs typeface="Poppins"/>
                <a:sym typeface="Poppins"/>
              </a:rPr>
              <a:t>,​</a:t>
            </a:r>
          </a:p>
          <a:p>
            <a:pPr marL="474979" lvl="1" indent="-237490" algn="l">
              <a:lnSpc>
                <a:spcPts val="3079"/>
              </a:lnSpc>
              <a:buFont typeface="Arial"/>
              <a:buChar char="•"/>
            </a:pPr>
            <a:r>
              <a:rPr lang="en-US" sz="2199" spc="70" dirty="0" err="1">
                <a:solidFill>
                  <a:srgbClr val="000000"/>
                </a:solidFill>
                <a:latin typeface="Poppins"/>
                <a:ea typeface="Poppins"/>
                <a:cs typeface="Poppins"/>
                <a:sym typeface="Poppins"/>
              </a:rPr>
              <a:t>Ajansın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faaliyet</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gösterdiği</a:t>
            </a:r>
            <a:r>
              <a:rPr lang="en-US" sz="2199" spc="70" dirty="0">
                <a:solidFill>
                  <a:srgbClr val="000000"/>
                </a:solidFill>
                <a:latin typeface="Poppins"/>
                <a:ea typeface="Poppins"/>
                <a:cs typeface="Poppins"/>
                <a:sym typeface="Poppins"/>
              </a:rPr>
              <a:t> TRA1 </a:t>
            </a:r>
            <a:r>
              <a:rPr lang="en-US" sz="2199" spc="70" dirty="0" err="1">
                <a:solidFill>
                  <a:srgbClr val="000000"/>
                </a:solidFill>
                <a:latin typeface="Poppins"/>
                <a:ea typeface="Poppins"/>
                <a:cs typeface="Poppins"/>
                <a:sym typeface="Poppins"/>
              </a:rPr>
              <a:t>Düzey</a:t>
            </a:r>
            <a:r>
              <a:rPr lang="en-US" sz="2199" spc="70" dirty="0">
                <a:solidFill>
                  <a:srgbClr val="000000"/>
                </a:solidFill>
                <a:latin typeface="Poppins"/>
                <a:ea typeface="Poppins"/>
                <a:cs typeface="Poppins"/>
                <a:sym typeface="Poppins"/>
              </a:rPr>
              <a:t> 2 </a:t>
            </a:r>
            <a:r>
              <a:rPr lang="en-US" sz="2199" spc="70" dirty="0" err="1">
                <a:solidFill>
                  <a:srgbClr val="000000"/>
                </a:solidFill>
                <a:latin typeface="Poppins"/>
                <a:ea typeface="Poppins"/>
                <a:cs typeface="Poppins"/>
                <a:sym typeface="Poppins"/>
              </a:rPr>
              <a:t>bölgesinde</a:t>
            </a:r>
            <a:r>
              <a:rPr lang="en-US" sz="2199" spc="70" dirty="0">
                <a:solidFill>
                  <a:srgbClr val="000000"/>
                </a:solidFill>
                <a:latin typeface="Poppins"/>
                <a:ea typeface="Poppins"/>
                <a:cs typeface="Poppins"/>
                <a:sym typeface="Poppins"/>
              </a:rPr>
              <a:t> (Erzurum, Erzincan, </a:t>
            </a:r>
            <a:r>
              <a:rPr lang="en-US" sz="2199" spc="70" dirty="0" err="1">
                <a:solidFill>
                  <a:srgbClr val="000000"/>
                </a:solidFill>
                <a:latin typeface="Poppins"/>
                <a:ea typeface="Poppins"/>
                <a:cs typeface="Poppins"/>
                <a:sym typeface="Poppins"/>
              </a:rPr>
              <a:t>Bayburt</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kayıtlı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olmaları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veya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merkezlerinin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ya</a:t>
            </a:r>
            <a:r>
              <a:rPr lang="en-US" sz="2199" spc="70" dirty="0">
                <a:solidFill>
                  <a:srgbClr val="000000"/>
                </a:solidFill>
                <a:latin typeface="Poppins"/>
                <a:ea typeface="Poppins"/>
                <a:cs typeface="Poppins"/>
                <a:sym typeface="Poppins"/>
              </a:rPr>
              <a:t> da </a:t>
            </a:r>
            <a:r>
              <a:rPr lang="en-US" sz="2199" spc="70" dirty="0" err="1">
                <a:solidFill>
                  <a:srgbClr val="000000"/>
                </a:solidFill>
                <a:latin typeface="Poppins"/>
                <a:ea typeface="Poppins"/>
                <a:cs typeface="Poppins"/>
                <a:sym typeface="Poppins"/>
              </a:rPr>
              <a:t>yasal</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şubelerinin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bu</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bölgelerde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bulunması</a:t>
            </a:r>
            <a:r>
              <a:rPr lang="en-US" sz="2199" spc="70" dirty="0">
                <a:solidFill>
                  <a:srgbClr val="000000"/>
                </a:solidFill>
                <a:latin typeface="Poppins"/>
                <a:ea typeface="Poppins"/>
                <a:cs typeface="Poppins"/>
                <a:sym typeface="Poppins"/>
              </a:rPr>
              <a:t>,​</a:t>
            </a:r>
          </a:p>
          <a:p>
            <a:pPr marL="474979" lvl="1" indent="-237490" algn="l">
              <a:lnSpc>
                <a:spcPts val="3079"/>
              </a:lnSpc>
              <a:buFont typeface="Arial"/>
              <a:buChar char="•"/>
            </a:pPr>
            <a:r>
              <a:rPr lang="en-US" sz="2199" spc="70" dirty="0" err="1">
                <a:solidFill>
                  <a:srgbClr val="000000"/>
                </a:solidFill>
                <a:latin typeface="Poppins"/>
                <a:ea typeface="Poppins"/>
                <a:cs typeface="Poppins"/>
                <a:sym typeface="Poppins"/>
              </a:rPr>
              <a:t>Projenin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hazırlığından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yönetiminden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doğrudan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sorumlu</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olması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aracı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olarak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hareket</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etmemesidir</a:t>
            </a:r>
            <a:r>
              <a:rPr lang="en-US" sz="2199" spc="70" dirty="0">
                <a:solidFill>
                  <a:srgbClr val="000000"/>
                </a:solidFill>
                <a:latin typeface="Poppins"/>
                <a:ea typeface="Poppins"/>
                <a:cs typeface="Poppins"/>
                <a:sym typeface="Poppins"/>
              </a:rPr>
              <a:t>.</a:t>
            </a:r>
          </a:p>
        </p:txBody>
      </p:sp>
      <p:sp>
        <p:nvSpPr>
          <p:cNvPr id="19" name="TextBox 19"/>
          <p:cNvSpPr txBox="1"/>
          <p:nvPr/>
        </p:nvSpPr>
        <p:spPr>
          <a:xfrm>
            <a:off x="1028700" y="694809"/>
            <a:ext cx="16230600" cy="1033145"/>
          </a:xfrm>
          <a:prstGeom prst="rect">
            <a:avLst/>
          </a:prstGeom>
        </p:spPr>
        <p:txBody>
          <a:bodyPr lIns="0" tIns="0" rIns="0" bIns="0" rtlCol="0" anchor="t">
            <a:spAutoFit/>
          </a:bodyPr>
          <a:lstStyle/>
          <a:p>
            <a:pPr algn="ctr">
              <a:lnSpc>
                <a:spcPts val="8319"/>
              </a:lnSpc>
            </a:pPr>
            <a:r>
              <a:rPr lang="en-US" sz="6399" b="1" spc="63" dirty="0">
                <a:solidFill>
                  <a:srgbClr val="2D892C"/>
                </a:solidFill>
                <a:latin typeface="Oswald Bold"/>
                <a:ea typeface="Oswald Bold"/>
                <a:cs typeface="Oswald Bold"/>
                <a:sym typeface="Oswald Bold"/>
              </a:rPr>
              <a:t>UYGUNLUK KRİTERLERİ</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980447" y="-4135348"/>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12888" r="-12888"/>
            </a:stretch>
          </a:blipFill>
        </p:spPr>
      </p:sp>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149895" y="1697580"/>
            <a:ext cx="16230600" cy="990592"/>
          </a:xfrm>
          <a:prstGeom prst="rect">
            <a:avLst/>
          </a:prstGeom>
        </p:spPr>
        <p:txBody>
          <a:bodyPr lIns="0" tIns="0" rIns="0" bIns="0" rtlCol="0" anchor="t">
            <a:spAutoFit/>
          </a:bodyPr>
          <a:lstStyle/>
          <a:p>
            <a:pPr algn="ctr">
              <a:lnSpc>
                <a:spcPts val="8319"/>
              </a:lnSpc>
            </a:pPr>
            <a:r>
              <a:rPr lang="en-US" sz="6399" b="1" spc="63" dirty="0" err="1">
                <a:solidFill>
                  <a:srgbClr val="2D892C"/>
                </a:solidFill>
                <a:latin typeface="Oswald Bold"/>
                <a:ea typeface="Oswald Bold"/>
                <a:cs typeface="Oswald Bold"/>
                <a:sym typeface="Poppins Bold"/>
              </a:rPr>
              <a:t>Ortaklıklar</a:t>
            </a:r>
            <a:r>
              <a:rPr lang="en-US" sz="6399" b="1" spc="63" dirty="0">
                <a:solidFill>
                  <a:srgbClr val="2D892C"/>
                </a:solidFill>
                <a:latin typeface="Oswald Bold"/>
                <a:ea typeface="Oswald Bold"/>
                <a:cs typeface="Oswald Bold"/>
                <a:sym typeface="Poppins Bold"/>
              </a:rPr>
              <a:t> </a:t>
            </a:r>
            <a:r>
              <a:rPr lang="en-US" sz="6399" b="1" spc="63" dirty="0" err="1">
                <a:solidFill>
                  <a:srgbClr val="2D892C"/>
                </a:solidFill>
                <a:latin typeface="Oswald Bold"/>
                <a:ea typeface="Oswald Bold"/>
                <a:cs typeface="Oswald Bold"/>
                <a:sym typeface="Poppins Bold"/>
              </a:rPr>
              <a:t>ve</a:t>
            </a:r>
            <a:r>
              <a:rPr lang="en-US" sz="6399" b="1" spc="63" dirty="0">
                <a:solidFill>
                  <a:srgbClr val="2D892C"/>
                </a:solidFill>
                <a:latin typeface="Oswald Bold"/>
                <a:ea typeface="Oswald Bold"/>
                <a:cs typeface="Oswald Bold"/>
                <a:sym typeface="Poppins Bold"/>
              </a:rPr>
              <a:t> </a:t>
            </a:r>
            <a:r>
              <a:rPr lang="en-US" sz="6399" b="1" spc="63" dirty="0" err="1">
                <a:solidFill>
                  <a:srgbClr val="2D892C"/>
                </a:solidFill>
                <a:latin typeface="Oswald Bold"/>
                <a:ea typeface="Oswald Bold"/>
                <a:cs typeface="Oswald Bold"/>
                <a:sym typeface="Poppins Bold"/>
              </a:rPr>
              <a:t>Ortakların</a:t>
            </a:r>
            <a:r>
              <a:rPr lang="en-US" sz="6399" b="1" spc="63" dirty="0">
                <a:solidFill>
                  <a:srgbClr val="2D892C"/>
                </a:solidFill>
                <a:latin typeface="Oswald Bold"/>
                <a:ea typeface="Oswald Bold"/>
                <a:cs typeface="Oswald Bold"/>
                <a:sym typeface="Poppins Bold"/>
              </a:rPr>
              <a:t> </a:t>
            </a:r>
            <a:r>
              <a:rPr lang="en-US" sz="6399" b="1" spc="63" dirty="0" err="1">
                <a:solidFill>
                  <a:srgbClr val="2D892C"/>
                </a:solidFill>
                <a:latin typeface="Oswald Bold"/>
                <a:ea typeface="Oswald Bold"/>
                <a:cs typeface="Oswald Bold"/>
                <a:sym typeface="Poppins Bold"/>
              </a:rPr>
              <a:t>Uygunluğu</a:t>
            </a:r>
            <a:r>
              <a:rPr lang="en-US" sz="6399" b="1" spc="63" dirty="0">
                <a:solidFill>
                  <a:srgbClr val="2D892C"/>
                </a:solidFill>
                <a:latin typeface="Oswald Bold"/>
                <a:ea typeface="Oswald Bold"/>
                <a:cs typeface="Oswald Bold"/>
                <a:sym typeface="Poppins Bold"/>
              </a:rPr>
              <a:t>: ​</a:t>
            </a:r>
          </a:p>
        </p:txBody>
      </p:sp>
      <p:sp>
        <p:nvSpPr>
          <p:cNvPr id="18" name="TextBox 18"/>
          <p:cNvSpPr txBox="1"/>
          <p:nvPr/>
        </p:nvSpPr>
        <p:spPr>
          <a:xfrm>
            <a:off x="1028700" y="2845880"/>
            <a:ext cx="16230600" cy="3905979"/>
          </a:xfrm>
          <a:prstGeom prst="rect">
            <a:avLst/>
          </a:prstGeom>
        </p:spPr>
        <p:txBody>
          <a:bodyPr lIns="0" tIns="0" rIns="0" bIns="0" rtlCol="0" anchor="t">
            <a:spAutoFit/>
          </a:bodyPr>
          <a:lstStyle/>
          <a:p>
            <a:pPr algn="l">
              <a:lnSpc>
                <a:spcPts val="3079"/>
              </a:lnSpc>
            </a:pPr>
            <a:r>
              <a:rPr lang="en-US" sz="2199" b="1" spc="70" dirty="0" err="1">
                <a:solidFill>
                  <a:srgbClr val="B22F16"/>
                </a:solidFill>
                <a:latin typeface="Poppins Bold"/>
                <a:ea typeface="Poppins Bold"/>
                <a:cs typeface="Poppins Bold"/>
                <a:sym typeface="Poppins Bold"/>
              </a:rPr>
              <a:t>Ortaklıklar</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ve</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Ortakların</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Uygunluğu</a:t>
            </a:r>
            <a:r>
              <a:rPr lang="en-US" sz="2199" b="1" spc="70" dirty="0">
                <a:solidFill>
                  <a:srgbClr val="B22F16"/>
                </a:solidFill>
                <a:latin typeface="Poppins Bold"/>
                <a:ea typeface="Poppins Bold"/>
                <a:cs typeface="Poppins Bold"/>
                <a:sym typeface="Poppins Bold"/>
              </a:rPr>
              <a:t>: </a:t>
            </a:r>
            <a:r>
              <a:rPr lang="en-US" sz="2199" spc="70" dirty="0">
                <a:solidFill>
                  <a:srgbClr val="B22F16"/>
                </a:solidFill>
                <a:latin typeface="Poppins"/>
                <a:ea typeface="Poppins"/>
                <a:cs typeface="Poppins"/>
                <a:sym typeface="Poppins"/>
              </a:rPr>
              <a:t>​</a:t>
            </a:r>
          </a:p>
          <a:p>
            <a:pPr marL="474979" lvl="1" indent="-237490" algn="l">
              <a:lnSpc>
                <a:spcPts val="3079"/>
              </a:lnSpc>
              <a:buAutoNum type="arabicPeriod"/>
            </a:pPr>
            <a:r>
              <a:rPr lang="en-US" sz="2199" spc="70" dirty="0">
                <a:solidFill>
                  <a:srgbClr val="000000"/>
                </a:solidFill>
                <a:latin typeface="Poppins"/>
                <a:ea typeface="Poppins"/>
                <a:cs typeface="Poppins"/>
                <a:sym typeface="Poppins"/>
              </a:rPr>
              <a:t>Başvuru </a:t>
            </a:r>
            <a:r>
              <a:rPr lang="en-US" sz="2199" spc="70" dirty="0" err="1">
                <a:solidFill>
                  <a:srgbClr val="000000"/>
                </a:solidFill>
                <a:latin typeface="Poppins"/>
                <a:ea typeface="Poppins"/>
                <a:cs typeface="Poppins"/>
                <a:sym typeface="Poppins"/>
              </a:rPr>
              <a:t>Sahipleri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tek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başlarına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ya</a:t>
            </a:r>
            <a:r>
              <a:rPr lang="en-US" sz="2199" spc="70" dirty="0">
                <a:solidFill>
                  <a:srgbClr val="000000"/>
                </a:solidFill>
                <a:latin typeface="Poppins"/>
                <a:ea typeface="Poppins"/>
                <a:cs typeface="Poppins"/>
                <a:sym typeface="Poppins"/>
              </a:rPr>
              <a:t> da </a:t>
            </a:r>
            <a:r>
              <a:rPr lang="en-US" sz="2199" spc="70" dirty="0" err="1">
                <a:solidFill>
                  <a:srgbClr val="000000"/>
                </a:solidFill>
                <a:latin typeface="Poppins"/>
                <a:ea typeface="Poppins"/>
                <a:cs typeface="Poppins"/>
                <a:sym typeface="Poppins"/>
              </a:rPr>
              <a:t>ortak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kuruluşlarla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birlikte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başvuruda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bulunabilirler</a:t>
            </a:r>
            <a:r>
              <a:rPr lang="en-US" sz="2199" spc="70" dirty="0">
                <a:solidFill>
                  <a:srgbClr val="000000"/>
                </a:solidFill>
                <a:latin typeface="Poppins"/>
                <a:ea typeface="Poppins"/>
                <a:cs typeface="Poppins"/>
                <a:sym typeface="Poppins"/>
              </a:rPr>
              <a:t>.​</a:t>
            </a:r>
          </a:p>
          <a:p>
            <a:pPr marL="474979" lvl="1" indent="-237490" algn="l">
              <a:lnSpc>
                <a:spcPts val="3079"/>
              </a:lnSpc>
              <a:buAutoNum type="arabicPeriod"/>
            </a:pPr>
            <a:r>
              <a:rPr lang="en-US" sz="2199" spc="70" dirty="0">
                <a:solidFill>
                  <a:srgbClr val="000000"/>
                </a:solidFill>
                <a:latin typeface="Poppins"/>
                <a:ea typeface="Poppins"/>
                <a:cs typeface="Poppins"/>
                <a:sym typeface="Poppins"/>
              </a:rPr>
              <a:t>Başvuru </a:t>
            </a:r>
            <a:r>
              <a:rPr lang="en-US" sz="2199" spc="70" dirty="0" err="1">
                <a:solidFill>
                  <a:srgbClr val="000000"/>
                </a:solidFill>
                <a:latin typeface="Poppins"/>
                <a:ea typeface="Poppins"/>
                <a:cs typeface="Poppins"/>
                <a:sym typeface="Poppins"/>
              </a:rPr>
              <a:t>Sahibinin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ortakları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projenin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tasarlanmasına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uygulanmasına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katılabilecek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yaptıkları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masraflar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destek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yararlanıcısının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yaptığı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masraflarla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aynı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koşullarda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kabul</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edilebilecektir</a:t>
            </a:r>
            <a:r>
              <a:rPr lang="en-US" sz="2199" spc="70" dirty="0">
                <a:solidFill>
                  <a:srgbClr val="000000"/>
                </a:solidFill>
                <a:latin typeface="Poppins"/>
                <a:ea typeface="Poppins"/>
                <a:cs typeface="Poppins"/>
                <a:sym typeface="Poppins"/>
              </a:rPr>
              <a:t>. ​</a:t>
            </a:r>
          </a:p>
          <a:p>
            <a:pPr marL="474979" lvl="1" indent="-237490" algn="l">
              <a:lnSpc>
                <a:spcPts val="3079"/>
              </a:lnSpc>
              <a:buFont typeface="Arial"/>
              <a:buChar char="•"/>
            </a:pPr>
            <a:r>
              <a:rPr lang="en-US" sz="2199" b="1" spc="70" dirty="0">
                <a:solidFill>
                  <a:srgbClr val="000000"/>
                </a:solidFill>
                <a:latin typeface="Poppins Bold"/>
                <a:ea typeface="Poppins Bold"/>
                <a:cs typeface="Poppins Bold"/>
                <a:sym typeface="Poppins Bold"/>
              </a:rPr>
              <a:t> (Bu </a:t>
            </a:r>
            <a:r>
              <a:rPr lang="en-US" sz="2199" b="1" spc="70" dirty="0" err="1">
                <a:solidFill>
                  <a:srgbClr val="000000"/>
                </a:solidFill>
                <a:latin typeface="Poppins Bold"/>
                <a:ea typeface="Poppins Bold"/>
                <a:cs typeface="Poppins Bold"/>
                <a:sym typeface="Poppins Bold"/>
              </a:rPr>
              <a:t>nedenle</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ortaklar</a:t>
            </a:r>
            <a:r>
              <a:rPr lang="en-US" sz="2199" b="1" spc="70" dirty="0">
                <a:solidFill>
                  <a:srgbClr val="000000"/>
                </a:solidFill>
                <a:latin typeface="Poppins Bold"/>
                <a:ea typeface="Poppins Bold"/>
                <a:cs typeface="Poppins Bold"/>
                <a:sym typeface="Poppins Bold"/>
              </a:rPr>
              <a:t>, Başvuru </a:t>
            </a:r>
            <a:r>
              <a:rPr lang="en-US" sz="2199" b="1" spc="70" dirty="0" err="1">
                <a:solidFill>
                  <a:srgbClr val="000000"/>
                </a:solidFill>
                <a:latin typeface="Poppins Bold"/>
                <a:ea typeface="Poppins Bold"/>
                <a:cs typeface="Poppins Bold"/>
                <a:sym typeface="Poppins Bold"/>
              </a:rPr>
              <a:t>Sahipleri</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ile</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aynı</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uygunluk</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kriterlerini</a:t>
            </a:r>
            <a:r>
              <a:rPr lang="en-US" sz="2199" b="1" spc="70" dirty="0">
                <a:solidFill>
                  <a:srgbClr val="000000"/>
                </a:solidFill>
                <a:latin typeface="Poppins Bold"/>
                <a:ea typeface="Poppins Bold"/>
                <a:cs typeface="Poppins Bold"/>
                <a:sym typeface="Poppins Bold"/>
              </a:rPr>
              <a:t> </a:t>
            </a:r>
            <a:r>
              <a:rPr lang="en-US" sz="2199" b="1" spc="70" dirty="0" err="1">
                <a:solidFill>
                  <a:srgbClr val="000000"/>
                </a:solidFill>
                <a:latin typeface="Poppins Bold"/>
                <a:ea typeface="Poppins Bold"/>
                <a:cs typeface="Poppins Bold"/>
                <a:sym typeface="Poppins Bold"/>
              </a:rPr>
              <a:t>karşılamalıdırlar</a:t>
            </a:r>
            <a:r>
              <a:rPr lang="en-US" sz="2199" b="1" spc="70" dirty="0">
                <a:solidFill>
                  <a:srgbClr val="000000"/>
                </a:solidFill>
                <a:latin typeface="Poppins Bold"/>
                <a:ea typeface="Poppins Bold"/>
                <a:cs typeface="Poppins Bold"/>
                <a:sym typeface="Poppins Bold"/>
              </a:rPr>
              <a:t>.)​</a:t>
            </a:r>
          </a:p>
          <a:p>
            <a:pPr marL="474979" lvl="1" indent="-237490" algn="l">
              <a:lnSpc>
                <a:spcPts val="3079"/>
              </a:lnSpc>
              <a:buAutoNum type="arabicPeriod"/>
            </a:pPr>
            <a:r>
              <a:rPr lang="en-US" sz="2199" spc="70" dirty="0" err="1">
                <a:solidFill>
                  <a:srgbClr val="000000"/>
                </a:solidFill>
                <a:latin typeface="Poppins"/>
                <a:ea typeface="Poppins"/>
                <a:cs typeface="Poppins"/>
                <a:sym typeface="Poppins"/>
              </a:rPr>
              <a:t>Ortak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olacak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kuruluşlar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ortaklık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beyanını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doldurmalıdır</a:t>
            </a:r>
            <a:r>
              <a:rPr lang="en-US" sz="2199" spc="70" dirty="0">
                <a:solidFill>
                  <a:srgbClr val="000000"/>
                </a:solidFill>
                <a:latin typeface="Poppins"/>
                <a:ea typeface="Poppins"/>
                <a:cs typeface="Poppins"/>
                <a:sym typeface="Poppins"/>
              </a:rPr>
              <a:t>. ​</a:t>
            </a:r>
          </a:p>
          <a:p>
            <a:pPr algn="l">
              <a:lnSpc>
                <a:spcPts val="3079"/>
              </a:lnSpc>
            </a:pPr>
            <a:endParaRPr lang="en-US" sz="2199" spc="70" dirty="0">
              <a:solidFill>
                <a:srgbClr val="000000"/>
              </a:solidFill>
              <a:latin typeface="Poppins"/>
              <a:ea typeface="Poppins"/>
              <a:cs typeface="Poppins"/>
              <a:sym typeface="Poppins"/>
            </a:endParaRPr>
          </a:p>
          <a:p>
            <a:pPr algn="l">
              <a:lnSpc>
                <a:spcPts val="3079"/>
              </a:lnSpc>
            </a:pPr>
            <a:endParaRPr lang="en-US" sz="2199" spc="70" dirty="0">
              <a:solidFill>
                <a:srgbClr val="000000"/>
              </a:solidFill>
              <a:latin typeface="Poppins"/>
              <a:ea typeface="Poppins"/>
              <a:cs typeface="Poppins"/>
              <a:sym typeface="Poppins"/>
            </a:endParaRPr>
          </a:p>
          <a:p>
            <a:pPr algn="l">
              <a:lnSpc>
                <a:spcPts val="3079"/>
              </a:lnSpc>
            </a:pPr>
            <a:endParaRPr lang="en-US" sz="2199" spc="70" dirty="0">
              <a:solidFill>
                <a:srgbClr val="000000"/>
              </a:solidFill>
              <a:latin typeface="Poppins"/>
              <a:ea typeface="Poppins"/>
              <a:cs typeface="Poppins"/>
              <a:sym typeface="Poppins"/>
            </a:endParaRPr>
          </a:p>
          <a:p>
            <a:pPr algn="l">
              <a:lnSpc>
                <a:spcPts val="3079"/>
              </a:lnSpc>
            </a:pPr>
            <a:endParaRPr lang="en-US" sz="2199" spc="70" dirty="0">
              <a:solidFill>
                <a:srgbClr val="000000"/>
              </a:solidFill>
              <a:latin typeface="Poppins"/>
              <a:ea typeface="Poppins"/>
              <a:cs typeface="Poppins"/>
              <a:sym typeface="Poppins"/>
            </a:endParaRPr>
          </a:p>
        </p:txBody>
      </p:sp>
      <p:sp>
        <p:nvSpPr>
          <p:cNvPr id="19" name="TextBox 19"/>
          <p:cNvSpPr txBox="1"/>
          <p:nvPr/>
        </p:nvSpPr>
        <p:spPr>
          <a:xfrm>
            <a:off x="1028700" y="694809"/>
            <a:ext cx="16230600" cy="1033145"/>
          </a:xfrm>
          <a:prstGeom prst="rect">
            <a:avLst/>
          </a:prstGeom>
        </p:spPr>
        <p:txBody>
          <a:bodyPr lIns="0" tIns="0" rIns="0" bIns="0" rtlCol="0" anchor="t">
            <a:spAutoFit/>
          </a:bodyPr>
          <a:lstStyle/>
          <a:p>
            <a:pPr algn="ctr">
              <a:lnSpc>
                <a:spcPts val="8319"/>
              </a:lnSpc>
            </a:pPr>
            <a:r>
              <a:rPr lang="en-US" sz="6399" b="1" spc="63" dirty="0">
                <a:solidFill>
                  <a:srgbClr val="2D892C"/>
                </a:solidFill>
                <a:latin typeface="Oswald Bold"/>
                <a:ea typeface="Oswald Bold"/>
                <a:cs typeface="Oswald Bold"/>
                <a:sym typeface="Oswald Bold"/>
              </a:rPr>
              <a:t>UYGUNLUK KRİTERLERİ</a:t>
            </a:r>
          </a:p>
        </p:txBody>
      </p:sp>
      <p:sp>
        <p:nvSpPr>
          <p:cNvPr id="20" name="TextBox 20"/>
          <p:cNvSpPr txBox="1"/>
          <p:nvPr/>
        </p:nvSpPr>
        <p:spPr>
          <a:xfrm>
            <a:off x="1028700" y="5352321"/>
            <a:ext cx="16230600" cy="2734566"/>
          </a:xfrm>
          <a:prstGeom prst="rect">
            <a:avLst/>
          </a:prstGeom>
        </p:spPr>
        <p:txBody>
          <a:bodyPr lIns="0" tIns="0" rIns="0" bIns="0" rtlCol="0" anchor="t">
            <a:spAutoFit/>
          </a:bodyPr>
          <a:lstStyle/>
          <a:p>
            <a:pPr algn="l">
              <a:lnSpc>
                <a:spcPts val="3079"/>
              </a:lnSpc>
            </a:pPr>
            <a:r>
              <a:rPr lang="en-US" sz="2199" b="1" spc="70" dirty="0" err="1">
                <a:solidFill>
                  <a:srgbClr val="B22F16"/>
                </a:solidFill>
                <a:latin typeface="Poppins Bold"/>
                <a:ea typeface="Poppins Bold"/>
                <a:cs typeface="Poppins Bold"/>
                <a:sym typeface="Poppins Bold"/>
              </a:rPr>
              <a:t>İştirakçiler</a:t>
            </a:r>
            <a:r>
              <a:rPr lang="en-US" sz="2199" b="1" spc="70" dirty="0">
                <a:solidFill>
                  <a:srgbClr val="B22F16"/>
                </a:solidFill>
                <a:latin typeface="Poppins Bold"/>
                <a:ea typeface="Poppins Bold"/>
                <a:cs typeface="Poppins Bold"/>
                <a:sym typeface="Poppins Bold"/>
              </a:rPr>
              <a:t>: ​</a:t>
            </a:r>
          </a:p>
          <a:p>
            <a:pPr algn="l">
              <a:lnSpc>
                <a:spcPts val="3079"/>
              </a:lnSpc>
            </a:pPr>
            <a:endParaRPr lang="en-US" sz="2199" b="1" spc="70" dirty="0">
              <a:solidFill>
                <a:srgbClr val="B22F16"/>
              </a:solidFill>
              <a:latin typeface="Poppins Bold"/>
              <a:ea typeface="Poppins Bold"/>
              <a:cs typeface="Poppins Bold"/>
              <a:sym typeface="Poppins Bold"/>
            </a:endParaRPr>
          </a:p>
          <a:p>
            <a:pPr marL="474979" lvl="1" indent="-237490" algn="l">
              <a:lnSpc>
                <a:spcPts val="3079"/>
              </a:lnSpc>
              <a:buAutoNum type="arabicPeriod"/>
            </a:pPr>
            <a:r>
              <a:rPr lang="en-US" sz="2199" spc="70" dirty="0" err="1">
                <a:solidFill>
                  <a:srgbClr val="000000"/>
                </a:solidFill>
                <a:latin typeface="Poppins"/>
                <a:ea typeface="Poppins"/>
                <a:cs typeface="Poppins"/>
                <a:sym typeface="Poppins"/>
              </a:rPr>
              <a:t>Başvuranların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ortakların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uygunluk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kriterlerini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karşılamayan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kuruluşlar</a:t>
            </a:r>
            <a:r>
              <a:rPr lang="en-US" sz="2199" spc="70" dirty="0">
                <a:solidFill>
                  <a:srgbClr val="000000"/>
                </a:solidFill>
                <a:latin typeface="Poppins"/>
                <a:ea typeface="Poppins"/>
                <a:cs typeface="Poppins"/>
                <a:sym typeface="Poppins"/>
              </a:rPr>
              <a:t> da </a:t>
            </a:r>
            <a:r>
              <a:rPr lang="en-US" sz="2199" spc="70" dirty="0" err="1">
                <a:solidFill>
                  <a:srgbClr val="000000"/>
                </a:solidFill>
                <a:latin typeface="Poppins"/>
                <a:ea typeface="Poppins"/>
                <a:cs typeface="Poppins"/>
                <a:sym typeface="Poppins"/>
              </a:rPr>
              <a:t>projeye</a:t>
            </a:r>
            <a:r>
              <a:rPr lang="en-US" sz="2199" spc="70" dirty="0">
                <a:solidFill>
                  <a:srgbClr val="000000"/>
                </a:solidFill>
                <a:latin typeface="Poppins"/>
                <a:ea typeface="Poppins"/>
                <a:cs typeface="Poppins"/>
                <a:sym typeface="Poppins"/>
              </a:rPr>
              <a:t>, o </a:t>
            </a:r>
            <a:r>
              <a:rPr lang="en-US" sz="2199" spc="70" dirty="0" err="1">
                <a:solidFill>
                  <a:srgbClr val="000000"/>
                </a:solidFill>
                <a:latin typeface="Poppins"/>
                <a:ea typeface="Poppins"/>
                <a:cs typeface="Poppins"/>
                <a:sym typeface="Poppins"/>
              </a:rPr>
              <a:t>projenin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güvenilirliğini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sürdürülebilirliğini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artırmak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amacıyla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iştirakçi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olarak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katılabilirler</a:t>
            </a:r>
            <a:r>
              <a:rPr lang="en-US" sz="2199" spc="70" dirty="0">
                <a:solidFill>
                  <a:srgbClr val="000000"/>
                </a:solidFill>
                <a:latin typeface="Poppins"/>
                <a:ea typeface="Poppins"/>
                <a:cs typeface="Poppins"/>
                <a:sym typeface="Poppins"/>
              </a:rPr>
              <a:t>. ​​</a:t>
            </a:r>
          </a:p>
          <a:p>
            <a:pPr marL="474979" lvl="1" indent="-237490" algn="l">
              <a:lnSpc>
                <a:spcPts val="3079"/>
              </a:lnSpc>
              <a:buAutoNum type="arabicPeriod"/>
            </a:pPr>
            <a:r>
              <a:rPr lang="en-US" sz="2199" spc="70" dirty="0" err="1">
                <a:solidFill>
                  <a:srgbClr val="000000"/>
                </a:solidFill>
                <a:latin typeface="Poppins"/>
                <a:ea typeface="Poppins"/>
                <a:cs typeface="Poppins"/>
                <a:sym typeface="Poppins"/>
              </a:rPr>
              <a:t>İştirakçi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kuruluşlar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projede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sponsorluk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teknik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destek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sağlama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gibi</a:t>
            </a:r>
            <a:r>
              <a:rPr lang="en-US" sz="2199" spc="70" dirty="0">
                <a:solidFill>
                  <a:srgbClr val="000000"/>
                </a:solidFill>
                <a:latin typeface="Poppins"/>
                <a:ea typeface="Poppins"/>
                <a:cs typeface="Poppins"/>
                <a:sym typeface="Poppins"/>
              </a:rPr>
              <a:t> roller </a:t>
            </a:r>
            <a:r>
              <a:rPr lang="en-US" sz="2199" spc="70" dirty="0" err="1">
                <a:solidFill>
                  <a:srgbClr val="000000"/>
                </a:solidFill>
                <a:latin typeface="Poppins"/>
                <a:ea typeface="Poppins"/>
                <a:cs typeface="Poppins"/>
                <a:sym typeface="Poppins"/>
              </a:rPr>
              <a:t>üstlenecektir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Ancak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yaptıkları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harcamalar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uygun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maliyet</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olarak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değerlendirilmez</a:t>
            </a:r>
            <a:r>
              <a:rPr lang="en-US" sz="2199" spc="70" dirty="0">
                <a:solidFill>
                  <a:srgbClr val="000000"/>
                </a:solidFill>
                <a:latin typeface="Poppins"/>
                <a:ea typeface="Poppins"/>
                <a:cs typeface="Poppins"/>
                <a:sym typeface="Poppins"/>
              </a:rPr>
              <a:t>. ​</a:t>
            </a:r>
          </a:p>
          <a:p>
            <a:pPr marL="474979" lvl="1" indent="-237490" algn="l">
              <a:lnSpc>
                <a:spcPts val="3079"/>
              </a:lnSpc>
              <a:buAutoNum type="arabicPeriod"/>
            </a:pPr>
            <a:r>
              <a:rPr lang="en-US" sz="2199" spc="70" dirty="0" err="1">
                <a:solidFill>
                  <a:srgbClr val="000000"/>
                </a:solidFill>
                <a:latin typeface="Poppins"/>
                <a:ea typeface="Poppins"/>
                <a:cs typeface="Poppins"/>
                <a:sym typeface="Poppins"/>
              </a:rPr>
              <a:t>İştirakçi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kuruluşlar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katılımlarına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dair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beyanda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bulunmalıdırlar</a:t>
            </a:r>
            <a:r>
              <a:rPr lang="en-US" sz="2199" spc="70" dirty="0">
                <a:solidFill>
                  <a:srgbClr val="000000"/>
                </a:solidFill>
                <a:latin typeface="Poppins"/>
                <a:ea typeface="Poppins"/>
                <a:cs typeface="Poppins"/>
                <a:sym typeface="Poppins"/>
              </a:rPr>
              <a:t>.</a:t>
            </a:r>
          </a:p>
        </p:txBody>
      </p:sp>
      <p:grpSp>
        <p:nvGrpSpPr>
          <p:cNvPr id="21" name="Group 21"/>
          <p:cNvGrpSpPr/>
          <p:nvPr/>
        </p:nvGrpSpPr>
        <p:grpSpPr>
          <a:xfrm>
            <a:off x="5459635" y="8236061"/>
            <a:ext cx="7368730" cy="1811881"/>
            <a:chOff x="0" y="0"/>
            <a:chExt cx="1920197" cy="472153"/>
          </a:xfrm>
        </p:grpSpPr>
        <p:sp>
          <p:nvSpPr>
            <p:cNvPr id="22" name="Freeform 22"/>
            <p:cNvSpPr/>
            <p:nvPr/>
          </p:nvSpPr>
          <p:spPr>
            <a:xfrm>
              <a:off x="0" y="0"/>
              <a:ext cx="1920198" cy="472153"/>
            </a:xfrm>
            <a:custGeom>
              <a:avLst/>
              <a:gdLst/>
              <a:ahLst/>
              <a:cxnLst/>
              <a:rect l="l" t="t" r="r" b="b"/>
              <a:pathLst>
                <a:path w="1920198" h="472153">
                  <a:moveTo>
                    <a:pt x="53583" y="0"/>
                  </a:moveTo>
                  <a:lnTo>
                    <a:pt x="1866615" y="0"/>
                  </a:lnTo>
                  <a:cubicBezTo>
                    <a:pt x="1896208" y="0"/>
                    <a:pt x="1920198" y="23990"/>
                    <a:pt x="1920198" y="53583"/>
                  </a:cubicBezTo>
                  <a:lnTo>
                    <a:pt x="1920198" y="418570"/>
                  </a:lnTo>
                  <a:cubicBezTo>
                    <a:pt x="1920198" y="448163"/>
                    <a:pt x="1896208" y="472153"/>
                    <a:pt x="1866615" y="472153"/>
                  </a:cubicBezTo>
                  <a:lnTo>
                    <a:pt x="53583" y="472153"/>
                  </a:lnTo>
                  <a:cubicBezTo>
                    <a:pt x="23990" y="472153"/>
                    <a:pt x="0" y="448163"/>
                    <a:pt x="0" y="418570"/>
                  </a:cubicBezTo>
                  <a:lnTo>
                    <a:pt x="0" y="53583"/>
                  </a:lnTo>
                  <a:cubicBezTo>
                    <a:pt x="0" y="23990"/>
                    <a:pt x="23990" y="0"/>
                    <a:pt x="53583" y="0"/>
                  </a:cubicBezTo>
                  <a:close/>
                </a:path>
              </a:pathLst>
            </a:custGeom>
            <a:solidFill>
              <a:srgbClr val="B22F16"/>
            </a:solidFill>
          </p:spPr>
        </p:sp>
        <p:sp>
          <p:nvSpPr>
            <p:cNvPr id="23" name="TextBox 23"/>
            <p:cNvSpPr txBox="1"/>
            <p:nvPr/>
          </p:nvSpPr>
          <p:spPr>
            <a:xfrm>
              <a:off x="0" y="-47625"/>
              <a:ext cx="1920197" cy="519778"/>
            </a:xfrm>
            <a:prstGeom prst="rect">
              <a:avLst/>
            </a:prstGeom>
          </p:spPr>
          <p:txBody>
            <a:bodyPr lIns="50800" tIns="50800" rIns="50800" bIns="50800" rtlCol="0" anchor="ctr"/>
            <a:lstStyle/>
            <a:p>
              <a:pPr algn="ctr">
                <a:lnSpc>
                  <a:spcPts val="2940"/>
                </a:lnSpc>
              </a:pPr>
              <a:r>
                <a:rPr lang="en-US" sz="2100" b="1" dirty="0" err="1">
                  <a:solidFill>
                    <a:srgbClr val="FFFFFF"/>
                  </a:solidFill>
                  <a:latin typeface="Arimo Bold"/>
                  <a:ea typeface="Arimo Bold"/>
                  <a:cs typeface="Arimo Bold"/>
                  <a:sym typeface="Arimo Bold"/>
                </a:rPr>
                <a:t>Siyasi</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partiler</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ve</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bunların</a:t>
              </a:r>
              <a:r>
                <a:rPr lang="en-US" sz="2100" b="1" dirty="0">
                  <a:solidFill>
                    <a:srgbClr val="FFFFFF"/>
                  </a:solidFill>
                  <a:latin typeface="Arimo Bold"/>
                  <a:ea typeface="Arimo Bold"/>
                  <a:cs typeface="Arimo Bold"/>
                  <a:sym typeface="Arimo Bold"/>
                </a:rPr>
                <a:t> alt </a:t>
              </a:r>
              <a:r>
                <a:rPr lang="en-US" sz="2100" b="1" dirty="0" err="1">
                  <a:solidFill>
                    <a:srgbClr val="FFFFFF"/>
                  </a:solidFill>
                  <a:latin typeface="Arimo Bold"/>
                  <a:ea typeface="Arimo Bold"/>
                  <a:cs typeface="Arimo Bold"/>
                  <a:sym typeface="Arimo Bold"/>
                </a:rPr>
                <a:t>birimleri</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hiçbir</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şekilde</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proje</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başvurusunda</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bulunamazlar</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proje</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uygulamalarında</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yer</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alamazlar</a:t>
              </a:r>
              <a:r>
                <a:rPr lang="en-US" sz="2100" b="1" dirty="0">
                  <a:solidFill>
                    <a:srgbClr val="FFFFFF"/>
                  </a:solidFill>
                  <a:latin typeface="Arimo Bold"/>
                  <a:ea typeface="Arimo Bold"/>
                  <a:cs typeface="Arimo Bold"/>
                  <a:sym typeface="Arimo Bold"/>
                </a:rPr>
                <a:t>.​</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12888" r="-12888"/>
            </a:stretch>
          </a:blipFill>
        </p:spPr>
      </p:sp>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grpSp>
        <p:nvGrpSpPr>
          <p:cNvPr id="17" name="Group 17"/>
          <p:cNvGrpSpPr/>
          <p:nvPr/>
        </p:nvGrpSpPr>
        <p:grpSpPr>
          <a:xfrm>
            <a:off x="1028700" y="3331619"/>
            <a:ext cx="7368730" cy="4590468"/>
            <a:chOff x="0" y="0"/>
            <a:chExt cx="1920197" cy="1196218"/>
          </a:xfrm>
        </p:grpSpPr>
        <p:sp>
          <p:nvSpPr>
            <p:cNvPr id="18" name="Freeform 18"/>
            <p:cNvSpPr/>
            <p:nvPr/>
          </p:nvSpPr>
          <p:spPr>
            <a:xfrm>
              <a:off x="0" y="0"/>
              <a:ext cx="1920198" cy="1196218"/>
            </a:xfrm>
            <a:custGeom>
              <a:avLst/>
              <a:gdLst/>
              <a:ahLst/>
              <a:cxnLst/>
              <a:rect l="l" t="t" r="r" b="b"/>
              <a:pathLst>
                <a:path w="1920198" h="1196218">
                  <a:moveTo>
                    <a:pt x="53583" y="0"/>
                  </a:moveTo>
                  <a:lnTo>
                    <a:pt x="1866615" y="0"/>
                  </a:lnTo>
                  <a:cubicBezTo>
                    <a:pt x="1896208" y="0"/>
                    <a:pt x="1920198" y="23990"/>
                    <a:pt x="1920198" y="53583"/>
                  </a:cubicBezTo>
                  <a:lnTo>
                    <a:pt x="1920198" y="1142635"/>
                  </a:lnTo>
                  <a:cubicBezTo>
                    <a:pt x="1920198" y="1172228"/>
                    <a:pt x="1896208" y="1196218"/>
                    <a:pt x="1866615" y="1196218"/>
                  </a:cubicBezTo>
                  <a:lnTo>
                    <a:pt x="53583" y="1196218"/>
                  </a:lnTo>
                  <a:cubicBezTo>
                    <a:pt x="23990" y="1196218"/>
                    <a:pt x="0" y="1172228"/>
                    <a:pt x="0" y="1142635"/>
                  </a:cubicBezTo>
                  <a:lnTo>
                    <a:pt x="0" y="53583"/>
                  </a:lnTo>
                  <a:cubicBezTo>
                    <a:pt x="0" y="23990"/>
                    <a:pt x="23990" y="0"/>
                    <a:pt x="53583" y="0"/>
                  </a:cubicBezTo>
                  <a:close/>
                </a:path>
              </a:pathLst>
            </a:custGeom>
            <a:solidFill>
              <a:srgbClr val="2D892C"/>
            </a:solidFill>
          </p:spPr>
        </p:sp>
        <p:sp>
          <p:nvSpPr>
            <p:cNvPr id="19" name="TextBox 19"/>
            <p:cNvSpPr txBox="1"/>
            <p:nvPr/>
          </p:nvSpPr>
          <p:spPr>
            <a:xfrm>
              <a:off x="0" y="-47625"/>
              <a:ext cx="1920197" cy="1243843"/>
            </a:xfrm>
            <a:prstGeom prst="rect">
              <a:avLst/>
            </a:prstGeom>
          </p:spPr>
          <p:txBody>
            <a:bodyPr lIns="50800" tIns="50800" rIns="50800" bIns="50800" rtlCol="0" anchor="ctr"/>
            <a:lstStyle/>
            <a:p>
              <a:pPr marL="453395" lvl="1" indent="-226697" algn="l">
                <a:lnSpc>
                  <a:spcPts val="2940"/>
                </a:lnSpc>
                <a:buFont typeface="Arial"/>
                <a:buChar char="•"/>
              </a:pPr>
              <a:r>
                <a:rPr lang="en-US" sz="2100" b="1" dirty="0">
                  <a:solidFill>
                    <a:srgbClr val="FFFFFF"/>
                  </a:solidFill>
                  <a:latin typeface="Arimo Bold"/>
                  <a:ea typeface="Arimo Bold"/>
                  <a:cs typeface="Arimo Bold"/>
                  <a:sym typeface="Arimo Bold"/>
                </a:rPr>
                <a:t>Destek </a:t>
              </a:r>
              <a:r>
                <a:rPr lang="en-US" sz="2100" b="1" dirty="0" err="1">
                  <a:solidFill>
                    <a:srgbClr val="FFFFFF"/>
                  </a:solidFill>
                  <a:latin typeface="Arimo Bold"/>
                  <a:ea typeface="Arimo Bold"/>
                  <a:cs typeface="Arimo Bold"/>
                  <a:sym typeface="Arimo Bold"/>
                </a:rPr>
                <a:t>için</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sadece</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uygun</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maliyetler</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dikkate</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alınabilir</a:t>
              </a:r>
              <a:r>
                <a:rPr lang="en-US" sz="2100" b="1" dirty="0">
                  <a:solidFill>
                    <a:srgbClr val="FFFFFF"/>
                  </a:solidFill>
                  <a:latin typeface="Arimo Bold"/>
                  <a:ea typeface="Arimo Bold"/>
                  <a:cs typeface="Arimo Bold"/>
                  <a:sym typeface="Arimo Bold"/>
                </a:rPr>
                <a:t>. ​</a:t>
              </a:r>
            </a:p>
            <a:p>
              <a:pPr marL="453395" lvl="1" indent="-226697" algn="l">
                <a:lnSpc>
                  <a:spcPts val="2940"/>
                </a:lnSpc>
                <a:buFont typeface="Arial"/>
                <a:buChar char="•"/>
              </a:pPr>
              <a:r>
                <a:rPr lang="en-US" sz="2100" b="1" dirty="0">
                  <a:solidFill>
                    <a:srgbClr val="FFFFFF"/>
                  </a:solidFill>
                  <a:latin typeface="Arimo Bold"/>
                  <a:ea typeface="Arimo Bold"/>
                  <a:cs typeface="Arimo Bold"/>
                  <a:sym typeface="Arimo Bold"/>
                </a:rPr>
                <a:t>Bu </a:t>
              </a:r>
              <a:r>
                <a:rPr lang="en-US" sz="2100" b="1" dirty="0" err="1">
                  <a:solidFill>
                    <a:srgbClr val="FFFFFF"/>
                  </a:solidFill>
                  <a:latin typeface="Arimo Bold"/>
                  <a:ea typeface="Arimo Bold"/>
                  <a:cs typeface="Arimo Bold"/>
                  <a:sym typeface="Arimo Bold"/>
                </a:rPr>
                <a:t>nedenle</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bütçe</a:t>
              </a:r>
              <a:r>
                <a:rPr lang="en-US" sz="2100" b="1" dirty="0">
                  <a:solidFill>
                    <a:srgbClr val="FFFFFF"/>
                  </a:solidFill>
                  <a:latin typeface="Arimo Bold"/>
                  <a:ea typeface="Arimo Bold"/>
                  <a:cs typeface="Arimo Bold"/>
                  <a:sym typeface="Arimo Bold"/>
                </a:rPr>
                <a:t> hem </a:t>
              </a:r>
              <a:r>
                <a:rPr lang="en-US" sz="2100" b="1" dirty="0" err="1">
                  <a:solidFill>
                    <a:srgbClr val="FFFFFF"/>
                  </a:solidFill>
                  <a:latin typeface="Arimo Bold"/>
                  <a:ea typeface="Arimo Bold"/>
                  <a:cs typeface="Arimo Bold"/>
                  <a:sym typeface="Arimo Bold"/>
                </a:rPr>
                <a:t>bir</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maliyet</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tahmini</a:t>
              </a:r>
              <a:r>
                <a:rPr lang="en-US" sz="2100" b="1" dirty="0">
                  <a:solidFill>
                    <a:srgbClr val="FFFFFF"/>
                  </a:solidFill>
                  <a:latin typeface="Arimo Bold"/>
                  <a:ea typeface="Arimo Bold"/>
                  <a:cs typeface="Arimo Bold"/>
                  <a:sym typeface="Arimo Bold"/>
                </a:rPr>
                <a:t> hem de “</a:t>
              </a:r>
              <a:r>
                <a:rPr lang="en-US" sz="2100" b="1" dirty="0" err="1">
                  <a:solidFill>
                    <a:srgbClr val="FFFFFF"/>
                  </a:solidFill>
                  <a:latin typeface="Arimo Bold"/>
                  <a:ea typeface="Arimo Bold"/>
                  <a:cs typeface="Arimo Bold"/>
                  <a:sym typeface="Arimo Bold"/>
                </a:rPr>
                <a:t>uygun</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maliyetler</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için</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tavan</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niteliğindedir</a:t>
              </a:r>
              <a:r>
                <a:rPr lang="en-US" sz="2100" b="1" dirty="0">
                  <a:solidFill>
                    <a:srgbClr val="FFFFFF"/>
                  </a:solidFill>
                  <a:latin typeface="Arimo Bold"/>
                  <a:ea typeface="Arimo Bold"/>
                  <a:cs typeface="Arimo Bold"/>
                  <a:sym typeface="Arimo Bold"/>
                </a:rPr>
                <a:t>. ​</a:t>
              </a:r>
            </a:p>
            <a:p>
              <a:pPr marL="453395" lvl="1" indent="-226697" algn="l">
                <a:lnSpc>
                  <a:spcPts val="2940"/>
                </a:lnSpc>
                <a:buFont typeface="Arial"/>
                <a:buChar char="•"/>
              </a:pPr>
              <a:r>
                <a:rPr lang="en-US" sz="2100" b="1" dirty="0" err="1">
                  <a:solidFill>
                    <a:srgbClr val="FFFFFF"/>
                  </a:solidFill>
                  <a:latin typeface="Arimo Bold"/>
                  <a:ea typeface="Arimo Bold"/>
                  <a:cs typeface="Arimo Bold"/>
                  <a:sym typeface="Arimo Bold"/>
                </a:rPr>
                <a:t>Uygun</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maliyetler</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götürü</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maliyetlere</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değil</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yolculuk</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ve</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gündelik</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maliyetleri</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ve</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dolaylı</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maliyetler</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hariç</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gerçek</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maliyetlere</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yani</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projenin</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uygulanması</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sırasında</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yapılacak</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fiili</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maliyetler</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dayandırılmalıdır</a:t>
              </a:r>
              <a:r>
                <a:rPr lang="en-US" sz="2100" b="1" dirty="0">
                  <a:solidFill>
                    <a:srgbClr val="FFFFFF"/>
                  </a:solidFill>
                  <a:latin typeface="Arimo Bold"/>
                  <a:ea typeface="Arimo Bold"/>
                  <a:cs typeface="Arimo Bold"/>
                  <a:sym typeface="Arimo Bold"/>
                </a:rPr>
                <a:t>.​</a:t>
              </a:r>
            </a:p>
            <a:p>
              <a:pPr marL="453395" lvl="1" indent="-226697" algn="l">
                <a:lnSpc>
                  <a:spcPts val="2940"/>
                </a:lnSpc>
                <a:buFont typeface="Arial"/>
                <a:buChar char="•"/>
              </a:pPr>
              <a:r>
                <a:rPr lang="en-US" sz="2100" b="1" dirty="0" err="1">
                  <a:solidFill>
                    <a:srgbClr val="FFFFFF"/>
                  </a:solidFill>
                  <a:latin typeface="Arimo Bold"/>
                  <a:ea typeface="Arimo Bold"/>
                  <a:cs typeface="Arimo Bold"/>
                  <a:sym typeface="Arimo Bold"/>
                </a:rPr>
                <a:t>Projede</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gerçekleştirilecek</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tüm</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maliyetler</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başvuru</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rehberinin</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ekinde</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yer</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alan</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proje</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bütçesi</a:t>
              </a:r>
              <a:r>
                <a:rPr lang="en-US" sz="2100" b="1" dirty="0">
                  <a:solidFill>
                    <a:srgbClr val="FFFFFF"/>
                  </a:solidFill>
                  <a:latin typeface="Arimo Bold"/>
                  <a:ea typeface="Arimo Bold"/>
                  <a:cs typeface="Arimo Bold"/>
                  <a:sym typeface="Arimo Bold"/>
                </a:rPr>
                <a:t> (EK B) </a:t>
              </a:r>
              <a:r>
                <a:rPr lang="en-US" sz="2100" b="1" dirty="0" err="1">
                  <a:solidFill>
                    <a:srgbClr val="FFFFFF"/>
                  </a:solidFill>
                  <a:latin typeface="Arimo Bold"/>
                  <a:ea typeface="Arimo Bold"/>
                  <a:cs typeface="Arimo Bold"/>
                  <a:sym typeface="Arimo Bold"/>
                </a:rPr>
                <a:t>standart</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formuna</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göre</a:t>
              </a:r>
              <a:r>
                <a:rPr lang="en-US" sz="2100" b="1" dirty="0">
                  <a:solidFill>
                    <a:srgbClr val="FFFFFF"/>
                  </a:solidFill>
                  <a:latin typeface="Arimo Bold"/>
                  <a:ea typeface="Arimo Bold"/>
                  <a:cs typeface="Arimo Bold"/>
                  <a:sym typeface="Arimo Bold"/>
                </a:rPr>
                <a:t> </a:t>
              </a:r>
              <a:r>
                <a:rPr lang="en-US" sz="2100" b="1" dirty="0" err="1">
                  <a:solidFill>
                    <a:srgbClr val="FFFFFF"/>
                  </a:solidFill>
                  <a:latin typeface="Arimo Bold"/>
                  <a:ea typeface="Arimo Bold"/>
                  <a:cs typeface="Arimo Bold"/>
                  <a:sym typeface="Arimo Bold"/>
                </a:rPr>
                <a:t>hazırlanmalıdır</a:t>
              </a:r>
              <a:r>
                <a:rPr lang="en-US" sz="2100" b="1" dirty="0">
                  <a:solidFill>
                    <a:srgbClr val="FFFFFF"/>
                  </a:solidFill>
                  <a:latin typeface="Arimo Bold"/>
                  <a:ea typeface="Arimo Bold"/>
                  <a:cs typeface="Arimo Bold"/>
                  <a:sym typeface="Arimo Bold"/>
                </a:rPr>
                <a:t>.</a:t>
              </a:r>
            </a:p>
            <a:p>
              <a:pPr algn="l">
                <a:lnSpc>
                  <a:spcPts val="2940"/>
                </a:lnSpc>
              </a:pPr>
              <a:endParaRPr lang="en-US" sz="2100" b="1" dirty="0">
                <a:solidFill>
                  <a:srgbClr val="FFFFFF"/>
                </a:solidFill>
                <a:latin typeface="Arimo Bold"/>
                <a:ea typeface="Arimo Bold"/>
                <a:cs typeface="Arimo Bold"/>
                <a:sym typeface="Arimo Bold"/>
              </a:endParaRPr>
            </a:p>
          </p:txBody>
        </p:sp>
      </p:grpSp>
      <p:grpSp>
        <p:nvGrpSpPr>
          <p:cNvPr id="20" name="Group 20"/>
          <p:cNvGrpSpPr/>
          <p:nvPr/>
        </p:nvGrpSpPr>
        <p:grpSpPr>
          <a:xfrm>
            <a:off x="9564342" y="2903030"/>
            <a:ext cx="7513720" cy="6238972"/>
            <a:chOff x="0" y="0"/>
            <a:chExt cx="1957980" cy="1625797"/>
          </a:xfrm>
        </p:grpSpPr>
        <p:sp>
          <p:nvSpPr>
            <p:cNvPr id="21" name="Freeform 21"/>
            <p:cNvSpPr/>
            <p:nvPr/>
          </p:nvSpPr>
          <p:spPr>
            <a:xfrm>
              <a:off x="0" y="0"/>
              <a:ext cx="1957980" cy="1625797"/>
            </a:xfrm>
            <a:custGeom>
              <a:avLst/>
              <a:gdLst/>
              <a:ahLst/>
              <a:cxnLst/>
              <a:rect l="l" t="t" r="r" b="b"/>
              <a:pathLst>
                <a:path w="1957980" h="1625797">
                  <a:moveTo>
                    <a:pt x="52549" y="0"/>
                  </a:moveTo>
                  <a:lnTo>
                    <a:pt x="1905431" y="0"/>
                  </a:lnTo>
                  <a:cubicBezTo>
                    <a:pt x="1934453" y="0"/>
                    <a:pt x="1957980" y="23527"/>
                    <a:pt x="1957980" y="52549"/>
                  </a:cubicBezTo>
                  <a:lnTo>
                    <a:pt x="1957980" y="1573248"/>
                  </a:lnTo>
                  <a:cubicBezTo>
                    <a:pt x="1957980" y="1602270"/>
                    <a:pt x="1934453" y="1625797"/>
                    <a:pt x="1905431" y="1625797"/>
                  </a:cubicBezTo>
                  <a:lnTo>
                    <a:pt x="52549" y="1625797"/>
                  </a:lnTo>
                  <a:cubicBezTo>
                    <a:pt x="23527" y="1625797"/>
                    <a:pt x="0" y="1602270"/>
                    <a:pt x="0" y="1573248"/>
                  </a:cubicBezTo>
                  <a:lnTo>
                    <a:pt x="0" y="52549"/>
                  </a:lnTo>
                  <a:cubicBezTo>
                    <a:pt x="0" y="23527"/>
                    <a:pt x="23527" y="0"/>
                    <a:pt x="52549" y="0"/>
                  </a:cubicBezTo>
                  <a:close/>
                </a:path>
              </a:pathLst>
            </a:custGeom>
            <a:solidFill>
              <a:srgbClr val="2D892C"/>
            </a:solidFill>
          </p:spPr>
        </p:sp>
        <p:sp>
          <p:nvSpPr>
            <p:cNvPr id="22" name="TextBox 22"/>
            <p:cNvSpPr txBox="1"/>
            <p:nvPr/>
          </p:nvSpPr>
          <p:spPr>
            <a:xfrm>
              <a:off x="0" y="-47625"/>
              <a:ext cx="1957980" cy="1673422"/>
            </a:xfrm>
            <a:prstGeom prst="rect">
              <a:avLst/>
            </a:prstGeom>
          </p:spPr>
          <p:txBody>
            <a:bodyPr lIns="50800" tIns="50800" rIns="50800" bIns="50800" rtlCol="0" anchor="ctr"/>
            <a:lstStyle/>
            <a:p>
              <a:pPr algn="l">
                <a:lnSpc>
                  <a:spcPts val="2940"/>
                </a:lnSpc>
              </a:pPr>
              <a:r>
                <a:rPr lang="en-US" sz="2100" b="1">
                  <a:solidFill>
                    <a:srgbClr val="FFFFFF"/>
                  </a:solidFill>
                  <a:latin typeface="Arimo Bold"/>
                  <a:ea typeface="Arimo Bold"/>
                  <a:cs typeface="Arimo Bold"/>
                  <a:sym typeface="Arimo Bold"/>
                </a:rPr>
                <a:t>Bu programda bir maliyetin uygun maliyet olarak kabul edilebilmesi için;​</a:t>
              </a:r>
            </a:p>
            <a:p>
              <a:pPr algn="l">
                <a:lnSpc>
                  <a:spcPts val="2940"/>
                </a:lnSpc>
              </a:pPr>
              <a:r>
                <a:rPr lang="en-US" sz="2100" b="1">
                  <a:solidFill>
                    <a:srgbClr val="FFFFFF"/>
                  </a:solidFill>
                  <a:latin typeface="Arimo Bold"/>
                  <a:ea typeface="Arimo Bold"/>
                  <a:cs typeface="Arimo Bold"/>
                  <a:sym typeface="Arimo Bold"/>
                </a:rPr>
                <a:t>​</a:t>
              </a:r>
            </a:p>
            <a:p>
              <a:pPr marL="453395" lvl="1" indent="-226697" algn="l">
                <a:lnSpc>
                  <a:spcPts val="2940"/>
                </a:lnSpc>
                <a:buFont typeface="Arial"/>
                <a:buChar char="•"/>
              </a:pPr>
              <a:r>
                <a:rPr lang="en-US" sz="2100" b="1">
                  <a:solidFill>
                    <a:srgbClr val="FFFFFF"/>
                  </a:solidFill>
                  <a:latin typeface="Arimo Bold"/>
                  <a:ea typeface="Arimo Bold"/>
                  <a:cs typeface="Arimo Bold"/>
                  <a:sym typeface="Arimo Bold"/>
                </a:rPr>
                <a:t>Projenin uygulama süresi içinde gerçekleşmesi (talep edildiyse, nihai denetim maliyetleri hariç),​</a:t>
              </a:r>
            </a:p>
            <a:p>
              <a:pPr marL="453395" lvl="1" indent="-226697" algn="l">
                <a:lnSpc>
                  <a:spcPts val="2940"/>
                </a:lnSpc>
                <a:buFont typeface="Arial"/>
                <a:buChar char="•"/>
              </a:pPr>
              <a:r>
                <a:rPr lang="en-US" sz="2100" b="1">
                  <a:solidFill>
                    <a:srgbClr val="FFFFFF"/>
                  </a:solidFill>
                  <a:latin typeface="Arimo Bold"/>
                  <a:ea typeface="Arimo Bold"/>
                  <a:cs typeface="Arimo Bold"/>
                  <a:sym typeface="Arimo Bold"/>
                </a:rPr>
                <a:t>Projenin yürütülmesi için gerekli ve gerçekçi mali yönetim prensipleriyle uyumlu olması; maliyet etkinliği sağlaması,​</a:t>
              </a:r>
            </a:p>
            <a:p>
              <a:pPr marL="453395" lvl="1" indent="-226697" algn="l">
                <a:lnSpc>
                  <a:spcPts val="2940"/>
                </a:lnSpc>
                <a:buFont typeface="Arial"/>
                <a:buChar char="•"/>
              </a:pPr>
              <a:r>
                <a:rPr lang="en-US" sz="2100" b="1">
                  <a:solidFill>
                    <a:srgbClr val="FFFFFF"/>
                  </a:solidFill>
                  <a:latin typeface="Arimo Bold"/>
                  <a:ea typeface="Arimo Bold"/>
                  <a:cs typeface="Arimo Bold"/>
                  <a:sym typeface="Arimo Bold"/>
                </a:rPr>
                <a:t>Yararlanıcı tarafından gerçekleştirilmesi,​</a:t>
              </a:r>
            </a:p>
            <a:p>
              <a:pPr marL="453395" lvl="1" indent="-226697" algn="l">
                <a:lnSpc>
                  <a:spcPts val="2940"/>
                </a:lnSpc>
                <a:buFont typeface="Arial"/>
                <a:buChar char="•"/>
              </a:pPr>
              <a:r>
                <a:rPr lang="en-US" sz="2100" b="1">
                  <a:solidFill>
                    <a:srgbClr val="FFFFFF"/>
                  </a:solidFill>
                  <a:latin typeface="Arimo Bold"/>
                  <a:ea typeface="Arimo Bold"/>
                  <a:cs typeface="Arimo Bold"/>
                  <a:sym typeface="Arimo Bold"/>
                </a:rPr>
                <a:t>Yararlanıcının hesaplarında ya da vergi belgelerinde kayıtlı, tanımlanabilir ve doğrulanabilir olması; orijinal destekleyici belgelerle desteklenmesi, ​</a:t>
              </a:r>
            </a:p>
            <a:p>
              <a:pPr algn="l">
                <a:lnSpc>
                  <a:spcPts val="2940"/>
                </a:lnSpc>
              </a:pPr>
              <a:r>
                <a:rPr lang="en-US" sz="2100" b="1">
                  <a:solidFill>
                    <a:srgbClr val="FFFFFF"/>
                  </a:solidFill>
                  <a:latin typeface="Arimo Bold"/>
                  <a:ea typeface="Arimo Bold"/>
                  <a:cs typeface="Arimo Bold"/>
                  <a:sym typeface="Arimo Bold"/>
                </a:rPr>
                <a:t>​</a:t>
              </a:r>
            </a:p>
            <a:p>
              <a:pPr algn="l">
                <a:lnSpc>
                  <a:spcPts val="2940"/>
                </a:lnSpc>
              </a:pPr>
              <a:r>
                <a:rPr lang="en-US" sz="2100" b="1">
                  <a:solidFill>
                    <a:srgbClr val="FFFFFF"/>
                  </a:solidFill>
                  <a:latin typeface="Arimo Bold"/>
                  <a:ea typeface="Arimo Bold"/>
                  <a:cs typeface="Arimo Bold"/>
                  <a:sym typeface="Arimo Bold"/>
                </a:rPr>
                <a:t>koşulları aranacaktır. ​</a:t>
              </a:r>
            </a:p>
            <a:p>
              <a:pPr algn="l">
                <a:lnSpc>
                  <a:spcPts val="2940"/>
                </a:lnSpc>
              </a:pPr>
              <a:endParaRPr lang="en-US" sz="2100" b="1">
                <a:solidFill>
                  <a:srgbClr val="FFFFFF"/>
                </a:solidFill>
                <a:latin typeface="Arimo Bold"/>
                <a:ea typeface="Arimo Bold"/>
                <a:cs typeface="Arimo Bold"/>
                <a:sym typeface="Arimo Bold"/>
              </a:endParaRPr>
            </a:p>
          </p:txBody>
        </p:sp>
      </p:grpSp>
      <p:sp>
        <p:nvSpPr>
          <p:cNvPr id="23" name="TextBox 23"/>
          <p:cNvSpPr txBox="1"/>
          <p:nvPr/>
        </p:nvSpPr>
        <p:spPr>
          <a:xfrm>
            <a:off x="1028700" y="962025"/>
            <a:ext cx="15725352" cy="1033145"/>
          </a:xfrm>
          <a:prstGeom prst="rect">
            <a:avLst/>
          </a:prstGeom>
        </p:spPr>
        <p:txBody>
          <a:bodyPr lIns="0" tIns="0" rIns="0" bIns="0" rtlCol="0" anchor="t">
            <a:spAutoFit/>
          </a:bodyPr>
          <a:lstStyle/>
          <a:p>
            <a:pPr algn="ctr">
              <a:lnSpc>
                <a:spcPts val="8319"/>
              </a:lnSpc>
            </a:pPr>
            <a:r>
              <a:rPr lang="en-US" sz="6399" b="1" spc="63">
                <a:solidFill>
                  <a:srgbClr val="2D892C"/>
                </a:solidFill>
                <a:latin typeface="Oswald Bold"/>
                <a:ea typeface="Oswald Bold"/>
                <a:cs typeface="Oswald Bold"/>
                <a:sym typeface="Oswald Bold"/>
              </a:rPr>
              <a:t>MALİYETLERİN UYGUNLUĞU​</a:t>
            </a:r>
          </a:p>
        </p:txBody>
      </p:sp>
      <p:sp>
        <p:nvSpPr>
          <p:cNvPr id="24" name="TextBox 24"/>
          <p:cNvSpPr txBox="1"/>
          <p:nvPr/>
        </p:nvSpPr>
        <p:spPr>
          <a:xfrm>
            <a:off x="1028700" y="2131617"/>
            <a:ext cx="16230600" cy="424869"/>
          </a:xfrm>
          <a:prstGeom prst="rect">
            <a:avLst/>
          </a:prstGeom>
        </p:spPr>
        <p:txBody>
          <a:bodyPr lIns="0" tIns="0" rIns="0" bIns="0" rtlCol="0" anchor="t">
            <a:spAutoFit/>
          </a:bodyPr>
          <a:lstStyle/>
          <a:p>
            <a:pPr algn="ctr">
              <a:lnSpc>
                <a:spcPts val="3359"/>
              </a:lnSpc>
            </a:pPr>
            <a:r>
              <a:rPr lang="en-US" sz="2400" b="1" spc="24">
                <a:solidFill>
                  <a:srgbClr val="B22F16"/>
                </a:solidFill>
                <a:latin typeface="Poppins Bold"/>
                <a:ea typeface="Poppins Bold"/>
                <a:cs typeface="Poppins Bold"/>
                <a:sym typeface="Poppins Bold"/>
              </a:rPr>
              <a:t> Destekten karşılanabilecek maliyetler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12888" r="-12888"/>
            </a:stretch>
          </a:blipFill>
        </p:spPr>
      </p:sp>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962025"/>
            <a:ext cx="15725352" cy="1033145"/>
          </a:xfrm>
          <a:prstGeom prst="rect">
            <a:avLst/>
          </a:prstGeom>
        </p:spPr>
        <p:txBody>
          <a:bodyPr lIns="0" tIns="0" rIns="0" bIns="0" rtlCol="0" anchor="t">
            <a:spAutoFit/>
          </a:bodyPr>
          <a:lstStyle/>
          <a:p>
            <a:pPr algn="ctr">
              <a:lnSpc>
                <a:spcPts val="8319"/>
              </a:lnSpc>
            </a:pPr>
            <a:r>
              <a:rPr lang="en-US" sz="6399" b="1" spc="63">
                <a:solidFill>
                  <a:srgbClr val="2D892C"/>
                </a:solidFill>
                <a:latin typeface="Oswald Bold"/>
                <a:ea typeface="Oswald Bold"/>
                <a:cs typeface="Oswald Bold"/>
                <a:sym typeface="Oswald Bold"/>
              </a:rPr>
              <a:t>MALİYETLERİN UYGUNLUĞU​</a:t>
            </a:r>
          </a:p>
        </p:txBody>
      </p:sp>
      <p:sp>
        <p:nvSpPr>
          <p:cNvPr id="19" name="TextBox 19"/>
          <p:cNvSpPr txBox="1"/>
          <p:nvPr/>
        </p:nvSpPr>
        <p:spPr>
          <a:xfrm>
            <a:off x="1040732" y="2556486"/>
            <a:ext cx="16230600" cy="6286401"/>
          </a:xfrm>
          <a:prstGeom prst="rect">
            <a:avLst/>
          </a:prstGeom>
        </p:spPr>
        <p:txBody>
          <a:bodyPr lIns="0" tIns="0" rIns="0" bIns="0" rtlCol="0" anchor="t">
            <a:spAutoFit/>
          </a:bodyPr>
          <a:lstStyle/>
          <a:p>
            <a:pPr marL="342900" lvl="0" indent="-342900">
              <a:buFont typeface="Arial" panose="020B0604020202020204" pitchFamily="34" charset="0"/>
              <a:buChar char="•"/>
            </a:pPr>
            <a:r>
              <a:rPr lang="tr-TR" sz="2400" dirty="0">
                <a:solidFill>
                  <a:prstClr val="black"/>
                </a:solidFill>
                <a:latin typeface="Times New Roman" panose="02020603050405020304" pitchFamily="18" charset="0"/>
                <a:cs typeface="Times New Roman" panose="02020603050405020304" pitchFamily="18" charset="0"/>
              </a:rPr>
              <a:t>Destek için sadece “</a:t>
            </a:r>
            <a:r>
              <a:rPr lang="tr-TR" sz="2400" dirty="0">
                <a:solidFill>
                  <a:srgbClr val="FF0000"/>
                </a:solidFill>
                <a:latin typeface="Times New Roman" panose="02020603050405020304" pitchFamily="18" charset="0"/>
                <a:cs typeface="Times New Roman" panose="02020603050405020304" pitchFamily="18" charset="0"/>
              </a:rPr>
              <a:t>uygun maliyetler</a:t>
            </a:r>
            <a:r>
              <a:rPr lang="tr-TR" sz="2400" dirty="0">
                <a:solidFill>
                  <a:prstClr val="black"/>
                </a:solidFill>
                <a:latin typeface="Times New Roman" panose="02020603050405020304" pitchFamily="18" charset="0"/>
                <a:cs typeface="Times New Roman" panose="02020603050405020304" pitchFamily="18" charset="0"/>
              </a:rPr>
              <a:t>” dikkate alınabilir. </a:t>
            </a:r>
          </a:p>
          <a:p>
            <a:pPr marL="342900" lvl="0" indent="-342900">
              <a:buFont typeface="Arial" panose="020B0604020202020204" pitchFamily="34" charset="0"/>
              <a:buChar char="•"/>
            </a:pPr>
            <a:r>
              <a:rPr lang="tr-TR" sz="2400" dirty="0">
                <a:solidFill>
                  <a:prstClr val="black"/>
                </a:solidFill>
                <a:latin typeface="Times New Roman" panose="02020603050405020304" pitchFamily="18" charset="0"/>
                <a:cs typeface="Times New Roman" panose="02020603050405020304" pitchFamily="18" charset="0"/>
              </a:rPr>
              <a:t>Bu nedenle bütçe hem bir maliyet tahmini hem de “uygun maliyetler” için tavan niteliğindedir. </a:t>
            </a:r>
          </a:p>
          <a:p>
            <a:pPr marL="342900" lvl="0" indent="-342900">
              <a:buFont typeface="Arial" panose="020B0604020202020204" pitchFamily="34" charset="0"/>
              <a:buChar char="•"/>
            </a:pPr>
            <a:r>
              <a:rPr lang="tr-TR" sz="2400" dirty="0">
                <a:solidFill>
                  <a:prstClr val="black"/>
                </a:solidFill>
                <a:latin typeface="Times New Roman" panose="02020603050405020304" pitchFamily="18" charset="0"/>
                <a:cs typeface="Times New Roman" panose="02020603050405020304" pitchFamily="18" charset="0"/>
              </a:rPr>
              <a:t>Uygun maliyetler, götürü maliyetlere değil (yolculuk ve gündelik maliyetleri ve dolaylı maliyetler hariç), gerçek maliyetlere (yani projenin uygulanması sırasında yapılacak fiili maliyetler) dayandırılmalıdır.</a:t>
            </a:r>
          </a:p>
          <a:p>
            <a:pPr marL="342900" lvl="0" indent="-342900">
              <a:buFont typeface="Arial" panose="020B0604020202020204" pitchFamily="34" charset="0"/>
              <a:buChar char="•"/>
            </a:pPr>
            <a:r>
              <a:rPr lang="tr-TR" sz="2400" dirty="0">
                <a:solidFill>
                  <a:prstClr val="black"/>
                </a:solidFill>
                <a:latin typeface="Times New Roman" panose="02020603050405020304" pitchFamily="18" charset="0"/>
                <a:cs typeface="Times New Roman" panose="02020603050405020304" pitchFamily="18" charset="0"/>
              </a:rPr>
              <a:t>Projede gerçekleştirilecek tüm maliyetler, başvuru rehberinin ekinde yer alan proje bütçesi (EK B) standart formuna göre hazırlanmalıdır.</a:t>
            </a:r>
          </a:p>
          <a:p>
            <a:pPr marL="342900" lvl="0" indent="-342900">
              <a:buFont typeface="Arial" panose="020B0604020202020204" pitchFamily="34" charset="0"/>
              <a:buChar char="•"/>
            </a:pPr>
            <a:endParaRPr lang="tr-TR" sz="2400" dirty="0">
              <a:solidFill>
                <a:prstClr val="black"/>
              </a:solidFill>
              <a:latin typeface="Times New Roman" panose="02020603050405020304" pitchFamily="18" charset="0"/>
              <a:cs typeface="Times New Roman" panose="02020603050405020304" pitchFamily="18" charset="0"/>
            </a:endParaRPr>
          </a:p>
          <a:p>
            <a:pPr lvl="0"/>
            <a:r>
              <a:rPr lang="tr-TR" sz="2400" dirty="0">
                <a:solidFill>
                  <a:prstClr val="black"/>
                </a:solidFill>
                <a:latin typeface="Times New Roman" panose="02020603050405020304" pitchFamily="18" charset="0"/>
                <a:cs typeface="Times New Roman" panose="02020603050405020304" pitchFamily="18" charset="0"/>
              </a:rPr>
              <a:t>Bu programda </a:t>
            </a:r>
            <a:r>
              <a:rPr lang="tr-TR" sz="2400" u="sng" dirty="0">
                <a:solidFill>
                  <a:srgbClr val="FF0000"/>
                </a:solidFill>
                <a:latin typeface="Times New Roman" panose="02020603050405020304" pitchFamily="18" charset="0"/>
                <a:cs typeface="Times New Roman" panose="02020603050405020304" pitchFamily="18" charset="0"/>
              </a:rPr>
              <a:t>bir maliyetin uygun maliyet olarak kabul edilebilmesi için</a:t>
            </a:r>
            <a:r>
              <a:rPr lang="tr-TR" sz="2400" dirty="0">
                <a:solidFill>
                  <a:prstClr val="black"/>
                </a:solidFill>
                <a:latin typeface="Times New Roman" panose="02020603050405020304" pitchFamily="18" charset="0"/>
                <a:cs typeface="Times New Roman" panose="02020603050405020304" pitchFamily="18" charset="0"/>
              </a:rPr>
              <a:t>;</a:t>
            </a:r>
          </a:p>
          <a:p>
            <a:pPr lvl="0"/>
            <a:endParaRPr lang="tr-TR" sz="2400" dirty="0">
              <a:solidFill>
                <a:prstClr val="black"/>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tr-TR" sz="2400" dirty="0">
                <a:solidFill>
                  <a:prstClr val="black"/>
                </a:solidFill>
                <a:latin typeface="Times New Roman" panose="02020603050405020304" pitchFamily="18" charset="0"/>
                <a:cs typeface="Times New Roman" panose="02020603050405020304" pitchFamily="18" charset="0"/>
              </a:rPr>
              <a:t>Projenin uygulama süresi içinde gerçekleşmesi  (talep edildiyse, nihai denetim maliyetleri hariç),</a:t>
            </a:r>
          </a:p>
          <a:p>
            <a:pPr marL="342900" lvl="0" indent="-342900">
              <a:buFont typeface="Arial" panose="020B0604020202020204" pitchFamily="34" charset="0"/>
              <a:buChar char="•"/>
            </a:pPr>
            <a:r>
              <a:rPr lang="tr-TR" sz="2400" dirty="0">
                <a:solidFill>
                  <a:prstClr val="black"/>
                </a:solidFill>
                <a:latin typeface="Times New Roman" panose="02020603050405020304" pitchFamily="18" charset="0"/>
                <a:cs typeface="Times New Roman" panose="02020603050405020304" pitchFamily="18" charset="0"/>
              </a:rPr>
              <a:t>Projenin yürütülmesi için gerekli ve gerçekçi mali yönetim prensipleriyle uyumlu olması; maliyet etkinliği sağlaması,</a:t>
            </a:r>
          </a:p>
          <a:p>
            <a:pPr marL="342900" lvl="0" indent="-342900">
              <a:buFont typeface="Arial" panose="020B0604020202020204" pitchFamily="34" charset="0"/>
              <a:buChar char="•"/>
            </a:pPr>
            <a:r>
              <a:rPr lang="tr-TR" sz="2400" dirty="0">
                <a:solidFill>
                  <a:prstClr val="black"/>
                </a:solidFill>
                <a:latin typeface="Times New Roman" panose="02020603050405020304" pitchFamily="18" charset="0"/>
                <a:cs typeface="Times New Roman" panose="02020603050405020304" pitchFamily="18" charset="0"/>
              </a:rPr>
              <a:t>Yararlanıcı tarafından gerçekleştirilmesi,</a:t>
            </a:r>
          </a:p>
          <a:p>
            <a:pPr marL="342900" lvl="0" indent="-342900">
              <a:buFont typeface="Arial" panose="020B0604020202020204" pitchFamily="34" charset="0"/>
              <a:buChar char="•"/>
            </a:pPr>
            <a:r>
              <a:rPr lang="tr-TR" sz="2400" dirty="0">
                <a:solidFill>
                  <a:prstClr val="black"/>
                </a:solidFill>
                <a:latin typeface="Times New Roman" panose="02020603050405020304" pitchFamily="18" charset="0"/>
                <a:cs typeface="Times New Roman" panose="02020603050405020304" pitchFamily="18" charset="0"/>
              </a:rPr>
              <a:t>Yararlanıcının hesaplarında ya da vergi belgelerinde kayıtlı, tanımlanabilir ve doğrulanabilir olması; orijinal destekleyici belgelerle desteklenmesi, </a:t>
            </a:r>
          </a:p>
          <a:p>
            <a:pPr lvl="0"/>
            <a:endParaRPr lang="tr-TR" sz="2400" dirty="0">
              <a:solidFill>
                <a:prstClr val="black"/>
              </a:solidFill>
              <a:latin typeface="Times New Roman" panose="02020603050405020304" pitchFamily="18" charset="0"/>
              <a:cs typeface="Times New Roman" panose="02020603050405020304" pitchFamily="18" charset="0"/>
            </a:endParaRPr>
          </a:p>
          <a:p>
            <a:pPr lvl="0"/>
            <a:r>
              <a:rPr lang="tr-TR" sz="2400" dirty="0">
                <a:solidFill>
                  <a:prstClr val="black"/>
                </a:solidFill>
                <a:latin typeface="Times New Roman" panose="02020603050405020304" pitchFamily="18" charset="0"/>
                <a:cs typeface="Times New Roman" panose="02020603050405020304" pitchFamily="18" charset="0"/>
              </a:rPr>
              <a:t>koşulları aranacaktır. </a:t>
            </a:r>
          </a:p>
          <a:p>
            <a:pPr algn="l">
              <a:lnSpc>
                <a:spcPts val="3079"/>
              </a:lnSpc>
            </a:pPr>
            <a:endParaRPr lang="en-US" sz="2199" spc="70" dirty="0">
              <a:solidFill>
                <a:srgbClr val="000000"/>
              </a:solidFill>
              <a:latin typeface="Poppins"/>
              <a:ea typeface="Poppins"/>
              <a:cs typeface="Poppins"/>
              <a:sym typeface="Poppins"/>
            </a:endParaRPr>
          </a:p>
        </p:txBody>
      </p:sp>
    </p:spTree>
    <p:extLst>
      <p:ext uri="{BB962C8B-B14F-4D97-AF65-F5344CB8AC3E}">
        <p14:creationId xmlns:p14="http://schemas.microsoft.com/office/powerpoint/2010/main" val="2781525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12888" r="-12888"/>
            </a:stretch>
          </a:blipFill>
        </p:spPr>
      </p:sp>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grpSp>
        <p:nvGrpSpPr>
          <p:cNvPr id="17" name="Group 17"/>
          <p:cNvGrpSpPr/>
          <p:nvPr/>
        </p:nvGrpSpPr>
        <p:grpSpPr>
          <a:xfrm>
            <a:off x="1028700" y="2756511"/>
            <a:ext cx="16230600" cy="1268169"/>
            <a:chOff x="0" y="0"/>
            <a:chExt cx="4229488" cy="330469"/>
          </a:xfrm>
        </p:grpSpPr>
        <p:sp>
          <p:nvSpPr>
            <p:cNvPr id="18" name="Freeform 18"/>
            <p:cNvSpPr/>
            <p:nvPr/>
          </p:nvSpPr>
          <p:spPr>
            <a:xfrm>
              <a:off x="0" y="0"/>
              <a:ext cx="4229488" cy="330469"/>
            </a:xfrm>
            <a:custGeom>
              <a:avLst/>
              <a:gdLst/>
              <a:ahLst/>
              <a:cxnLst/>
              <a:rect l="l" t="t" r="r" b="b"/>
              <a:pathLst>
                <a:path w="4229488" h="330469">
                  <a:moveTo>
                    <a:pt x="24327" y="0"/>
                  </a:moveTo>
                  <a:lnTo>
                    <a:pt x="4205161" y="0"/>
                  </a:lnTo>
                  <a:cubicBezTo>
                    <a:pt x="4211613" y="0"/>
                    <a:pt x="4217801" y="2563"/>
                    <a:pt x="4222363" y="7125"/>
                  </a:cubicBezTo>
                  <a:cubicBezTo>
                    <a:pt x="4226925" y="11687"/>
                    <a:pt x="4229488" y="17875"/>
                    <a:pt x="4229488" y="24327"/>
                  </a:cubicBezTo>
                  <a:lnTo>
                    <a:pt x="4229488" y="306142"/>
                  </a:lnTo>
                  <a:cubicBezTo>
                    <a:pt x="4229488" y="319577"/>
                    <a:pt x="4218596" y="330469"/>
                    <a:pt x="4205161" y="330469"/>
                  </a:cubicBezTo>
                  <a:lnTo>
                    <a:pt x="24327" y="330469"/>
                  </a:lnTo>
                  <a:cubicBezTo>
                    <a:pt x="10891" y="330469"/>
                    <a:pt x="0" y="319577"/>
                    <a:pt x="0" y="306142"/>
                  </a:cubicBezTo>
                  <a:lnTo>
                    <a:pt x="0" y="24327"/>
                  </a:lnTo>
                  <a:cubicBezTo>
                    <a:pt x="0" y="10891"/>
                    <a:pt x="10891" y="0"/>
                    <a:pt x="24327" y="0"/>
                  </a:cubicBezTo>
                  <a:close/>
                </a:path>
              </a:pathLst>
            </a:custGeom>
            <a:solidFill>
              <a:srgbClr val="2D892C"/>
            </a:solidFill>
          </p:spPr>
        </p:sp>
        <p:sp>
          <p:nvSpPr>
            <p:cNvPr id="19" name="TextBox 19"/>
            <p:cNvSpPr txBox="1"/>
            <p:nvPr/>
          </p:nvSpPr>
          <p:spPr>
            <a:xfrm>
              <a:off x="0" y="-47625"/>
              <a:ext cx="4229488" cy="378094"/>
            </a:xfrm>
            <a:prstGeom prst="rect">
              <a:avLst/>
            </a:prstGeom>
          </p:spPr>
          <p:txBody>
            <a:bodyPr lIns="50800" tIns="50800" rIns="50800" bIns="50800" rtlCol="0" anchor="ctr"/>
            <a:lstStyle/>
            <a:p>
              <a:pPr algn="l">
                <a:lnSpc>
                  <a:spcPts val="2940"/>
                </a:lnSpc>
              </a:pPr>
              <a:r>
                <a:rPr lang="en-US" sz="2100" b="1">
                  <a:solidFill>
                    <a:srgbClr val="FFFFFF"/>
                  </a:solidFill>
                  <a:latin typeface="Arimo Bold"/>
                  <a:ea typeface="Arimo Bold"/>
                  <a:cs typeface="Arimo Bold"/>
                  <a:sym typeface="Arimo Bold"/>
                </a:rPr>
                <a:t>Uygun doğrudan maliyetler: Uygun doğrudan maliyetler, projenin yürütülmesi için gerekli olan, yararlanıcı tarafından gerçekleştirilen ve gerçek tutarlar üzerinden hesaplanan maliyetlerdir: </a:t>
              </a:r>
            </a:p>
          </p:txBody>
        </p:sp>
      </p:grpSp>
      <p:sp>
        <p:nvSpPr>
          <p:cNvPr id="20" name="TextBox 20"/>
          <p:cNvSpPr txBox="1"/>
          <p:nvPr/>
        </p:nvSpPr>
        <p:spPr>
          <a:xfrm>
            <a:off x="1028700" y="962025"/>
            <a:ext cx="15725352" cy="1033145"/>
          </a:xfrm>
          <a:prstGeom prst="rect">
            <a:avLst/>
          </a:prstGeom>
        </p:spPr>
        <p:txBody>
          <a:bodyPr lIns="0" tIns="0" rIns="0" bIns="0" rtlCol="0" anchor="t">
            <a:spAutoFit/>
          </a:bodyPr>
          <a:lstStyle/>
          <a:p>
            <a:pPr algn="ctr">
              <a:lnSpc>
                <a:spcPts val="8319"/>
              </a:lnSpc>
            </a:pPr>
            <a:r>
              <a:rPr lang="en-US" sz="6399" b="1" spc="63">
                <a:solidFill>
                  <a:srgbClr val="2D892C"/>
                </a:solidFill>
                <a:latin typeface="Oswald Bold"/>
                <a:ea typeface="Oswald Bold"/>
                <a:cs typeface="Oswald Bold"/>
                <a:sym typeface="Oswald Bold"/>
              </a:rPr>
              <a:t>MALİYETLERİN UYGUNLUĞU​</a:t>
            </a:r>
          </a:p>
        </p:txBody>
      </p:sp>
      <p:sp>
        <p:nvSpPr>
          <p:cNvPr id="21" name="TextBox 21"/>
          <p:cNvSpPr txBox="1"/>
          <p:nvPr/>
        </p:nvSpPr>
        <p:spPr>
          <a:xfrm>
            <a:off x="1028700" y="2131617"/>
            <a:ext cx="16230600" cy="424869"/>
          </a:xfrm>
          <a:prstGeom prst="rect">
            <a:avLst/>
          </a:prstGeom>
        </p:spPr>
        <p:txBody>
          <a:bodyPr lIns="0" tIns="0" rIns="0" bIns="0" rtlCol="0" anchor="t">
            <a:spAutoFit/>
          </a:bodyPr>
          <a:lstStyle/>
          <a:p>
            <a:pPr algn="ctr">
              <a:lnSpc>
                <a:spcPts val="3359"/>
              </a:lnSpc>
            </a:pPr>
            <a:r>
              <a:rPr lang="en-US" sz="2400" b="1" spc="24">
                <a:solidFill>
                  <a:srgbClr val="B22F16"/>
                </a:solidFill>
                <a:latin typeface="Poppins Bold"/>
                <a:ea typeface="Poppins Bold"/>
                <a:cs typeface="Poppins Bold"/>
                <a:sym typeface="Poppins Bold"/>
              </a:rPr>
              <a:t> Destekten karşılanabilecek maliyetler</a:t>
            </a:r>
          </a:p>
        </p:txBody>
      </p:sp>
      <p:sp>
        <p:nvSpPr>
          <p:cNvPr id="22" name="TextBox 22"/>
          <p:cNvSpPr txBox="1"/>
          <p:nvPr/>
        </p:nvSpPr>
        <p:spPr>
          <a:xfrm>
            <a:off x="1028700" y="4167555"/>
            <a:ext cx="16230600" cy="5147628"/>
          </a:xfrm>
          <a:prstGeom prst="rect">
            <a:avLst/>
          </a:prstGeom>
        </p:spPr>
        <p:txBody>
          <a:bodyPr lIns="0" tIns="0" rIns="0" bIns="0" rtlCol="0" anchor="t">
            <a:spAutoFit/>
          </a:bodyPr>
          <a:lstStyle/>
          <a:p>
            <a:pPr marL="474979" lvl="1" indent="-237490" algn="l">
              <a:lnSpc>
                <a:spcPts val="3079"/>
              </a:lnSpc>
              <a:buFont typeface="Arial"/>
              <a:buChar char="•"/>
            </a:pPr>
            <a:r>
              <a:rPr lang="en-US" sz="2199" spc="70" dirty="0" err="1">
                <a:solidFill>
                  <a:srgbClr val="000000"/>
                </a:solidFill>
                <a:latin typeface="Poppins"/>
                <a:ea typeface="Poppins"/>
                <a:cs typeface="Poppins"/>
                <a:sym typeface="Poppins"/>
              </a:rPr>
              <a:t>Yeni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istihdamlarla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sınırlı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olmak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üzere</a:t>
            </a:r>
            <a:r>
              <a:rPr lang="en-US" sz="2199" spc="70" dirty="0">
                <a:solidFill>
                  <a:srgbClr val="00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projede</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görevlendirilmiş</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personelin</a:t>
            </a:r>
            <a:r>
              <a:rPr lang="en-US" sz="2199" spc="70" dirty="0">
                <a:solidFill>
                  <a:srgbClr val="FF0000"/>
                </a:solidFill>
                <a:latin typeface="Poppins"/>
                <a:ea typeface="Poppins"/>
                <a:cs typeface="Poppins"/>
                <a:sym typeface="Poppins"/>
              </a:rPr>
              <a:t> net </a:t>
            </a:r>
            <a:r>
              <a:rPr lang="en-US" sz="2199" spc="70" dirty="0" err="1">
                <a:solidFill>
                  <a:srgbClr val="FF0000"/>
                </a:solidFill>
                <a:latin typeface="Poppins"/>
                <a:ea typeface="Poppins"/>
                <a:cs typeface="Poppins"/>
                <a:sym typeface="Poppins"/>
              </a:rPr>
              <a:t>maaşları</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sosyal</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sigorta</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primleri</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ilgili</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diğer</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ücret</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ve</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maliyetler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Piyasa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koşullarında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oluşmuş</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ücretlerden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yararlanıcının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normalde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verdiği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miktarlardan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yüksek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olmamalıdır</a:t>
            </a:r>
            <a:r>
              <a:rPr lang="en-US" sz="2199" spc="70" dirty="0">
                <a:solidFill>
                  <a:srgbClr val="000000"/>
                </a:solidFill>
                <a:latin typeface="Poppins"/>
                <a:ea typeface="Poppins"/>
                <a:cs typeface="Poppins"/>
                <a:sym typeface="Poppins"/>
              </a:rPr>
              <a:t>),​</a:t>
            </a:r>
          </a:p>
          <a:p>
            <a:pPr marL="474979" lvl="1" indent="-237490" algn="l">
              <a:lnSpc>
                <a:spcPts val="3079"/>
              </a:lnSpc>
              <a:buFont typeface="Arial"/>
              <a:buChar char="•"/>
            </a:pPr>
            <a:r>
              <a:rPr lang="en-US" sz="2199" spc="70" dirty="0" err="1">
                <a:solidFill>
                  <a:srgbClr val="000000"/>
                </a:solidFill>
                <a:latin typeface="Poppins"/>
                <a:ea typeface="Poppins"/>
                <a:cs typeface="Poppins"/>
                <a:sym typeface="Poppins"/>
              </a:rPr>
              <a:t>Piyasa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fiyatlarına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uygun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olmaları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projenin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uygulanabilmesi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için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gerekli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olmaları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koşulu</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ile</a:t>
            </a:r>
            <a:r>
              <a:rPr lang="en-US" sz="2199" spc="70" dirty="0">
                <a:solidFill>
                  <a:srgbClr val="00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yeni</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ekipman</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nakliye</a:t>
            </a:r>
            <a:r>
              <a:rPr lang="en-US" sz="2199" spc="70" dirty="0">
                <a:solidFill>
                  <a:srgbClr val="FF0000"/>
                </a:solidFill>
                <a:latin typeface="Poppins"/>
                <a:ea typeface="Poppins"/>
                <a:cs typeface="Poppins"/>
                <a:sym typeface="Poppins"/>
              </a:rPr>
              <a:t> vb.) </a:t>
            </a:r>
            <a:r>
              <a:rPr lang="en-US" sz="2199" spc="70" dirty="0" err="1">
                <a:solidFill>
                  <a:srgbClr val="FF0000"/>
                </a:solidFill>
                <a:latin typeface="Poppins"/>
                <a:ea typeface="Poppins"/>
                <a:cs typeface="Poppins"/>
                <a:sym typeface="Poppins"/>
              </a:rPr>
              <a:t>ve</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hizmet</a:t>
            </a:r>
            <a:r>
              <a:rPr lang="en-US" sz="2199" spc="70" dirty="0">
                <a:solidFill>
                  <a:srgbClr val="FF0000"/>
                </a:solidFill>
                <a:latin typeface="Poppins"/>
                <a:ea typeface="Poppins"/>
                <a:cs typeface="Poppins"/>
                <a:sym typeface="Poppins"/>
              </a:rPr>
              <a:t> satın alma </a:t>
            </a:r>
            <a:r>
              <a:rPr lang="en-US" sz="2199" spc="70" dirty="0" err="1">
                <a:solidFill>
                  <a:srgbClr val="FF0000"/>
                </a:solidFill>
                <a:latin typeface="Poppins"/>
                <a:ea typeface="Poppins"/>
                <a:cs typeface="Poppins"/>
                <a:sym typeface="Poppins"/>
              </a:rPr>
              <a:t>maliyetleri</a:t>
            </a:r>
            <a:r>
              <a:rPr lang="en-US" sz="2199" spc="70" dirty="0">
                <a:solidFill>
                  <a:srgbClr val="000000"/>
                </a:solidFill>
                <a:latin typeface="Poppins"/>
                <a:ea typeface="Poppins"/>
                <a:cs typeface="Poppins"/>
                <a:sym typeface="Poppins"/>
              </a:rPr>
              <a:t>,​</a:t>
            </a:r>
          </a:p>
          <a:p>
            <a:pPr marL="474979" lvl="1" indent="-237490" algn="l">
              <a:lnSpc>
                <a:spcPts val="3079"/>
              </a:lnSpc>
              <a:buFont typeface="Arial"/>
              <a:buChar char="•"/>
            </a:pPr>
            <a:r>
              <a:rPr lang="en-US" sz="2199" spc="70" dirty="0" err="1">
                <a:solidFill>
                  <a:srgbClr val="000000"/>
                </a:solidFill>
                <a:latin typeface="Poppins"/>
                <a:ea typeface="Poppins"/>
                <a:cs typeface="Poppins"/>
                <a:sym typeface="Poppins"/>
              </a:rPr>
              <a:t>Projenin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uygulanması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için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mutlaka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gerekli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olması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ajans</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tarafından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sağlanan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mali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desteğin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yüzde</a:t>
            </a:r>
            <a:r>
              <a:rPr lang="en-US" sz="2199" spc="70" dirty="0">
                <a:solidFill>
                  <a:srgbClr val="000000"/>
                </a:solidFill>
                <a:latin typeface="Poppins"/>
                <a:ea typeface="Poppins"/>
                <a:cs typeface="Poppins"/>
                <a:sym typeface="Poppins"/>
              </a:rPr>
              <a:t> 20’sini </a:t>
            </a:r>
            <a:r>
              <a:rPr lang="en-US" sz="2199" spc="70" dirty="0" err="1">
                <a:solidFill>
                  <a:srgbClr val="000000"/>
                </a:solidFill>
                <a:latin typeface="Poppins"/>
                <a:ea typeface="Poppins"/>
                <a:cs typeface="Poppins"/>
                <a:sym typeface="Poppins"/>
              </a:rPr>
              <a:t>geçmemek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koşuluyla</a:t>
            </a:r>
            <a:r>
              <a:rPr lang="en-US" sz="2199" spc="70" dirty="0">
                <a:solidFill>
                  <a:srgbClr val="00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küçük</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ölçekli</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yapım</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işleri</a:t>
            </a:r>
            <a:r>
              <a:rPr lang="en-US" sz="2199" spc="70" dirty="0">
                <a:solidFill>
                  <a:srgbClr val="FF0000"/>
                </a:solidFill>
                <a:latin typeface="Poppins"/>
                <a:ea typeface="Poppins"/>
                <a:cs typeface="Poppins"/>
                <a:sym typeface="Poppins"/>
              </a:rPr>
              <a:t> </a:t>
            </a:r>
            <a:r>
              <a:rPr lang="en-US" sz="2199" spc="70" dirty="0">
                <a:solidFill>
                  <a:srgbClr val="000000"/>
                </a:solidFill>
                <a:latin typeface="Poppins"/>
                <a:ea typeface="Poppins"/>
                <a:cs typeface="Poppins"/>
                <a:sym typeface="Poppins"/>
              </a:rPr>
              <a:t>(</a:t>
            </a:r>
            <a:r>
              <a:rPr lang="en-US" sz="2199" spc="70" dirty="0" err="1">
                <a:solidFill>
                  <a:srgbClr val="000000"/>
                </a:solidFill>
                <a:latin typeface="Poppins"/>
                <a:ea typeface="Poppins"/>
                <a:cs typeface="Poppins"/>
                <a:sym typeface="Poppins"/>
              </a:rPr>
              <a:t>Küçük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ölçekli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inşaat</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işleri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çalışma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alanına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makine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veya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ekipman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montajı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sırasında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tadilat</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alan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açma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onarım</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boyama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gibi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küçük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inşaat</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işlerini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içerir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Yeni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binaların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inşası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veya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inşa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halindeki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binaların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tamamlanması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ile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ilgili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büyük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inşaat</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işleri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uygun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maliyet</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değildir</a:t>
            </a:r>
            <a:r>
              <a:rPr lang="en-US" sz="2199" spc="70" dirty="0">
                <a:solidFill>
                  <a:srgbClr val="000000"/>
                </a:solidFill>
                <a:latin typeface="Poppins"/>
                <a:ea typeface="Poppins"/>
                <a:cs typeface="Poppins"/>
                <a:sym typeface="Poppins"/>
              </a:rPr>
              <a:t>)​</a:t>
            </a:r>
          </a:p>
          <a:p>
            <a:pPr algn="l">
              <a:lnSpc>
                <a:spcPts val="3079"/>
              </a:lnSpc>
            </a:pPr>
            <a:endParaRPr lang="en-US" sz="2199" spc="70" dirty="0">
              <a:solidFill>
                <a:srgbClr val="000000"/>
              </a:solidFill>
              <a:latin typeface="Poppins"/>
              <a:ea typeface="Poppins"/>
              <a:cs typeface="Poppins"/>
              <a:sym typeface="Poppins"/>
            </a:endParaRPr>
          </a:p>
          <a:p>
            <a:pPr algn="l">
              <a:lnSpc>
                <a:spcPts val="3079"/>
              </a:lnSpc>
            </a:pPr>
            <a:r>
              <a:rPr lang="en-US" sz="2199" spc="70" dirty="0">
                <a:solidFill>
                  <a:srgbClr val="000000"/>
                </a:solidFill>
                <a:latin typeface="Poppins"/>
                <a:ea typeface="Poppins"/>
                <a:cs typeface="Poppins"/>
                <a:sym typeface="Poppins"/>
              </a:rPr>
              <a:t>​</a:t>
            </a:r>
          </a:p>
          <a:p>
            <a:pPr algn="l">
              <a:lnSpc>
                <a:spcPts val="3079"/>
              </a:lnSpc>
            </a:pPr>
            <a:endParaRPr lang="en-US" sz="2199" spc="70" dirty="0">
              <a:solidFill>
                <a:srgbClr val="000000"/>
              </a:solidFill>
              <a:latin typeface="Poppins"/>
              <a:ea typeface="Poppins"/>
              <a:cs typeface="Poppins"/>
              <a:sym typeface="Poppin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12888" r="-12888"/>
            </a:stretch>
          </a:blipFill>
        </p:spPr>
      </p:sp>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962025"/>
            <a:ext cx="15725352" cy="1033145"/>
          </a:xfrm>
          <a:prstGeom prst="rect">
            <a:avLst/>
          </a:prstGeom>
        </p:spPr>
        <p:txBody>
          <a:bodyPr lIns="0" tIns="0" rIns="0" bIns="0" rtlCol="0" anchor="t">
            <a:spAutoFit/>
          </a:bodyPr>
          <a:lstStyle/>
          <a:p>
            <a:pPr algn="ctr">
              <a:lnSpc>
                <a:spcPts val="8319"/>
              </a:lnSpc>
            </a:pPr>
            <a:r>
              <a:rPr lang="en-US" sz="6399" b="1" spc="63">
                <a:solidFill>
                  <a:srgbClr val="2D892C"/>
                </a:solidFill>
                <a:latin typeface="Oswald Bold"/>
                <a:ea typeface="Oswald Bold"/>
                <a:cs typeface="Oswald Bold"/>
                <a:sym typeface="Oswald Bold"/>
              </a:rPr>
              <a:t>MALİYETLERİN UYGUNLUĞU​</a:t>
            </a:r>
          </a:p>
        </p:txBody>
      </p:sp>
      <p:sp>
        <p:nvSpPr>
          <p:cNvPr id="18" name="TextBox 18"/>
          <p:cNvSpPr txBox="1"/>
          <p:nvPr/>
        </p:nvSpPr>
        <p:spPr>
          <a:xfrm>
            <a:off x="1028700" y="2131617"/>
            <a:ext cx="16230600" cy="424869"/>
          </a:xfrm>
          <a:prstGeom prst="rect">
            <a:avLst/>
          </a:prstGeom>
        </p:spPr>
        <p:txBody>
          <a:bodyPr lIns="0" tIns="0" rIns="0" bIns="0" rtlCol="0" anchor="t">
            <a:spAutoFit/>
          </a:bodyPr>
          <a:lstStyle/>
          <a:p>
            <a:pPr algn="ctr">
              <a:lnSpc>
                <a:spcPts val="3359"/>
              </a:lnSpc>
            </a:pPr>
            <a:r>
              <a:rPr lang="en-US" sz="2400" b="1" spc="24">
                <a:solidFill>
                  <a:srgbClr val="B22F16"/>
                </a:solidFill>
                <a:latin typeface="Poppins Bold"/>
                <a:ea typeface="Poppins Bold"/>
                <a:cs typeface="Poppins Bold"/>
                <a:sym typeface="Poppins Bold"/>
              </a:rPr>
              <a:t> Destekten karşılanabilecek maliyetler</a:t>
            </a:r>
          </a:p>
        </p:txBody>
      </p:sp>
      <p:sp>
        <p:nvSpPr>
          <p:cNvPr id="19" name="TextBox 19"/>
          <p:cNvSpPr txBox="1"/>
          <p:nvPr/>
        </p:nvSpPr>
        <p:spPr>
          <a:xfrm>
            <a:off x="1028700" y="2845880"/>
            <a:ext cx="16230600" cy="3906148"/>
          </a:xfrm>
          <a:prstGeom prst="rect">
            <a:avLst/>
          </a:prstGeom>
        </p:spPr>
        <p:txBody>
          <a:bodyPr lIns="0" tIns="0" rIns="0" bIns="0" rtlCol="0" anchor="t">
            <a:spAutoFit/>
          </a:bodyPr>
          <a:lstStyle/>
          <a:p>
            <a:pPr marL="474979" lvl="1" indent="-237490" algn="l">
              <a:lnSpc>
                <a:spcPts val="3079"/>
              </a:lnSpc>
              <a:buFont typeface="Arial"/>
              <a:buChar char="•"/>
            </a:pPr>
            <a:r>
              <a:rPr lang="en-US" sz="2199" spc="70" dirty="0" err="1">
                <a:solidFill>
                  <a:srgbClr val="000000"/>
                </a:solidFill>
                <a:latin typeface="Poppins"/>
                <a:ea typeface="Poppins"/>
                <a:cs typeface="Poppins"/>
                <a:sym typeface="Poppins"/>
              </a:rPr>
              <a:t>Eğitim</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danışmanlık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hizmeti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maliyetleri</a:t>
            </a:r>
            <a:r>
              <a:rPr lang="en-US" sz="2199" spc="70" dirty="0">
                <a:solidFill>
                  <a:srgbClr val="000000"/>
                </a:solidFill>
                <a:latin typeface="Poppins"/>
                <a:ea typeface="Poppins"/>
                <a:cs typeface="Poppins"/>
                <a:sym typeface="Poppins"/>
              </a:rPr>
              <a:t>,​</a:t>
            </a:r>
          </a:p>
          <a:p>
            <a:pPr marL="474979" lvl="1" indent="-237490" algn="l">
              <a:lnSpc>
                <a:spcPts val="3079"/>
              </a:lnSpc>
              <a:buFont typeface="Arial"/>
              <a:buChar char="•"/>
            </a:pPr>
            <a:r>
              <a:rPr lang="en-US" sz="2199" spc="70" dirty="0" err="1">
                <a:solidFill>
                  <a:srgbClr val="000000"/>
                </a:solidFill>
                <a:latin typeface="Poppins"/>
                <a:ea typeface="Poppins"/>
                <a:cs typeface="Poppins"/>
                <a:sym typeface="Poppins"/>
              </a:rPr>
              <a:t>Teknik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danışmanlık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sertifikasyon</a:t>
            </a:r>
            <a:r>
              <a:rPr lang="en-US" sz="2199" spc="70" dirty="0">
                <a:solidFill>
                  <a:srgbClr val="000000"/>
                </a:solidFill>
                <a:latin typeface="Poppins"/>
                <a:ea typeface="Poppins"/>
                <a:cs typeface="Poppins"/>
                <a:sym typeface="Poppins"/>
              </a:rPr>
              <a:t>/</a:t>
            </a:r>
            <a:r>
              <a:rPr lang="en-US" sz="2199" spc="70" dirty="0" err="1">
                <a:solidFill>
                  <a:srgbClr val="000000"/>
                </a:solidFill>
                <a:latin typeface="Poppins"/>
                <a:ea typeface="Poppins"/>
                <a:cs typeface="Poppins"/>
                <a:sym typeface="Poppins"/>
              </a:rPr>
              <a:t>akreditasyon</a:t>
            </a:r>
            <a:r>
              <a:rPr lang="en-US" sz="2199" spc="70" dirty="0">
                <a:solidFill>
                  <a:srgbClr val="000000"/>
                </a:solidFill>
                <a:latin typeface="Poppins"/>
                <a:ea typeface="Poppins"/>
                <a:cs typeface="Poppins"/>
                <a:sym typeface="Poppins"/>
              </a:rPr>
              <a:t>, test </a:t>
            </a:r>
            <a:r>
              <a:rPr lang="en-US" sz="2199" spc="70" dirty="0" err="1">
                <a:solidFill>
                  <a:srgbClr val="000000"/>
                </a:solidFill>
                <a:latin typeface="Poppins"/>
                <a:ea typeface="Poppins"/>
                <a:cs typeface="Poppins"/>
                <a:sym typeface="Poppins"/>
              </a:rPr>
              <a:t>hizmetleri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tedarik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maliyetleri</a:t>
            </a:r>
            <a:r>
              <a:rPr lang="en-US" sz="2199" spc="70" dirty="0">
                <a:solidFill>
                  <a:srgbClr val="000000"/>
                </a:solidFill>
                <a:latin typeface="Poppins"/>
                <a:ea typeface="Poppins"/>
                <a:cs typeface="Poppins"/>
                <a:sym typeface="Poppins"/>
              </a:rPr>
              <a:t>,​</a:t>
            </a:r>
          </a:p>
          <a:p>
            <a:pPr marL="474979" lvl="1" indent="-237490" algn="l">
              <a:lnSpc>
                <a:spcPts val="3079"/>
              </a:lnSpc>
              <a:buFont typeface="Arial"/>
              <a:buChar char="•"/>
            </a:pPr>
            <a:r>
              <a:rPr lang="en-US" sz="2199" spc="70" dirty="0" err="1">
                <a:solidFill>
                  <a:srgbClr val="000000"/>
                </a:solidFill>
                <a:latin typeface="Poppins"/>
                <a:ea typeface="Poppins"/>
                <a:cs typeface="Poppins"/>
                <a:sym typeface="Poppins"/>
              </a:rPr>
              <a:t>Deneme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üretimi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için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gerekli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hammadde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maliyetleri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Toplam</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bütçenin</a:t>
            </a:r>
            <a:r>
              <a:rPr lang="en-US" sz="2199" spc="70" dirty="0">
                <a:solidFill>
                  <a:srgbClr val="000000"/>
                </a:solidFill>
                <a:latin typeface="Poppins"/>
                <a:ea typeface="Poppins"/>
                <a:cs typeface="Poppins"/>
                <a:sym typeface="Poppins"/>
              </a:rPr>
              <a:t> %5'ini </a:t>
            </a:r>
            <a:r>
              <a:rPr lang="en-US" sz="2199" spc="70" dirty="0" err="1">
                <a:solidFill>
                  <a:srgbClr val="000000"/>
                </a:solidFill>
                <a:latin typeface="Poppins"/>
                <a:ea typeface="Poppins"/>
                <a:cs typeface="Poppins"/>
                <a:sym typeface="Poppins"/>
              </a:rPr>
              <a:t>geçemez</a:t>
            </a:r>
            <a:r>
              <a:rPr lang="en-US" sz="2199" spc="70" dirty="0">
                <a:solidFill>
                  <a:srgbClr val="000000"/>
                </a:solidFill>
                <a:latin typeface="Poppins"/>
                <a:ea typeface="Poppins"/>
                <a:cs typeface="Poppins"/>
                <a:sym typeface="Poppins"/>
              </a:rPr>
              <a:t>),​</a:t>
            </a:r>
          </a:p>
          <a:p>
            <a:pPr marL="474979" lvl="1" indent="-237490" algn="l">
              <a:lnSpc>
                <a:spcPts val="3079"/>
              </a:lnSpc>
              <a:buFont typeface="Arial"/>
              <a:buChar char="•"/>
            </a:pPr>
            <a:r>
              <a:rPr lang="en-US" sz="2199" spc="70" dirty="0" err="1">
                <a:solidFill>
                  <a:srgbClr val="000000"/>
                </a:solidFill>
                <a:latin typeface="Poppins"/>
                <a:ea typeface="Poppins"/>
                <a:cs typeface="Poppins"/>
                <a:sym typeface="Poppins"/>
              </a:rPr>
              <a:t>Yazılım</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otomasyon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sistemleri</a:t>
            </a:r>
            <a:r>
              <a:rPr lang="en-US" sz="2199" spc="70" dirty="0">
                <a:solidFill>
                  <a:srgbClr val="000000"/>
                </a:solidFill>
                <a:latin typeface="Poppins"/>
                <a:ea typeface="Poppins"/>
                <a:cs typeface="Poppins"/>
                <a:sym typeface="Poppins"/>
              </a:rPr>
              <a:t>, web </a:t>
            </a:r>
            <a:r>
              <a:rPr lang="en-US" sz="2199" spc="70" dirty="0" err="1">
                <a:solidFill>
                  <a:srgbClr val="000000"/>
                </a:solidFill>
                <a:latin typeface="Poppins"/>
                <a:ea typeface="Poppins"/>
                <a:cs typeface="Poppins"/>
                <a:sym typeface="Poppins"/>
              </a:rPr>
              <a:t>sayfası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e-</a:t>
            </a:r>
            <a:r>
              <a:rPr lang="en-US" sz="2199" spc="70" dirty="0" err="1">
                <a:solidFill>
                  <a:srgbClr val="000000"/>
                </a:solidFill>
                <a:latin typeface="Poppins"/>
                <a:ea typeface="Poppins"/>
                <a:cs typeface="Poppins"/>
                <a:sym typeface="Poppins"/>
              </a:rPr>
              <a:t>ticaret</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kurulum</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giderleri</a:t>
            </a:r>
            <a:r>
              <a:rPr lang="en-US" sz="2199" spc="70" dirty="0">
                <a:solidFill>
                  <a:srgbClr val="000000"/>
                </a:solidFill>
                <a:latin typeface="Poppins"/>
                <a:ea typeface="Poppins"/>
                <a:cs typeface="Poppins"/>
                <a:sym typeface="Poppins"/>
              </a:rPr>
              <a:t>,​</a:t>
            </a:r>
          </a:p>
          <a:p>
            <a:pPr marL="474979" lvl="1" indent="-237490" algn="l">
              <a:lnSpc>
                <a:spcPts val="3079"/>
              </a:lnSpc>
              <a:buFont typeface="Arial"/>
              <a:buChar char="•"/>
            </a:pPr>
            <a:r>
              <a:rPr lang="en-US" sz="2199" spc="70" dirty="0">
                <a:solidFill>
                  <a:srgbClr val="000000"/>
                </a:solidFill>
                <a:latin typeface="Poppins"/>
                <a:ea typeface="Poppins"/>
                <a:cs typeface="Poppins"/>
                <a:sym typeface="Poppins"/>
              </a:rPr>
              <a:t>Proje </a:t>
            </a:r>
            <a:r>
              <a:rPr lang="en-US" sz="2199" spc="70" dirty="0" err="1">
                <a:solidFill>
                  <a:srgbClr val="000000"/>
                </a:solidFill>
                <a:latin typeface="Poppins"/>
                <a:ea typeface="Poppins"/>
                <a:cs typeface="Poppins"/>
                <a:sym typeface="Poppins"/>
              </a:rPr>
              <a:t>bütçesinin</a:t>
            </a:r>
            <a:r>
              <a:rPr lang="en-US" sz="2199" spc="70" dirty="0">
                <a:solidFill>
                  <a:srgbClr val="000000"/>
                </a:solidFill>
                <a:latin typeface="Poppins"/>
                <a:ea typeface="Poppins"/>
                <a:cs typeface="Poppins"/>
                <a:sym typeface="Poppins"/>
              </a:rPr>
              <a:t> %5’ini </a:t>
            </a:r>
            <a:r>
              <a:rPr lang="en-US" sz="2199" spc="70" dirty="0" err="1">
                <a:solidFill>
                  <a:srgbClr val="000000"/>
                </a:solidFill>
                <a:latin typeface="Poppins"/>
                <a:ea typeface="Poppins"/>
                <a:cs typeface="Poppins"/>
                <a:sym typeface="Poppins"/>
              </a:rPr>
              <a:t>geçmemek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kaydıyla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sarf</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malzemesi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maliyetleri</a:t>
            </a:r>
            <a:r>
              <a:rPr lang="en-US" sz="2199" spc="70" dirty="0">
                <a:solidFill>
                  <a:srgbClr val="000000"/>
                </a:solidFill>
                <a:latin typeface="Poppins"/>
                <a:ea typeface="Poppins"/>
                <a:cs typeface="Poppins"/>
                <a:sym typeface="Poppins"/>
              </a:rPr>
              <a:t>,​</a:t>
            </a:r>
          </a:p>
          <a:p>
            <a:pPr marL="474979" lvl="1" indent="-237490" algn="l">
              <a:lnSpc>
                <a:spcPts val="3079"/>
              </a:lnSpc>
              <a:buFont typeface="Arial"/>
              <a:buChar char="•"/>
            </a:pPr>
            <a:r>
              <a:rPr lang="en-US" sz="2199" spc="70" dirty="0" err="1">
                <a:solidFill>
                  <a:srgbClr val="000000"/>
                </a:solidFill>
                <a:latin typeface="Poppins"/>
                <a:ea typeface="Poppins"/>
                <a:cs typeface="Poppins"/>
                <a:sym typeface="Poppins"/>
              </a:rPr>
              <a:t>Taşeron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maliyetleri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basım</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etkinlik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organizasyonu</a:t>
            </a:r>
            <a:r>
              <a:rPr lang="en-US" sz="2199" spc="70" dirty="0">
                <a:solidFill>
                  <a:srgbClr val="000000"/>
                </a:solidFill>
                <a:latin typeface="Poppins"/>
                <a:ea typeface="Poppins"/>
                <a:cs typeface="Poppins"/>
                <a:sym typeface="Poppins"/>
              </a:rPr>
              <a:t> vb.)​</a:t>
            </a:r>
          </a:p>
          <a:p>
            <a:pPr marL="474979" lvl="1" indent="-237490" algn="l">
              <a:lnSpc>
                <a:spcPts val="3079"/>
              </a:lnSpc>
              <a:buFont typeface="Arial"/>
              <a:buChar char="•"/>
            </a:pPr>
            <a:r>
              <a:rPr lang="en-US" sz="2199" spc="70" dirty="0" err="1">
                <a:solidFill>
                  <a:srgbClr val="000000"/>
                </a:solidFill>
                <a:latin typeface="Poppins"/>
                <a:ea typeface="Poppins"/>
                <a:cs typeface="Poppins"/>
                <a:sym typeface="Poppins"/>
              </a:rPr>
              <a:t>Denetim</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maliyetleri</a:t>
            </a:r>
            <a:r>
              <a:rPr lang="en-US" sz="2199" spc="70" dirty="0">
                <a:solidFill>
                  <a:srgbClr val="000000"/>
                </a:solidFill>
                <a:latin typeface="Poppins"/>
                <a:ea typeface="Poppins"/>
                <a:cs typeface="Poppins"/>
                <a:sym typeface="Poppins"/>
              </a:rPr>
              <a:t> – </a:t>
            </a:r>
            <a:r>
              <a:rPr lang="en-US" sz="2199" spc="70" dirty="0" err="1">
                <a:solidFill>
                  <a:srgbClr val="000000"/>
                </a:solidFill>
                <a:latin typeface="Poppins"/>
                <a:ea typeface="Poppins"/>
                <a:cs typeface="Poppins"/>
                <a:sym typeface="Poppins"/>
              </a:rPr>
              <a:t>Ajans</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destek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tutarının</a:t>
            </a:r>
            <a:r>
              <a:rPr lang="en-US" sz="2199" spc="70" dirty="0">
                <a:solidFill>
                  <a:srgbClr val="000000"/>
                </a:solidFill>
                <a:latin typeface="Poppins"/>
                <a:ea typeface="Poppins"/>
                <a:cs typeface="Poppins"/>
                <a:sym typeface="Poppins"/>
              </a:rPr>
              <a:t> 1.600.732 TL </a:t>
            </a:r>
            <a:r>
              <a:rPr lang="en-US" sz="2199" spc="70" dirty="0" err="1">
                <a:solidFill>
                  <a:srgbClr val="000000"/>
                </a:solidFill>
                <a:latin typeface="Poppins"/>
                <a:ea typeface="Poppins"/>
                <a:cs typeface="Poppins"/>
                <a:sym typeface="Poppins"/>
              </a:rPr>
              <a:t>üzerinde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olması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durumunda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Harcama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Teyit</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Raporu</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zorunludur</a:t>
            </a:r>
            <a:r>
              <a:rPr lang="en-US" sz="2199" spc="70" dirty="0">
                <a:solidFill>
                  <a:srgbClr val="000000"/>
                </a:solidFill>
                <a:latin typeface="Poppins"/>
                <a:ea typeface="Poppins"/>
                <a:cs typeface="Poppins"/>
                <a:sym typeface="Poppins"/>
              </a:rPr>
              <a:t> (KİK M22/1/d)​</a:t>
            </a:r>
          </a:p>
          <a:p>
            <a:pPr marL="474979" lvl="1" indent="-237490" algn="l">
              <a:lnSpc>
                <a:spcPts val="3079"/>
              </a:lnSpc>
              <a:buFont typeface="Arial"/>
              <a:buChar char="•"/>
            </a:pPr>
            <a:r>
              <a:rPr lang="en-US" sz="2199" spc="70" dirty="0" err="1">
                <a:solidFill>
                  <a:srgbClr val="000000"/>
                </a:solidFill>
                <a:latin typeface="Poppins"/>
                <a:ea typeface="Poppins"/>
                <a:cs typeface="Poppins"/>
                <a:sym typeface="Poppins"/>
              </a:rPr>
              <a:t>Görünürlük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maliyetleri</a:t>
            </a:r>
            <a:r>
              <a:rPr lang="en-US" sz="2199" spc="70" dirty="0">
                <a:solidFill>
                  <a:srgbClr val="000000"/>
                </a:solidFill>
                <a:latin typeface="Poppins"/>
                <a:ea typeface="Poppins"/>
                <a:cs typeface="Poppins"/>
                <a:sym typeface="Poppins"/>
              </a:rPr>
              <a:t>​</a:t>
            </a:r>
          </a:p>
          <a:p>
            <a:pPr algn="l">
              <a:lnSpc>
                <a:spcPts val="3079"/>
              </a:lnSpc>
            </a:pPr>
            <a:endParaRPr lang="en-US" sz="2199" spc="70" dirty="0">
              <a:solidFill>
                <a:srgbClr val="000000"/>
              </a:solidFill>
              <a:latin typeface="Poppins"/>
              <a:ea typeface="Poppins"/>
              <a:cs typeface="Poppins"/>
              <a:sym typeface="Poppin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12888" r="-12888"/>
            </a:stretch>
          </a:blipFill>
        </p:spPr>
      </p:sp>
      <p:grpSp>
        <p:nvGrpSpPr>
          <p:cNvPr id="3" name="Group 3"/>
          <p:cNvGrpSpPr/>
          <p:nvPr/>
        </p:nvGrpSpPr>
        <p:grpSpPr>
          <a:xfrm>
            <a:off x="1700718" y="5363156"/>
            <a:ext cx="7368730" cy="1811881"/>
            <a:chOff x="0" y="0"/>
            <a:chExt cx="1920197" cy="472153"/>
          </a:xfrm>
        </p:grpSpPr>
        <p:sp>
          <p:nvSpPr>
            <p:cNvPr id="4" name="Freeform 4"/>
            <p:cNvSpPr/>
            <p:nvPr/>
          </p:nvSpPr>
          <p:spPr>
            <a:xfrm>
              <a:off x="0" y="0"/>
              <a:ext cx="1920198" cy="472153"/>
            </a:xfrm>
            <a:custGeom>
              <a:avLst/>
              <a:gdLst/>
              <a:ahLst/>
              <a:cxnLst/>
              <a:rect l="l" t="t" r="r" b="b"/>
              <a:pathLst>
                <a:path w="1920198" h="472153">
                  <a:moveTo>
                    <a:pt x="53583" y="0"/>
                  </a:moveTo>
                  <a:lnTo>
                    <a:pt x="1866615" y="0"/>
                  </a:lnTo>
                  <a:cubicBezTo>
                    <a:pt x="1896208" y="0"/>
                    <a:pt x="1920198" y="23990"/>
                    <a:pt x="1920198" y="53583"/>
                  </a:cubicBezTo>
                  <a:lnTo>
                    <a:pt x="1920198" y="418570"/>
                  </a:lnTo>
                  <a:cubicBezTo>
                    <a:pt x="1920198" y="448163"/>
                    <a:pt x="1896208" y="472153"/>
                    <a:pt x="1866615" y="472153"/>
                  </a:cubicBezTo>
                  <a:lnTo>
                    <a:pt x="53583" y="472153"/>
                  </a:lnTo>
                  <a:cubicBezTo>
                    <a:pt x="23990" y="472153"/>
                    <a:pt x="0" y="448163"/>
                    <a:pt x="0" y="418570"/>
                  </a:cubicBezTo>
                  <a:lnTo>
                    <a:pt x="0" y="53583"/>
                  </a:lnTo>
                  <a:cubicBezTo>
                    <a:pt x="0" y="23990"/>
                    <a:pt x="23990" y="0"/>
                    <a:pt x="53583" y="0"/>
                  </a:cubicBezTo>
                  <a:close/>
                </a:path>
              </a:pathLst>
            </a:custGeom>
            <a:solidFill>
              <a:srgbClr val="2D892C"/>
            </a:solidFill>
          </p:spPr>
        </p:sp>
        <p:sp>
          <p:nvSpPr>
            <p:cNvPr id="5" name="TextBox 5"/>
            <p:cNvSpPr txBox="1"/>
            <p:nvPr/>
          </p:nvSpPr>
          <p:spPr>
            <a:xfrm>
              <a:off x="0" y="-47625"/>
              <a:ext cx="1920197" cy="519778"/>
            </a:xfrm>
            <a:prstGeom prst="rect">
              <a:avLst/>
            </a:prstGeom>
          </p:spPr>
          <p:txBody>
            <a:bodyPr lIns="50800" tIns="50800" rIns="50800" bIns="50800" rtlCol="0" anchor="ctr"/>
            <a:lstStyle/>
            <a:p>
              <a:pPr algn="ctr">
                <a:lnSpc>
                  <a:spcPts val="2940"/>
                </a:lnSpc>
              </a:pPr>
              <a:endParaRPr/>
            </a:p>
          </p:txBody>
        </p:sp>
      </p:grpSp>
      <p:sp>
        <p:nvSpPr>
          <p:cNvPr id="6" name="Freeform 6"/>
          <p:cNvSpPr/>
          <p:nvPr/>
        </p:nvSpPr>
        <p:spPr>
          <a:xfrm>
            <a:off x="4232487" y="4505937"/>
            <a:ext cx="4836961" cy="1217373"/>
          </a:xfrm>
          <a:custGeom>
            <a:avLst/>
            <a:gdLst/>
            <a:ahLst/>
            <a:cxnLst/>
            <a:rect l="l" t="t" r="r" b="b"/>
            <a:pathLst>
              <a:path w="4836961" h="1217373">
                <a:moveTo>
                  <a:pt x="0" y="0"/>
                </a:moveTo>
                <a:lnTo>
                  <a:pt x="4836961" y="0"/>
                </a:lnTo>
                <a:lnTo>
                  <a:pt x="4836961" y="1217373"/>
                </a:lnTo>
                <a:lnTo>
                  <a:pt x="0" y="1217373"/>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t="-126973"/>
            </a:stretch>
          </a:blipFill>
          <a:ln cap="sq">
            <a:noFill/>
            <a:prstDash val="solid"/>
            <a:miter/>
          </a:ln>
        </p:spPr>
      </p:sp>
      <p:grpSp>
        <p:nvGrpSpPr>
          <p:cNvPr id="7" name="Group 7"/>
          <p:cNvGrpSpPr/>
          <p:nvPr/>
        </p:nvGrpSpPr>
        <p:grpSpPr>
          <a:xfrm>
            <a:off x="1700718" y="3366833"/>
            <a:ext cx="7368730" cy="1811881"/>
            <a:chOff x="0" y="0"/>
            <a:chExt cx="1920197" cy="472153"/>
          </a:xfrm>
        </p:grpSpPr>
        <p:sp>
          <p:nvSpPr>
            <p:cNvPr id="8" name="Freeform 8"/>
            <p:cNvSpPr/>
            <p:nvPr/>
          </p:nvSpPr>
          <p:spPr>
            <a:xfrm>
              <a:off x="0" y="0"/>
              <a:ext cx="1920198" cy="472153"/>
            </a:xfrm>
            <a:custGeom>
              <a:avLst/>
              <a:gdLst/>
              <a:ahLst/>
              <a:cxnLst/>
              <a:rect l="l" t="t" r="r" b="b"/>
              <a:pathLst>
                <a:path w="1920198" h="472153">
                  <a:moveTo>
                    <a:pt x="53583" y="0"/>
                  </a:moveTo>
                  <a:lnTo>
                    <a:pt x="1866615" y="0"/>
                  </a:lnTo>
                  <a:cubicBezTo>
                    <a:pt x="1896208" y="0"/>
                    <a:pt x="1920198" y="23990"/>
                    <a:pt x="1920198" y="53583"/>
                  </a:cubicBezTo>
                  <a:lnTo>
                    <a:pt x="1920198" y="418570"/>
                  </a:lnTo>
                  <a:cubicBezTo>
                    <a:pt x="1920198" y="448163"/>
                    <a:pt x="1896208" y="472153"/>
                    <a:pt x="1866615" y="472153"/>
                  </a:cubicBezTo>
                  <a:lnTo>
                    <a:pt x="53583" y="472153"/>
                  </a:lnTo>
                  <a:cubicBezTo>
                    <a:pt x="23990" y="472153"/>
                    <a:pt x="0" y="448163"/>
                    <a:pt x="0" y="418570"/>
                  </a:cubicBezTo>
                  <a:lnTo>
                    <a:pt x="0" y="53583"/>
                  </a:lnTo>
                  <a:cubicBezTo>
                    <a:pt x="0" y="23990"/>
                    <a:pt x="23990" y="0"/>
                    <a:pt x="53583" y="0"/>
                  </a:cubicBezTo>
                  <a:close/>
                </a:path>
              </a:pathLst>
            </a:custGeom>
            <a:solidFill>
              <a:srgbClr val="2D892C"/>
            </a:solidFill>
          </p:spPr>
        </p:sp>
        <p:sp>
          <p:nvSpPr>
            <p:cNvPr id="9" name="TextBox 9"/>
            <p:cNvSpPr txBox="1"/>
            <p:nvPr/>
          </p:nvSpPr>
          <p:spPr>
            <a:xfrm>
              <a:off x="0" y="-47625"/>
              <a:ext cx="1920197" cy="519778"/>
            </a:xfrm>
            <a:prstGeom prst="rect">
              <a:avLst/>
            </a:prstGeom>
          </p:spPr>
          <p:txBody>
            <a:bodyPr lIns="50800" tIns="50800" rIns="50800" bIns="50800" rtlCol="0" anchor="ctr"/>
            <a:lstStyle/>
            <a:p>
              <a:pPr algn="ctr">
                <a:lnSpc>
                  <a:spcPts val="2940"/>
                </a:lnSpc>
              </a:pPr>
              <a:endParaRPr/>
            </a:p>
          </p:txBody>
        </p:sp>
      </p:grpSp>
      <p:sp>
        <p:nvSpPr>
          <p:cNvPr id="10" name="Freeform 10"/>
          <p:cNvSpPr/>
          <p:nvPr/>
        </p:nvSpPr>
        <p:spPr>
          <a:xfrm rot="2699999">
            <a:off x="2044453" y="3726256"/>
            <a:ext cx="902064" cy="902064"/>
          </a:xfrm>
          <a:custGeom>
            <a:avLst/>
            <a:gdLst/>
            <a:ahLst/>
            <a:cxnLst/>
            <a:rect l="l" t="t" r="r" b="b"/>
            <a:pathLst>
              <a:path w="902064" h="902064">
                <a:moveTo>
                  <a:pt x="0" y="0"/>
                </a:moveTo>
                <a:lnTo>
                  <a:pt x="902063" y="0"/>
                </a:lnTo>
                <a:lnTo>
                  <a:pt x="902063" y="902064"/>
                </a:lnTo>
                <a:lnTo>
                  <a:pt x="0" y="90206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1" name="Freeform 11"/>
          <p:cNvSpPr/>
          <p:nvPr/>
        </p:nvSpPr>
        <p:spPr>
          <a:xfrm rot="2699999">
            <a:off x="2044453" y="5665564"/>
            <a:ext cx="902064" cy="902064"/>
          </a:xfrm>
          <a:custGeom>
            <a:avLst/>
            <a:gdLst/>
            <a:ahLst/>
            <a:cxnLst/>
            <a:rect l="l" t="t" r="r" b="b"/>
            <a:pathLst>
              <a:path w="902064" h="902064">
                <a:moveTo>
                  <a:pt x="0" y="0"/>
                </a:moveTo>
                <a:lnTo>
                  <a:pt x="902063" y="0"/>
                </a:lnTo>
                <a:lnTo>
                  <a:pt x="902063" y="902063"/>
                </a:lnTo>
                <a:lnTo>
                  <a:pt x="0" y="90206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grpSp>
        <p:nvGrpSpPr>
          <p:cNvPr id="12" name="Group 12"/>
          <p:cNvGrpSpPr/>
          <p:nvPr/>
        </p:nvGrpSpPr>
        <p:grpSpPr>
          <a:xfrm>
            <a:off x="1700718" y="7359479"/>
            <a:ext cx="7368730" cy="1811881"/>
            <a:chOff x="0" y="0"/>
            <a:chExt cx="1920197" cy="472153"/>
          </a:xfrm>
        </p:grpSpPr>
        <p:sp>
          <p:nvSpPr>
            <p:cNvPr id="13" name="Freeform 13"/>
            <p:cNvSpPr/>
            <p:nvPr/>
          </p:nvSpPr>
          <p:spPr>
            <a:xfrm>
              <a:off x="0" y="0"/>
              <a:ext cx="1920198" cy="472153"/>
            </a:xfrm>
            <a:custGeom>
              <a:avLst/>
              <a:gdLst/>
              <a:ahLst/>
              <a:cxnLst/>
              <a:rect l="l" t="t" r="r" b="b"/>
              <a:pathLst>
                <a:path w="1920198" h="472153">
                  <a:moveTo>
                    <a:pt x="53583" y="0"/>
                  </a:moveTo>
                  <a:lnTo>
                    <a:pt x="1866615" y="0"/>
                  </a:lnTo>
                  <a:cubicBezTo>
                    <a:pt x="1896208" y="0"/>
                    <a:pt x="1920198" y="23990"/>
                    <a:pt x="1920198" y="53583"/>
                  </a:cubicBezTo>
                  <a:lnTo>
                    <a:pt x="1920198" y="418570"/>
                  </a:lnTo>
                  <a:cubicBezTo>
                    <a:pt x="1920198" y="448163"/>
                    <a:pt x="1896208" y="472153"/>
                    <a:pt x="1866615" y="472153"/>
                  </a:cubicBezTo>
                  <a:lnTo>
                    <a:pt x="53583" y="472153"/>
                  </a:lnTo>
                  <a:cubicBezTo>
                    <a:pt x="23990" y="472153"/>
                    <a:pt x="0" y="448163"/>
                    <a:pt x="0" y="418570"/>
                  </a:cubicBezTo>
                  <a:lnTo>
                    <a:pt x="0" y="53583"/>
                  </a:lnTo>
                  <a:cubicBezTo>
                    <a:pt x="0" y="23990"/>
                    <a:pt x="23990" y="0"/>
                    <a:pt x="53583" y="0"/>
                  </a:cubicBezTo>
                  <a:close/>
                </a:path>
              </a:pathLst>
            </a:custGeom>
            <a:solidFill>
              <a:srgbClr val="2D892C"/>
            </a:solidFill>
          </p:spPr>
        </p:sp>
        <p:sp>
          <p:nvSpPr>
            <p:cNvPr id="14" name="TextBox 14"/>
            <p:cNvSpPr txBox="1"/>
            <p:nvPr/>
          </p:nvSpPr>
          <p:spPr>
            <a:xfrm>
              <a:off x="0" y="-47625"/>
              <a:ext cx="1920197" cy="519778"/>
            </a:xfrm>
            <a:prstGeom prst="rect">
              <a:avLst/>
            </a:prstGeom>
          </p:spPr>
          <p:txBody>
            <a:bodyPr lIns="50800" tIns="50800" rIns="50800" bIns="50800" rtlCol="0" anchor="ctr"/>
            <a:lstStyle/>
            <a:p>
              <a:pPr algn="ctr">
                <a:lnSpc>
                  <a:spcPts val="2940"/>
                </a:lnSpc>
              </a:pPr>
              <a:endParaRPr/>
            </a:p>
          </p:txBody>
        </p:sp>
      </p:grpSp>
      <p:sp>
        <p:nvSpPr>
          <p:cNvPr id="15" name="Freeform 15"/>
          <p:cNvSpPr/>
          <p:nvPr/>
        </p:nvSpPr>
        <p:spPr>
          <a:xfrm rot="2699999">
            <a:off x="2044453" y="7661886"/>
            <a:ext cx="902064" cy="902064"/>
          </a:xfrm>
          <a:custGeom>
            <a:avLst/>
            <a:gdLst/>
            <a:ahLst/>
            <a:cxnLst/>
            <a:rect l="l" t="t" r="r" b="b"/>
            <a:pathLst>
              <a:path w="902064" h="902064">
                <a:moveTo>
                  <a:pt x="0" y="0"/>
                </a:moveTo>
                <a:lnTo>
                  <a:pt x="902063" y="0"/>
                </a:lnTo>
                <a:lnTo>
                  <a:pt x="902063" y="902064"/>
                </a:lnTo>
                <a:lnTo>
                  <a:pt x="0" y="90206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grpSp>
        <p:nvGrpSpPr>
          <p:cNvPr id="16" name="Group 16"/>
          <p:cNvGrpSpPr/>
          <p:nvPr/>
        </p:nvGrpSpPr>
        <p:grpSpPr>
          <a:xfrm>
            <a:off x="16791823" y="-858608"/>
            <a:ext cx="2012678" cy="2853778"/>
            <a:chOff x="0" y="0"/>
            <a:chExt cx="2683571" cy="3805038"/>
          </a:xfrm>
        </p:grpSpPr>
        <p:grpSp>
          <p:nvGrpSpPr>
            <p:cNvPr id="17" name="Group 17"/>
            <p:cNvGrpSpPr/>
            <p:nvPr/>
          </p:nvGrpSpPr>
          <p:grpSpPr>
            <a:xfrm>
              <a:off x="518668" y="645717"/>
              <a:ext cx="1622808" cy="3159321"/>
              <a:chOff x="0" y="0"/>
              <a:chExt cx="585263" cy="1139404"/>
            </a:xfrm>
          </p:grpSpPr>
          <p:sp>
            <p:nvSpPr>
              <p:cNvPr id="18" name="Freeform 18"/>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19" name="TextBox 19"/>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20" name="Group 20"/>
            <p:cNvGrpSpPr/>
            <p:nvPr/>
          </p:nvGrpSpPr>
          <p:grpSpPr>
            <a:xfrm>
              <a:off x="1399414" y="1724814"/>
              <a:ext cx="1284157" cy="1284157"/>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grpSp>
          <p:nvGrpSpPr>
            <p:cNvPr id="23" name="Group 23"/>
            <p:cNvGrpSpPr/>
            <p:nvPr/>
          </p:nvGrpSpPr>
          <p:grpSpPr>
            <a:xfrm>
              <a:off x="0" y="0"/>
              <a:ext cx="1030543" cy="2574503"/>
              <a:chOff x="0" y="0"/>
              <a:chExt cx="456090" cy="1139404"/>
            </a:xfrm>
          </p:grpSpPr>
          <p:sp>
            <p:nvSpPr>
              <p:cNvPr id="24" name="Freeform 24"/>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25" name="TextBox 25"/>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grpSp>
        <p:nvGrpSpPr>
          <p:cNvPr id="26" name="Group 26"/>
          <p:cNvGrpSpPr/>
          <p:nvPr/>
        </p:nvGrpSpPr>
        <p:grpSpPr>
          <a:xfrm>
            <a:off x="16896796" y="8746494"/>
            <a:ext cx="2782408" cy="2782408"/>
            <a:chOff x="0" y="0"/>
            <a:chExt cx="3709877" cy="3709877"/>
          </a:xfrm>
        </p:grpSpPr>
        <p:sp>
          <p:nvSpPr>
            <p:cNvPr id="27" name="Freeform 27"/>
            <p:cNvSpPr/>
            <p:nvPr/>
          </p:nvSpPr>
          <p:spPr>
            <a:xfrm>
              <a:off x="0" y="0"/>
              <a:ext cx="3709877" cy="3709877"/>
            </a:xfrm>
            <a:custGeom>
              <a:avLst/>
              <a:gdLst/>
              <a:ahLst/>
              <a:cxnLst/>
              <a:rect l="l" t="t" r="r" b="b"/>
              <a:pathLst>
                <a:path w="3709877" h="3709877">
                  <a:moveTo>
                    <a:pt x="0" y="0"/>
                  </a:moveTo>
                  <a:lnTo>
                    <a:pt x="3709877" y="0"/>
                  </a:lnTo>
                  <a:lnTo>
                    <a:pt x="3709877" y="3709877"/>
                  </a:lnTo>
                  <a:lnTo>
                    <a:pt x="0" y="3709877"/>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grpSp>
          <p:nvGrpSpPr>
            <p:cNvPr id="28" name="Group 28"/>
            <p:cNvGrpSpPr/>
            <p:nvPr/>
          </p:nvGrpSpPr>
          <p:grpSpPr>
            <a:xfrm>
              <a:off x="437423" y="437423"/>
              <a:ext cx="2835030" cy="2835030"/>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30" name="TextBox 30"/>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grpSp>
      <p:sp>
        <p:nvSpPr>
          <p:cNvPr id="31" name="Freeform 31"/>
          <p:cNvSpPr/>
          <p:nvPr/>
        </p:nvSpPr>
        <p:spPr>
          <a:xfrm>
            <a:off x="-204289" y="9571410"/>
            <a:ext cx="2699774" cy="1177776"/>
          </a:xfrm>
          <a:custGeom>
            <a:avLst/>
            <a:gdLst/>
            <a:ahLst/>
            <a:cxnLst/>
            <a:rect l="l" t="t" r="r" b="b"/>
            <a:pathLst>
              <a:path w="2699774" h="1177776">
                <a:moveTo>
                  <a:pt x="0" y="0"/>
                </a:moveTo>
                <a:lnTo>
                  <a:pt x="2699774" y="0"/>
                </a:lnTo>
                <a:lnTo>
                  <a:pt x="2699774" y="1177777"/>
                </a:lnTo>
                <a:lnTo>
                  <a:pt x="0" y="1177777"/>
                </a:lnTo>
                <a:lnTo>
                  <a:pt x="0" y="0"/>
                </a:lnTo>
                <a:close/>
              </a:path>
            </a:pathLst>
          </a:custGeom>
          <a:blipFill>
            <a:blip r:embed="rId9">
              <a:alphaModFix amt="5000"/>
              <a:extLst>
                <a:ext uri="{96DAC541-7B7A-43D3-8B79-37D633B846F1}">
                  <asvg:svgBlip xmlns="" xmlns:asvg="http://schemas.microsoft.com/office/drawing/2016/SVG/main" r:embed="rId10"/>
                </a:ext>
              </a:extLst>
            </a:blip>
            <a:stretch>
              <a:fillRect/>
            </a:stretch>
          </a:blipFill>
        </p:spPr>
      </p:sp>
      <p:sp>
        <p:nvSpPr>
          <p:cNvPr id="32" name="Freeform 32"/>
          <p:cNvSpPr/>
          <p:nvPr/>
        </p:nvSpPr>
        <p:spPr>
          <a:xfrm rot="5400000">
            <a:off x="-1630760" y="-1155040"/>
            <a:ext cx="2852942" cy="2852942"/>
          </a:xfrm>
          <a:custGeom>
            <a:avLst/>
            <a:gdLst/>
            <a:ahLst/>
            <a:cxnLst/>
            <a:rect l="l" t="t" r="r" b="b"/>
            <a:pathLst>
              <a:path w="2852942" h="2852942">
                <a:moveTo>
                  <a:pt x="0" y="0"/>
                </a:moveTo>
                <a:lnTo>
                  <a:pt x="2852942" y="0"/>
                </a:lnTo>
                <a:lnTo>
                  <a:pt x="2852942" y="2852942"/>
                </a:lnTo>
                <a:lnTo>
                  <a:pt x="0" y="2852942"/>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33" name="TextBox 33"/>
          <p:cNvSpPr txBox="1"/>
          <p:nvPr/>
        </p:nvSpPr>
        <p:spPr>
          <a:xfrm>
            <a:off x="1700718" y="962025"/>
            <a:ext cx="9046646" cy="1033145"/>
          </a:xfrm>
          <a:prstGeom prst="rect">
            <a:avLst/>
          </a:prstGeom>
        </p:spPr>
        <p:txBody>
          <a:bodyPr lIns="0" tIns="0" rIns="0" bIns="0" rtlCol="0" anchor="t">
            <a:spAutoFit/>
          </a:bodyPr>
          <a:lstStyle/>
          <a:p>
            <a:pPr algn="l">
              <a:lnSpc>
                <a:spcPts val="8319"/>
              </a:lnSpc>
            </a:pPr>
            <a:r>
              <a:rPr lang="en-US" sz="6399" b="1" spc="63" dirty="0">
                <a:solidFill>
                  <a:srgbClr val="2D892C"/>
                </a:solidFill>
                <a:latin typeface="Oswald Bold"/>
                <a:ea typeface="Oswald Bold"/>
                <a:cs typeface="Oswald Bold"/>
                <a:sym typeface="Oswald Bold"/>
              </a:rPr>
              <a:t>SOGREEN​</a:t>
            </a:r>
          </a:p>
        </p:txBody>
      </p:sp>
      <p:sp>
        <p:nvSpPr>
          <p:cNvPr id="34" name="TextBox 34"/>
          <p:cNvSpPr txBox="1"/>
          <p:nvPr/>
        </p:nvSpPr>
        <p:spPr>
          <a:xfrm>
            <a:off x="4988891" y="1056640"/>
            <a:ext cx="6456526" cy="844023"/>
          </a:xfrm>
          <a:prstGeom prst="rect">
            <a:avLst/>
          </a:prstGeom>
        </p:spPr>
        <p:txBody>
          <a:bodyPr lIns="0" tIns="0" rIns="0" bIns="0" rtlCol="0" anchor="t">
            <a:spAutoFit/>
          </a:bodyPr>
          <a:lstStyle/>
          <a:p>
            <a:pPr algn="l">
              <a:lnSpc>
                <a:spcPts val="3359"/>
              </a:lnSpc>
            </a:pPr>
            <a:r>
              <a:rPr lang="en-US" sz="2400" b="1" spc="24">
                <a:solidFill>
                  <a:srgbClr val="545454"/>
                </a:solidFill>
                <a:latin typeface="Poppins Bold"/>
                <a:ea typeface="Poppins Bold"/>
                <a:cs typeface="Poppins Bold"/>
                <a:sym typeface="Poppins Bold"/>
              </a:rPr>
              <a:t>Türkiye Sosyal Kapsayıcı Yeşil Dönüşüm Projesi ​</a:t>
            </a:r>
          </a:p>
        </p:txBody>
      </p:sp>
      <p:sp>
        <p:nvSpPr>
          <p:cNvPr id="35" name="TextBox 35"/>
          <p:cNvSpPr txBox="1"/>
          <p:nvPr/>
        </p:nvSpPr>
        <p:spPr>
          <a:xfrm>
            <a:off x="3255566" y="3583103"/>
            <a:ext cx="3145238" cy="405765"/>
          </a:xfrm>
          <a:prstGeom prst="rect">
            <a:avLst/>
          </a:prstGeom>
        </p:spPr>
        <p:txBody>
          <a:bodyPr lIns="0" tIns="0" rIns="0" bIns="0" rtlCol="0" anchor="t">
            <a:spAutoFit/>
          </a:bodyPr>
          <a:lstStyle/>
          <a:p>
            <a:pPr algn="l">
              <a:lnSpc>
                <a:spcPts val="3359"/>
              </a:lnSpc>
              <a:spcBef>
                <a:spcPct val="0"/>
              </a:spcBef>
            </a:pPr>
            <a:r>
              <a:rPr lang="en-US" sz="2400" b="1" spc="24">
                <a:solidFill>
                  <a:srgbClr val="FFFFFF"/>
                </a:solidFill>
                <a:latin typeface="Oswald Bold"/>
                <a:ea typeface="Oswald Bold"/>
                <a:cs typeface="Oswald Bold"/>
                <a:sym typeface="Oswald Bold"/>
              </a:rPr>
              <a:t>Bütçe</a:t>
            </a:r>
          </a:p>
        </p:txBody>
      </p:sp>
      <p:sp>
        <p:nvSpPr>
          <p:cNvPr id="36" name="TextBox 36"/>
          <p:cNvSpPr txBox="1"/>
          <p:nvPr/>
        </p:nvSpPr>
        <p:spPr>
          <a:xfrm>
            <a:off x="3255566" y="4187771"/>
            <a:ext cx="5409346" cy="375285"/>
          </a:xfrm>
          <a:prstGeom prst="rect">
            <a:avLst/>
          </a:prstGeom>
        </p:spPr>
        <p:txBody>
          <a:bodyPr lIns="0" tIns="0" rIns="0" bIns="0" rtlCol="0" anchor="t">
            <a:spAutoFit/>
          </a:bodyPr>
          <a:lstStyle/>
          <a:p>
            <a:pPr algn="l">
              <a:lnSpc>
                <a:spcPts val="2940"/>
              </a:lnSpc>
            </a:pPr>
            <a:r>
              <a:rPr lang="en-US" sz="2100">
                <a:solidFill>
                  <a:srgbClr val="FFFFFF"/>
                </a:solidFill>
                <a:latin typeface="Poppins"/>
                <a:ea typeface="Poppins"/>
                <a:cs typeface="Poppins"/>
                <a:sym typeface="Poppins"/>
              </a:rPr>
              <a:t>400 Milyon$​</a:t>
            </a:r>
          </a:p>
        </p:txBody>
      </p:sp>
      <p:sp>
        <p:nvSpPr>
          <p:cNvPr id="37" name="TextBox 37"/>
          <p:cNvSpPr txBox="1"/>
          <p:nvPr/>
        </p:nvSpPr>
        <p:spPr>
          <a:xfrm>
            <a:off x="3255566" y="5579425"/>
            <a:ext cx="3145238" cy="405765"/>
          </a:xfrm>
          <a:prstGeom prst="rect">
            <a:avLst/>
          </a:prstGeom>
        </p:spPr>
        <p:txBody>
          <a:bodyPr lIns="0" tIns="0" rIns="0" bIns="0" rtlCol="0" anchor="t">
            <a:spAutoFit/>
          </a:bodyPr>
          <a:lstStyle/>
          <a:p>
            <a:pPr algn="l">
              <a:lnSpc>
                <a:spcPts val="3359"/>
              </a:lnSpc>
              <a:spcBef>
                <a:spcPct val="0"/>
              </a:spcBef>
            </a:pPr>
            <a:r>
              <a:rPr lang="en-US" sz="2400" b="1" spc="24">
                <a:solidFill>
                  <a:srgbClr val="F4F2EE"/>
                </a:solidFill>
                <a:latin typeface="Oswald Bold"/>
                <a:ea typeface="Oswald Bold"/>
                <a:cs typeface="Oswald Bold"/>
                <a:sym typeface="Oswald Bold"/>
              </a:rPr>
              <a:t>Finansman Kuruluşu ​</a:t>
            </a:r>
          </a:p>
        </p:txBody>
      </p:sp>
      <p:sp>
        <p:nvSpPr>
          <p:cNvPr id="38" name="TextBox 38"/>
          <p:cNvSpPr txBox="1"/>
          <p:nvPr/>
        </p:nvSpPr>
        <p:spPr>
          <a:xfrm>
            <a:off x="3255566" y="6183230"/>
            <a:ext cx="5409346" cy="375285"/>
          </a:xfrm>
          <a:prstGeom prst="rect">
            <a:avLst/>
          </a:prstGeom>
        </p:spPr>
        <p:txBody>
          <a:bodyPr lIns="0" tIns="0" rIns="0" bIns="0" rtlCol="0" anchor="t">
            <a:spAutoFit/>
          </a:bodyPr>
          <a:lstStyle/>
          <a:p>
            <a:pPr algn="l">
              <a:lnSpc>
                <a:spcPts val="2940"/>
              </a:lnSpc>
            </a:pPr>
            <a:r>
              <a:rPr lang="en-US" sz="2100">
                <a:solidFill>
                  <a:srgbClr val="F4F2EE"/>
                </a:solidFill>
                <a:latin typeface="Poppins"/>
                <a:ea typeface="Poppins"/>
                <a:cs typeface="Poppins"/>
                <a:sym typeface="Poppins"/>
              </a:rPr>
              <a:t>Dünya Bankası ​</a:t>
            </a:r>
          </a:p>
        </p:txBody>
      </p:sp>
      <p:sp>
        <p:nvSpPr>
          <p:cNvPr id="39" name="TextBox 39"/>
          <p:cNvSpPr txBox="1"/>
          <p:nvPr/>
        </p:nvSpPr>
        <p:spPr>
          <a:xfrm>
            <a:off x="3255566" y="7575748"/>
            <a:ext cx="4061480" cy="405765"/>
          </a:xfrm>
          <a:prstGeom prst="rect">
            <a:avLst/>
          </a:prstGeom>
        </p:spPr>
        <p:txBody>
          <a:bodyPr lIns="0" tIns="0" rIns="0" bIns="0" rtlCol="0" anchor="t">
            <a:spAutoFit/>
          </a:bodyPr>
          <a:lstStyle/>
          <a:p>
            <a:pPr algn="l">
              <a:lnSpc>
                <a:spcPts val="3359"/>
              </a:lnSpc>
              <a:spcBef>
                <a:spcPct val="0"/>
              </a:spcBef>
            </a:pPr>
            <a:r>
              <a:rPr lang="en-US" sz="2400" b="1" spc="24">
                <a:solidFill>
                  <a:srgbClr val="F4F2EE"/>
                </a:solidFill>
                <a:latin typeface="Oswald Bold"/>
                <a:ea typeface="Oswald Bold"/>
                <a:cs typeface="Oswald Bold"/>
                <a:sym typeface="Oswald Bold"/>
              </a:rPr>
              <a:t>Uygulama Alanı​</a:t>
            </a:r>
          </a:p>
        </p:txBody>
      </p:sp>
      <p:sp>
        <p:nvSpPr>
          <p:cNvPr id="40" name="TextBox 40"/>
          <p:cNvSpPr txBox="1"/>
          <p:nvPr/>
        </p:nvSpPr>
        <p:spPr>
          <a:xfrm>
            <a:off x="3255566" y="8181538"/>
            <a:ext cx="5409346" cy="375285"/>
          </a:xfrm>
          <a:prstGeom prst="rect">
            <a:avLst/>
          </a:prstGeom>
        </p:spPr>
        <p:txBody>
          <a:bodyPr lIns="0" tIns="0" rIns="0" bIns="0" rtlCol="0" anchor="t">
            <a:spAutoFit/>
          </a:bodyPr>
          <a:lstStyle/>
          <a:p>
            <a:pPr algn="l">
              <a:lnSpc>
                <a:spcPts val="2940"/>
              </a:lnSpc>
            </a:pPr>
            <a:r>
              <a:rPr lang="en-US" sz="2100">
                <a:solidFill>
                  <a:srgbClr val="F4F2EE"/>
                </a:solidFill>
                <a:latin typeface="Poppins"/>
                <a:ea typeface="Poppins"/>
                <a:cs typeface="Poppins"/>
                <a:sym typeface="Poppins"/>
              </a:rPr>
              <a:t>26 Düzey 2 Bölgesi​</a:t>
            </a:r>
          </a:p>
        </p:txBody>
      </p:sp>
      <p:grpSp>
        <p:nvGrpSpPr>
          <p:cNvPr id="41" name="Group 41"/>
          <p:cNvGrpSpPr/>
          <p:nvPr/>
        </p:nvGrpSpPr>
        <p:grpSpPr>
          <a:xfrm>
            <a:off x="9890570" y="5334440"/>
            <a:ext cx="7368730" cy="1811881"/>
            <a:chOff x="0" y="0"/>
            <a:chExt cx="1920197" cy="472153"/>
          </a:xfrm>
        </p:grpSpPr>
        <p:sp>
          <p:nvSpPr>
            <p:cNvPr id="42" name="Freeform 42"/>
            <p:cNvSpPr/>
            <p:nvPr/>
          </p:nvSpPr>
          <p:spPr>
            <a:xfrm>
              <a:off x="0" y="0"/>
              <a:ext cx="1920198" cy="472153"/>
            </a:xfrm>
            <a:custGeom>
              <a:avLst/>
              <a:gdLst/>
              <a:ahLst/>
              <a:cxnLst/>
              <a:rect l="l" t="t" r="r" b="b"/>
              <a:pathLst>
                <a:path w="1920198" h="472153">
                  <a:moveTo>
                    <a:pt x="53583" y="0"/>
                  </a:moveTo>
                  <a:lnTo>
                    <a:pt x="1866615" y="0"/>
                  </a:lnTo>
                  <a:cubicBezTo>
                    <a:pt x="1896208" y="0"/>
                    <a:pt x="1920198" y="23990"/>
                    <a:pt x="1920198" y="53583"/>
                  </a:cubicBezTo>
                  <a:lnTo>
                    <a:pt x="1920198" y="418570"/>
                  </a:lnTo>
                  <a:cubicBezTo>
                    <a:pt x="1920198" y="448163"/>
                    <a:pt x="1896208" y="472153"/>
                    <a:pt x="1866615" y="472153"/>
                  </a:cubicBezTo>
                  <a:lnTo>
                    <a:pt x="53583" y="472153"/>
                  </a:lnTo>
                  <a:cubicBezTo>
                    <a:pt x="23990" y="472153"/>
                    <a:pt x="0" y="448163"/>
                    <a:pt x="0" y="418570"/>
                  </a:cubicBezTo>
                  <a:lnTo>
                    <a:pt x="0" y="53583"/>
                  </a:lnTo>
                  <a:cubicBezTo>
                    <a:pt x="0" y="23990"/>
                    <a:pt x="23990" y="0"/>
                    <a:pt x="53583" y="0"/>
                  </a:cubicBezTo>
                  <a:close/>
                </a:path>
              </a:pathLst>
            </a:custGeom>
            <a:solidFill>
              <a:srgbClr val="2D892C"/>
            </a:solidFill>
          </p:spPr>
        </p:sp>
        <p:sp>
          <p:nvSpPr>
            <p:cNvPr id="43" name="TextBox 43"/>
            <p:cNvSpPr txBox="1"/>
            <p:nvPr/>
          </p:nvSpPr>
          <p:spPr>
            <a:xfrm>
              <a:off x="0" y="-47625"/>
              <a:ext cx="1920197" cy="519778"/>
            </a:xfrm>
            <a:prstGeom prst="rect">
              <a:avLst/>
            </a:prstGeom>
          </p:spPr>
          <p:txBody>
            <a:bodyPr lIns="50800" tIns="50800" rIns="50800" bIns="50800" rtlCol="0" anchor="ctr"/>
            <a:lstStyle/>
            <a:p>
              <a:pPr algn="ctr">
                <a:lnSpc>
                  <a:spcPts val="2940"/>
                </a:lnSpc>
              </a:pPr>
              <a:endParaRPr/>
            </a:p>
          </p:txBody>
        </p:sp>
      </p:grpSp>
      <p:sp>
        <p:nvSpPr>
          <p:cNvPr id="44" name="Freeform 44"/>
          <p:cNvSpPr/>
          <p:nvPr/>
        </p:nvSpPr>
        <p:spPr>
          <a:xfrm>
            <a:off x="12422339" y="4477221"/>
            <a:ext cx="4836961" cy="1217373"/>
          </a:xfrm>
          <a:custGeom>
            <a:avLst/>
            <a:gdLst/>
            <a:ahLst/>
            <a:cxnLst/>
            <a:rect l="l" t="t" r="r" b="b"/>
            <a:pathLst>
              <a:path w="4836961" h="1217373">
                <a:moveTo>
                  <a:pt x="0" y="0"/>
                </a:moveTo>
                <a:lnTo>
                  <a:pt x="4836961" y="0"/>
                </a:lnTo>
                <a:lnTo>
                  <a:pt x="4836961" y="1217373"/>
                </a:lnTo>
                <a:lnTo>
                  <a:pt x="0" y="1217373"/>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t="-126973"/>
            </a:stretch>
          </a:blipFill>
          <a:ln cap="sq">
            <a:noFill/>
            <a:prstDash val="solid"/>
            <a:miter/>
          </a:ln>
        </p:spPr>
      </p:sp>
      <p:grpSp>
        <p:nvGrpSpPr>
          <p:cNvPr id="45" name="Group 45"/>
          <p:cNvGrpSpPr/>
          <p:nvPr/>
        </p:nvGrpSpPr>
        <p:grpSpPr>
          <a:xfrm>
            <a:off x="9890570" y="3338117"/>
            <a:ext cx="7368730" cy="1811881"/>
            <a:chOff x="0" y="0"/>
            <a:chExt cx="1920197" cy="472153"/>
          </a:xfrm>
        </p:grpSpPr>
        <p:sp>
          <p:nvSpPr>
            <p:cNvPr id="46" name="Freeform 46"/>
            <p:cNvSpPr/>
            <p:nvPr/>
          </p:nvSpPr>
          <p:spPr>
            <a:xfrm>
              <a:off x="0" y="0"/>
              <a:ext cx="1920198" cy="472153"/>
            </a:xfrm>
            <a:custGeom>
              <a:avLst/>
              <a:gdLst/>
              <a:ahLst/>
              <a:cxnLst/>
              <a:rect l="l" t="t" r="r" b="b"/>
              <a:pathLst>
                <a:path w="1920198" h="472153">
                  <a:moveTo>
                    <a:pt x="53583" y="0"/>
                  </a:moveTo>
                  <a:lnTo>
                    <a:pt x="1866615" y="0"/>
                  </a:lnTo>
                  <a:cubicBezTo>
                    <a:pt x="1896208" y="0"/>
                    <a:pt x="1920198" y="23990"/>
                    <a:pt x="1920198" y="53583"/>
                  </a:cubicBezTo>
                  <a:lnTo>
                    <a:pt x="1920198" y="418570"/>
                  </a:lnTo>
                  <a:cubicBezTo>
                    <a:pt x="1920198" y="448163"/>
                    <a:pt x="1896208" y="472153"/>
                    <a:pt x="1866615" y="472153"/>
                  </a:cubicBezTo>
                  <a:lnTo>
                    <a:pt x="53583" y="472153"/>
                  </a:lnTo>
                  <a:cubicBezTo>
                    <a:pt x="23990" y="472153"/>
                    <a:pt x="0" y="448163"/>
                    <a:pt x="0" y="418570"/>
                  </a:cubicBezTo>
                  <a:lnTo>
                    <a:pt x="0" y="53583"/>
                  </a:lnTo>
                  <a:cubicBezTo>
                    <a:pt x="0" y="23990"/>
                    <a:pt x="23990" y="0"/>
                    <a:pt x="53583" y="0"/>
                  </a:cubicBezTo>
                  <a:close/>
                </a:path>
              </a:pathLst>
            </a:custGeom>
            <a:solidFill>
              <a:srgbClr val="2D892C"/>
            </a:solidFill>
          </p:spPr>
        </p:sp>
        <p:sp>
          <p:nvSpPr>
            <p:cNvPr id="47" name="TextBox 47"/>
            <p:cNvSpPr txBox="1"/>
            <p:nvPr/>
          </p:nvSpPr>
          <p:spPr>
            <a:xfrm>
              <a:off x="0" y="-47625"/>
              <a:ext cx="1920197" cy="519778"/>
            </a:xfrm>
            <a:prstGeom prst="rect">
              <a:avLst/>
            </a:prstGeom>
          </p:spPr>
          <p:txBody>
            <a:bodyPr lIns="50800" tIns="50800" rIns="50800" bIns="50800" rtlCol="0" anchor="ctr"/>
            <a:lstStyle/>
            <a:p>
              <a:pPr algn="ctr">
                <a:lnSpc>
                  <a:spcPts val="2940"/>
                </a:lnSpc>
              </a:pPr>
              <a:endParaRPr/>
            </a:p>
          </p:txBody>
        </p:sp>
      </p:grpSp>
      <p:sp>
        <p:nvSpPr>
          <p:cNvPr id="48" name="Freeform 48"/>
          <p:cNvSpPr/>
          <p:nvPr/>
        </p:nvSpPr>
        <p:spPr>
          <a:xfrm rot="2699999">
            <a:off x="10234304" y="3697539"/>
            <a:ext cx="902064" cy="902064"/>
          </a:xfrm>
          <a:custGeom>
            <a:avLst/>
            <a:gdLst/>
            <a:ahLst/>
            <a:cxnLst/>
            <a:rect l="l" t="t" r="r" b="b"/>
            <a:pathLst>
              <a:path w="902064" h="902064">
                <a:moveTo>
                  <a:pt x="0" y="0"/>
                </a:moveTo>
                <a:lnTo>
                  <a:pt x="902064" y="0"/>
                </a:lnTo>
                <a:lnTo>
                  <a:pt x="902064" y="902064"/>
                </a:lnTo>
                <a:lnTo>
                  <a:pt x="0" y="90206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49" name="Freeform 49"/>
          <p:cNvSpPr/>
          <p:nvPr/>
        </p:nvSpPr>
        <p:spPr>
          <a:xfrm rot="2699999">
            <a:off x="10234304" y="5636847"/>
            <a:ext cx="902064" cy="902064"/>
          </a:xfrm>
          <a:custGeom>
            <a:avLst/>
            <a:gdLst/>
            <a:ahLst/>
            <a:cxnLst/>
            <a:rect l="l" t="t" r="r" b="b"/>
            <a:pathLst>
              <a:path w="902064" h="902064">
                <a:moveTo>
                  <a:pt x="0" y="0"/>
                </a:moveTo>
                <a:lnTo>
                  <a:pt x="902064" y="0"/>
                </a:lnTo>
                <a:lnTo>
                  <a:pt x="902064" y="902064"/>
                </a:lnTo>
                <a:lnTo>
                  <a:pt x="0" y="90206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0" name="TextBox 50"/>
          <p:cNvSpPr txBox="1"/>
          <p:nvPr/>
        </p:nvSpPr>
        <p:spPr>
          <a:xfrm>
            <a:off x="11445418" y="3554386"/>
            <a:ext cx="3145238" cy="405765"/>
          </a:xfrm>
          <a:prstGeom prst="rect">
            <a:avLst/>
          </a:prstGeom>
        </p:spPr>
        <p:txBody>
          <a:bodyPr lIns="0" tIns="0" rIns="0" bIns="0" rtlCol="0" anchor="t">
            <a:spAutoFit/>
          </a:bodyPr>
          <a:lstStyle/>
          <a:p>
            <a:pPr algn="l">
              <a:lnSpc>
                <a:spcPts val="3359"/>
              </a:lnSpc>
              <a:spcBef>
                <a:spcPct val="0"/>
              </a:spcBef>
            </a:pPr>
            <a:r>
              <a:rPr lang="en-US" sz="2400" b="1" spc="24">
                <a:solidFill>
                  <a:srgbClr val="FFFFFF"/>
                </a:solidFill>
                <a:latin typeface="Oswald Bold"/>
                <a:ea typeface="Oswald Bold"/>
                <a:cs typeface="Oswald Bold"/>
                <a:sym typeface="Oswald Bold"/>
              </a:rPr>
              <a:t>Uygulama Süresi​</a:t>
            </a:r>
          </a:p>
        </p:txBody>
      </p:sp>
      <p:sp>
        <p:nvSpPr>
          <p:cNvPr id="51" name="TextBox 51"/>
          <p:cNvSpPr txBox="1"/>
          <p:nvPr/>
        </p:nvSpPr>
        <p:spPr>
          <a:xfrm>
            <a:off x="11445418" y="4159055"/>
            <a:ext cx="5409346" cy="375285"/>
          </a:xfrm>
          <a:prstGeom prst="rect">
            <a:avLst/>
          </a:prstGeom>
        </p:spPr>
        <p:txBody>
          <a:bodyPr lIns="0" tIns="0" rIns="0" bIns="0" rtlCol="0" anchor="t">
            <a:spAutoFit/>
          </a:bodyPr>
          <a:lstStyle/>
          <a:p>
            <a:pPr algn="l">
              <a:lnSpc>
                <a:spcPts val="2940"/>
              </a:lnSpc>
            </a:pPr>
            <a:r>
              <a:rPr lang="en-US" sz="2100">
                <a:solidFill>
                  <a:srgbClr val="FFFFFF"/>
                </a:solidFill>
                <a:latin typeface="Poppins"/>
                <a:ea typeface="Poppins"/>
                <a:cs typeface="Poppins"/>
                <a:sym typeface="Poppins"/>
              </a:rPr>
              <a:t>7 Yıl​</a:t>
            </a:r>
          </a:p>
        </p:txBody>
      </p:sp>
      <p:sp>
        <p:nvSpPr>
          <p:cNvPr id="52" name="TextBox 52"/>
          <p:cNvSpPr txBox="1"/>
          <p:nvPr/>
        </p:nvSpPr>
        <p:spPr>
          <a:xfrm>
            <a:off x="11445418" y="5550709"/>
            <a:ext cx="3145238" cy="405765"/>
          </a:xfrm>
          <a:prstGeom prst="rect">
            <a:avLst/>
          </a:prstGeom>
        </p:spPr>
        <p:txBody>
          <a:bodyPr lIns="0" tIns="0" rIns="0" bIns="0" rtlCol="0" anchor="t">
            <a:spAutoFit/>
          </a:bodyPr>
          <a:lstStyle/>
          <a:p>
            <a:pPr algn="l">
              <a:lnSpc>
                <a:spcPts val="3359"/>
              </a:lnSpc>
              <a:spcBef>
                <a:spcPct val="0"/>
              </a:spcBef>
            </a:pPr>
            <a:r>
              <a:rPr lang="en-US" sz="2400" b="1" spc="24">
                <a:solidFill>
                  <a:srgbClr val="F4F2EE"/>
                </a:solidFill>
                <a:latin typeface="Oswald Bold"/>
                <a:ea typeface="Oswald Bold"/>
                <a:cs typeface="Oswald Bold"/>
                <a:sym typeface="Oswald Bold"/>
              </a:rPr>
              <a:t>Uygulayıcı Kuruluş​</a:t>
            </a:r>
          </a:p>
        </p:txBody>
      </p:sp>
      <p:sp>
        <p:nvSpPr>
          <p:cNvPr id="53" name="TextBox 53"/>
          <p:cNvSpPr txBox="1"/>
          <p:nvPr/>
        </p:nvSpPr>
        <p:spPr>
          <a:xfrm>
            <a:off x="11445418" y="6154514"/>
            <a:ext cx="5409346" cy="375285"/>
          </a:xfrm>
          <a:prstGeom prst="rect">
            <a:avLst/>
          </a:prstGeom>
        </p:spPr>
        <p:txBody>
          <a:bodyPr lIns="0" tIns="0" rIns="0" bIns="0" rtlCol="0" anchor="t">
            <a:spAutoFit/>
          </a:bodyPr>
          <a:lstStyle/>
          <a:p>
            <a:pPr algn="l">
              <a:lnSpc>
                <a:spcPts val="2940"/>
              </a:lnSpc>
            </a:pPr>
            <a:r>
              <a:rPr lang="en-US" sz="2100">
                <a:solidFill>
                  <a:srgbClr val="F4F2EE"/>
                </a:solidFill>
                <a:latin typeface="Poppins"/>
                <a:ea typeface="Poppins"/>
                <a:cs typeface="Poppins"/>
                <a:sym typeface="Poppins"/>
              </a:rPr>
              <a:t>STB KAGM​</a:t>
            </a:r>
          </a:p>
        </p:txBody>
      </p:sp>
      <p:sp>
        <p:nvSpPr>
          <p:cNvPr id="54" name="TextBox 54"/>
          <p:cNvSpPr txBox="1"/>
          <p:nvPr/>
        </p:nvSpPr>
        <p:spPr>
          <a:xfrm>
            <a:off x="1700718" y="2047797"/>
            <a:ext cx="9046646" cy="1033145"/>
          </a:xfrm>
          <a:prstGeom prst="rect">
            <a:avLst/>
          </a:prstGeom>
        </p:spPr>
        <p:txBody>
          <a:bodyPr lIns="0" tIns="0" rIns="0" bIns="0" rtlCol="0" anchor="t">
            <a:spAutoFit/>
          </a:bodyPr>
          <a:lstStyle/>
          <a:p>
            <a:pPr algn="l">
              <a:lnSpc>
                <a:spcPts val="8319"/>
              </a:lnSpc>
            </a:pPr>
            <a:r>
              <a:rPr lang="en-US" sz="6399" b="1" spc="63" dirty="0">
                <a:solidFill>
                  <a:srgbClr val="2D892C"/>
                </a:solidFill>
                <a:latin typeface="Oswald Bold"/>
                <a:ea typeface="Oswald Bold"/>
                <a:cs typeface="Oswald Bold"/>
                <a:sym typeface="Oswald Bold"/>
              </a:rPr>
              <a:t>PROJE GENEL BİLGİLERİ​</a:t>
            </a:r>
          </a:p>
        </p:txBody>
      </p:sp>
      <p:grpSp>
        <p:nvGrpSpPr>
          <p:cNvPr id="55" name="Group 55"/>
          <p:cNvGrpSpPr/>
          <p:nvPr/>
        </p:nvGrpSpPr>
        <p:grpSpPr>
          <a:xfrm>
            <a:off x="12482932" y="9096135"/>
            <a:ext cx="3214986" cy="982612"/>
            <a:chOff x="0" y="0"/>
            <a:chExt cx="4286648" cy="1310149"/>
          </a:xfrm>
        </p:grpSpPr>
        <p:sp>
          <p:nvSpPr>
            <p:cNvPr id="56" name="Freeform 56"/>
            <p:cNvSpPr/>
            <p:nvPr/>
          </p:nvSpPr>
          <p:spPr>
            <a:xfrm>
              <a:off x="1597450" y="155065"/>
              <a:ext cx="2689198" cy="1039360"/>
            </a:xfrm>
            <a:custGeom>
              <a:avLst/>
              <a:gdLst/>
              <a:ahLst/>
              <a:cxnLst/>
              <a:rect l="l" t="t" r="r" b="b"/>
              <a:pathLst>
                <a:path w="2689198" h="1039360">
                  <a:moveTo>
                    <a:pt x="0" y="0"/>
                  </a:moveTo>
                  <a:lnTo>
                    <a:pt x="2689198" y="0"/>
                  </a:lnTo>
                  <a:lnTo>
                    <a:pt x="2689198" y="1039359"/>
                  </a:lnTo>
                  <a:lnTo>
                    <a:pt x="0" y="1039359"/>
                  </a:lnTo>
                  <a:lnTo>
                    <a:pt x="0" y="0"/>
                  </a:lnTo>
                  <a:close/>
                </a:path>
              </a:pathLst>
            </a:custGeom>
            <a:blipFill>
              <a:blip r:embed="rId13"/>
              <a:stretch>
                <a:fillRect/>
              </a:stretch>
            </a:blipFill>
          </p:spPr>
        </p:sp>
        <p:sp>
          <p:nvSpPr>
            <p:cNvPr id="57" name="Freeform 57"/>
            <p:cNvSpPr/>
            <p:nvPr/>
          </p:nvSpPr>
          <p:spPr>
            <a:xfrm>
              <a:off x="0" y="0"/>
              <a:ext cx="1221734" cy="1310149"/>
            </a:xfrm>
            <a:custGeom>
              <a:avLst/>
              <a:gdLst/>
              <a:ahLst/>
              <a:cxnLst/>
              <a:rect l="l" t="t" r="r" b="b"/>
              <a:pathLst>
                <a:path w="1221734" h="1310149">
                  <a:moveTo>
                    <a:pt x="0" y="0"/>
                  </a:moveTo>
                  <a:lnTo>
                    <a:pt x="1221734" y="0"/>
                  </a:lnTo>
                  <a:lnTo>
                    <a:pt x="1221734" y="1310149"/>
                  </a:lnTo>
                  <a:lnTo>
                    <a:pt x="0" y="1310149"/>
                  </a:lnTo>
                  <a:lnTo>
                    <a:pt x="0" y="0"/>
                  </a:lnTo>
                  <a:close/>
                </a:path>
              </a:pathLst>
            </a:custGeom>
            <a:blipFill>
              <a:blip r:embed="rId14"/>
              <a:stretch>
                <a:fillRect l="-68807" t="-40648" r="-68937" b="-40516"/>
              </a:stretch>
            </a:blipFill>
          </p:spPr>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12888" r="-12888"/>
            </a:stretch>
          </a:blipFill>
        </p:spPr>
      </p:sp>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grpSp>
        <p:nvGrpSpPr>
          <p:cNvPr id="17" name="Group 17"/>
          <p:cNvGrpSpPr/>
          <p:nvPr/>
        </p:nvGrpSpPr>
        <p:grpSpPr>
          <a:xfrm>
            <a:off x="1028700" y="3850003"/>
            <a:ext cx="16230600" cy="3660504"/>
            <a:chOff x="0" y="0"/>
            <a:chExt cx="4229488" cy="953881"/>
          </a:xfrm>
        </p:grpSpPr>
        <p:sp>
          <p:nvSpPr>
            <p:cNvPr id="18" name="Freeform 18"/>
            <p:cNvSpPr/>
            <p:nvPr/>
          </p:nvSpPr>
          <p:spPr>
            <a:xfrm>
              <a:off x="0" y="0"/>
              <a:ext cx="4229488" cy="953881"/>
            </a:xfrm>
            <a:custGeom>
              <a:avLst/>
              <a:gdLst/>
              <a:ahLst/>
              <a:cxnLst/>
              <a:rect l="l" t="t" r="r" b="b"/>
              <a:pathLst>
                <a:path w="4229488" h="953881">
                  <a:moveTo>
                    <a:pt x="24327" y="0"/>
                  </a:moveTo>
                  <a:lnTo>
                    <a:pt x="4205161" y="0"/>
                  </a:lnTo>
                  <a:cubicBezTo>
                    <a:pt x="4211613" y="0"/>
                    <a:pt x="4217801" y="2563"/>
                    <a:pt x="4222363" y="7125"/>
                  </a:cubicBezTo>
                  <a:cubicBezTo>
                    <a:pt x="4226925" y="11687"/>
                    <a:pt x="4229488" y="17875"/>
                    <a:pt x="4229488" y="24327"/>
                  </a:cubicBezTo>
                  <a:lnTo>
                    <a:pt x="4229488" y="929554"/>
                  </a:lnTo>
                  <a:cubicBezTo>
                    <a:pt x="4229488" y="942989"/>
                    <a:pt x="4218596" y="953881"/>
                    <a:pt x="4205161" y="953881"/>
                  </a:cubicBezTo>
                  <a:lnTo>
                    <a:pt x="24327" y="953881"/>
                  </a:lnTo>
                  <a:cubicBezTo>
                    <a:pt x="10891" y="953881"/>
                    <a:pt x="0" y="942989"/>
                    <a:pt x="0" y="929554"/>
                  </a:cubicBezTo>
                  <a:lnTo>
                    <a:pt x="0" y="24327"/>
                  </a:lnTo>
                  <a:cubicBezTo>
                    <a:pt x="0" y="10891"/>
                    <a:pt x="10891" y="0"/>
                    <a:pt x="24327" y="0"/>
                  </a:cubicBezTo>
                  <a:close/>
                </a:path>
              </a:pathLst>
            </a:custGeom>
            <a:solidFill>
              <a:srgbClr val="2D892C"/>
            </a:solidFill>
          </p:spPr>
        </p:sp>
        <p:sp>
          <p:nvSpPr>
            <p:cNvPr id="19" name="TextBox 19"/>
            <p:cNvSpPr txBox="1"/>
            <p:nvPr/>
          </p:nvSpPr>
          <p:spPr>
            <a:xfrm>
              <a:off x="0" y="-47625"/>
              <a:ext cx="4229488" cy="1001506"/>
            </a:xfrm>
            <a:prstGeom prst="rect">
              <a:avLst/>
            </a:prstGeom>
          </p:spPr>
          <p:txBody>
            <a:bodyPr lIns="50800" tIns="50800" rIns="50800" bIns="50800" rtlCol="0" anchor="ctr"/>
            <a:lstStyle/>
            <a:p>
              <a:pPr algn="l">
                <a:lnSpc>
                  <a:spcPts val="2940"/>
                </a:lnSpc>
              </a:pPr>
              <a:r>
                <a:rPr lang="en-US" sz="2100" b="1">
                  <a:solidFill>
                    <a:srgbClr val="FFFFFF"/>
                  </a:solidFill>
                  <a:latin typeface="Arimo Bold"/>
                  <a:ea typeface="Arimo Bold"/>
                  <a:cs typeface="Arimo Bold"/>
                  <a:sym typeface="Arimo Bold"/>
                </a:rPr>
                <a:t>Uygun dolaylı maliyetler: Başka bir bütçe kalemi altında verilen maliyetleri içermeyen ve genel idari giderleri (elektrik, su, ısınma maliyetleri v.b.) karşılamak üzere projenin toplam uygun maliyetlerinin %7’sini aşmayacak şekilde belirlenmiş olan götürü tutardır. ​</a:t>
              </a:r>
            </a:p>
          </p:txBody>
        </p:sp>
      </p:grpSp>
      <p:sp>
        <p:nvSpPr>
          <p:cNvPr id="20" name="TextBox 20"/>
          <p:cNvSpPr txBox="1"/>
          <p:nvPr/>
        </p:nvSpPr>
        <p:spPr>
          <a:xfrm>
            <a:off x="1028700" y="962025"/>
            <a:ext cx="15725352" cy="1033145"/>
          </a:xfrm>
          <a:prstGeom prst="rect">
            <a:avLst/>
          </a:prstGeom>
        </p:spPr>
        <p:txBody>
          <a:bodyPr lIns="0" tIns="0" rIns="0" bIns="0" rtlCol="0" anchor="t">
            <a:spAutoFit/>
          </a:bodyPr>
          <a:lstStyle/>
          <a:p>
            <a:pPr algn="ctr">
              <a:lnSpc>
                <a:spcPts val="8319"/>
              </a:lnSpc>
            </a:pPr>
            <a:r>
              <a:rPr lang="en-US" sz="6399" b="1" spc="63">
                <a:solidFill>
                  <a:srgbClr val="2D892C"/>
                </a:solidFill>
                <a:latin typeface="Oswald Bold"/>
                <a:ea typeface="Oswald Bold"/>
                <a:cs typeface="Oswald Bold"/>
                <a:sym typeface="Oswald Bold"/>
              </a:rPr>
              <a:t>MALİYETLERİN UYGUNLUĞU​</a:t>
            </a:r>
          </a:p>
        </p:txBody>
      </p:sp>
      <p:sp>
        <p:nvSpPr>
          <p:cNvPr id="21" name="TextBox 21"/>
          <p:cNvSpPr txBox="1"/>
          <p:nvPr/>
        </p:nvSpPr>
        <p:spPr>
          <a:xfrm>
            <a:off x="1028700" y="2131617"/>
            <a:ext cx="16230600" cy="424869"/>
          </a:xfrm>
          <a:prstGeom prst="rect">
            <a:avLst/>
          </a:prstGeom>
        </p:spPr>
        <p:txBody>
          <a:bodyPr lIns="0" tIns="0" rIns="0" bIns="0" rtlCol="0" anchor="t">
            <a:spAutoFit/>
          </a:bodyPr>
          <a:lstStyle/>
          <a:p>
            <a:pPr algn="ctr">
              <a:lnSpc>
                <a:spcPts val="3359"/>
              </a:lnSpc>
            </a:pPr>
            <a:r>
              <a:rPr lang="en-US" sz="2400" b="1" spc="24">
                <a:solidFill>
                  <a:srgbClr val="B22F16"/>
                </a:solidFill>
                <a:latin typeface="Poppins Bold"/>
                <a:ea typeface="Poppins Bold"/>
                <a:cs typeface="Poppins Bold"/>
                <a:sym typeface="Poppins Bold"/>
              </a:rPr>
              <a:t> Destekten karşılanabilecek maliyetler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12888" r="-12888"/>
            </a:stretch>
          </a:blipFill>
        </p:spPr>
      </p:sp>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962025"/>
            <a:ext cx="15725352" cy="1033145"/>
          </a:xfrm>
          <a:prstGeom prst="rect">
            <a:avLst/>
          </a:prstGeom>
        </p:spPr>
        <p:txBody>
          <a:bodyPr lIns="0" tIns="0" rIns="0" bIns="0" rtlCol="0" anchor="t">
            <a:spAutoFit/>
          </a:bodyPr>
          <a:lstStyle/>
          <a:p>
            <a:pPr algn="ctr">
              <a:lnSpc>
                <a:spcPts val="8319"/>
              </a:lnSpc>
            </a:pPr>
            <a:r>
              <a:rPr lang="en-US" sz="6399" b="1" spc="63">
                <a:solidFill>
                  <a:srgbClr val="2D892C"/>
                </a:solidFill>
                <a:latin typeface="Oswald Bold"/>
                <a:ea typeface="Oswald Bold"/>
                <a:cs typeface="Oswald Bold"/>
                <a:sym typeface="Oswald Bold"/>
              </a:rPr>
              <a:t>MALİYETLERİN UYGUNLUĞU​</a:t>
            </a:r>
          </a:p>
        </p:txBody>
      </p:sp>
      <p:sp>
        <p:nvSpPr>
          <p:cNvPr id="18" name="TextBox 18"/>
          <p:cNvSpPr txBox="1"/>
          <p:nvPr/>
        </p:nvSpPr>
        <p:spPr>
          <a:xfrm>
            <a:off x="1028700" y="2131617"/>
            <a:ext cx="16230600" cy="424869"/>
          </a:xfrm>
          <a:prstGeom prst="rect">
            <a:avLst/>
          </a:prstGeom>
        </p:spPr>
        <p:txBody>
          <a:bodyPr lIns="0" tIns="0" rIns="0" bIns="0" rtlCol="0" anchor="t">
            <a:spAutoFit/>
          </a:bodyPr>
          <a:lstStyle/>
          <a:p>
            <a:pPr algn="ctr">
              <a:lnSpc>
                <a:spcPts val="3359"/>
              </a:lnSpc>
            </a:pPr>
            <a:r>
              <a:rPr lang="en-US" sz="2400" b="1" spc="24">
                <a:solidFill>
                  <a:srgbClr val="B22F16"/>
                </a:solidFill>
                <a:latin typeface="Poppins Bold"/>
                <a:ea typeface="Poppins Bold"/>
                <a:cs typeface="Poppins Bold"/>
                <a:sym typeface="Poppins Bold"/>
              </a:rPr>
              <a:t>Uygun Olmayan Maliyetler</a:t>
            </a:r>
          </a:p>
        </p:txBody>
      </p:sp>
      <p:sp>
        <p:nvSpPr>
          <p:cNvPr id="19" name="TextBox 19"/>
          <p:cNvSpPr txBox="1"/>
          <p:nvPr/>
        </p:nvSpPr>
        <p:spPr>
          <a:xfrm>
            <a:off x="1028700" y="2699361"/>
            <a:ext cx="16230600" cy="2344197"/>
          </a:xfrm>
          <a:prstGeom prst="rect">
            <a:avLst/>
          </a:prstGeom>
        </p:spPr>
        <p:txBody>
          <a:bodyPr lIns="0" tIns="0" rIns="0" bIns="0" rtlCol="0" anchor="t">
            <a:spAutoFit/>
          </a:bodyPr>
          <a:lstStyle/>
          <a:p>
            <a:pPr algn="l">
              <a:lnSpc>
                <a:spcPts val="3079"/>
              </a:lnSpc>
            </a:pPr>
            <a:r>
              <a:rPr lang="en-US" sz="2199" b="1" spc="70" dirty="0" err="1">
                <a:solidFill>
                  <a:srgbClr val="B22F16"/>
                </a:solidFill>
                <a:latin typeface="Poppins Bold"/>
                <a:ea typeface="Poppins Bold"/>
                <a:cs typeface="Poppins Bold"/>
                <a:sym typeface="Poppins Bold"/>
              </a:rPr>
              <a:t>Ayni</a:t>
            </a:r>
            <a:r>
              <a:rPr lang="en-US" sz="2199" b="1" spc="70" dirty="0">
                <a:solidFill>
                  <a:srgbClr val="B22F16"/>
                </a:solidFill>
                <a:latin typeface="Poppins Bold"/>
                <a:ea typeface="Poppins Bold"/>
                <a:cs typeface="Poppins Bold"/>
                <a:sym typeface="Poppins Bold"/>
              </a:rPr>
              <a:t> </a:t>
            </a:r>
            <a:r>
              <a:rPr lang="en-US" sz="2199" b="1" spc="70" dirty="0" err="1">
                <a:solidFill>
                  <a:srgbClr val="B22F16"/>
                </a:solidFill>
                <a:latin typeface="Poppins Bold"/>
                <a:ea typeface="Poppins Bold"/>
                <a:cs typeface="Poppins Bold"/>
                <a:sym typeface="Poppins Bold"/>
              </a:rPr>
              <a:t>katkılar</a:t>
            </a:r>
            <a:r>
              <a:rPr lang="en-US" sz="2199" b="1" spc="70" dirty="0">
                <a:solidFill>
                  <a:srgbClr val="B22F16"/>
                </a:solidFill>
                <a:latin typeface="Poppins Bold"/>
                <a:ea typeface="Poppins Bold"/>
                <a:cs typeface="Poppins Bold"/>
                <a:sym typeface="Poppins Bold"/>
              </a:rPr>
              <a:t>​</a:t>
            </a:r>
          </a:p>
          <a:p>
            <a:pPr marL="474979" lvl="1" indent="-237490" algn="l">
              <a:lnSpc>
                <a:spcPts val="3079"/>
              </a:lnSpc>
              <a:buFont typeface="Arial"/>
              <a:buChar char="•"/>
            </a:pPr>
            <a:r>
              <a:rPr lang="en-US" sz="2199" spc="70" dirty="0">
                <a:solidFill>
                  <a:srgbClr val="000000"/>
                </a:solidFill>
                <a:latin typeface="Poppins"/>
                <a:ea typeface="Poppins"/>
                <a:cs typeface="Poppins"/>
                <a:sym typeface="Poppins"/>
              </a:rPr>
              <a:t>Başvuru </a:t>
            </a:r>
            <a:r>
              <a:rPr lang="en-US" sz="2199" spc="70" dirty="0" err="1">
                <a:solidFill>
                  <a:srgbClr val="000000"/>
                </a:solidFill>
                <a:latin typeface="Poppins"/>
                <a:ea typeface="Poppins"/>
                <a:cs typeface="Poppins"/>
                <a:sym typeface="Poppins"/>
              </a:rPr>
              <a:t>Formunda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ayrı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bir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liste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halinde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sunulması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gereken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yararlanıcı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tarafından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yapılan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ayni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katkılar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gerçek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harcamaları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yansıtmazlar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uygun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maliyet</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olarak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değerlendirilmezler</a:t>
            </a:r>
            <a:r>
              <a:rPr lang="en-US" sz="2199" spc="70" dirty="0">
                <a:solidFill>
                  <a:srgbClr val="000000"/>
                </a:solidFill>
                <a:latin typeface="Poppins"/>
                <a:ea typeface="Poppins"/>
                <a:cs typeface="Poppins"/>
                <a:sym typeface="Poppins"/>
              </a:rPr>
              <a:t>.​</a:t>
            </a:r>
          </a:p>
          <a:p>
            <a:pPr marL="474979" lvl="1" indent="-237490" algn="l">
              <a:lnSpc>
                <a:spcPts val="3079"/>
              </a:lnSpc>
              <a:buFont typeface="Arial"/>
              <a:buChar char="•"/>
            </a:pPr>
            <a:r>
              <a:rPr lang="en-US" sz="2199" spc="70" dirty="0">
                <a:solidFill>
                  <a:srgbClr val="000000"/>
                </a:solidFill>
                <a:latin typeface="Poppins"/>
                <a:ea typeface="Poppins"/>
                <a:cs typeface="Poppins"/>
                <a:sym typeface="Poppins"/>
              </a:rPr>
              <a:t>Bu </a:t>
            </a:r>
            <a:r>
              <a:rPr lang="en-US" sz="2199" spc="70" dirty="0" err="1">
                <a:solidFill>
                  <a:srgbClr val="000000"/>
                </a:solidFill>
                <a:latin typeface="Poppins"/>
                <a:ea typeface="Poppins"/>
                <a:cs typeface="Poppins"/>
                <a:sym typeface="Poppins"/>
              </a:rPr>
              <a:t>katkılar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yararlanıcı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tarafından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sağlanan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eş</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finansman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olarak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değerlendirilemez</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Ancak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desteğin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verilmesi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durumunda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yararlanıcı</a:t>
            </a:r>
            <a:r>
              <a:rPr lang="en-US" sz="2199" spc="70" dirty="0">
                <a:solidFill>
                  <a:srgbClr val="000000"/>
                </a:solidFill>
                <a:latin typeface="Poppins"/>
                <a:ea typeface="Poppins"/>
                <a:cs typeface="Poppins"/>
                <a:sym typeface="Poppins"/>
              </a:rPr>
              <a:t>, Başvuru </a:t>
            </a:r>
            <a:r>
              <a:rPr lang="en-US" sz="2199" spc="70" dirty="0" err="1">
                <a:solidFill>
                  <a:srgbClr val="000000"/>
                </a:solidFill>
                <a:latin typeface="Poppins"/>
                <a:ea typeface="Poppins"/>
                <a:cs typeface="Poppins"/>
                <a:sym typeface="Poppins"/>
              </a:rPr>
              <a:t>Formunda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belirttiği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bu</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katkıları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üstlenmek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zorundadır</a:t>
            </a:r>
            <a:r>
              <a:rPr lang="en-US" sz="2199" spc="70" dirty="0">
                <a:solidFill>
                  <a:srgbClr val="000000"/>
                </a:solidFill>
                <a:latin typeface="Poppins"/>
                <a:ea typeface="Poppins"/>
                <a:cs typeface="Poppins"/>
                <a:sym typeface="Poppins"/>
              </a:rPr>
              <a:t>.</a:t>
            </a:r>
          </a:p>
          <a:p>
            <a:pPr algn="l">
              <a:lnSpc>
                <a:spcPts val="3079"/>
              </a:lnSpc>
            </a:pPr>
            <a:endParaRPr lang="en-US" sz="2199" spc="70" dirty="0">
              <a:solidFill>
                <a:srgbClr val="000000"/>
              </a:solidFill>
              <a:latin typeface="Poppins"/>
              <a:ea typeface="Poppins"/>
              <a:cs typeface="Poppins"/>
              <a:sym typeface="Poppin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12888" r="-12888"/>
            </a:stretch>
          </a:blipFill>
        </p:spPr>
      </p:sp>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170689"/>
            <a:ext cx="15725352" cy="1064394"/>
          </a:xfrm>
          <a:prstGeom prst="rect">
            <a:avLst/>
          </a:prstGeom>
        </p:spPr>
        <p:txBody>
          <a:bodyPr lIns="0" tIns="0" rIns="0" bIns="0" rtlCol="0" anchor="t">
            <a:spAutoFit/>
          </a:bodyPr>
          <a:lstStyle/>
          <a:p>
            <a:pPr algn="ctr">
              <a:lnSpc>
                <a:spcPts val="8319"/>
              </a:lnSpc>
            </a:pPr>
            <a:r>
              <a:rPr lang="tr-TR" sz="6399" b="1" spc="63" dirty="0" smtClean="0">
                <a:solidFill>
                  <a:srgbClr val="2D892C"/>
                </a:solidFill>
                <a:latin typeface="Oswald Bold"/>
                <a:ea typeface="Oswald Bold"/>
                <a:cs typeface="Oswald Bold"/>
                <a:sym typeface="Oswald Bold"/>
              </a:rPr>
              <a:t>Uygun Örnek</a:t>
            </a:r>
            <a:r>
              <a:rPr lang="en-US" sz="6399" b="1" spc="63" dirty="0" smtClean="0">
                <a:solidFill>
                  <a:srgbClr val="2D892C"/>
                </a:solidFill>
                <a:latin typeface="Oswald Bold"/>
                <a:ea typeface="Oswald Bold"/>
                <a:cs typeface="Oswald Bold"/>
                <a:sym typeface="Oswald Bold"/>
              </a:rPr>
              <a:t> </a:t>
            </a:r>
            <a:r>
              <a:rPr lang="en-US" sz="6399" b="1" spc="63" dirty="0">
                <a:solidFill>
                  <a:srgbClr val="2D892C"/>
                </a:solidFill>
                <a:latin typeface="Oswald Bold"/>
                <a:ea typeface="Oswald Bold"/>
                <a:cs typeface="Oswald Bold"/>
                <a:sym typeface="Oswald Bold"/>
              </a:rPr>
              <a:t>Proje </a:t>
            </a:r>
            <a:r>
              <a:rPr lang="en-US" sz="6399" b="1" spc="63" dirty="0" err="1">
                <a:solidFill>
                  <a:srgbClr val="2D892C"/>
                </a:solidFill>
                <a:latin typeface="Oswald Bold"/>
                <a:ea typeface="Oswald Bold"/>
                <a:cs typeface="Oswald Bold"/>
                <a:sym typeface="Oswald Bold"/>
              </a:rPr>
              <a:t>Konuları</a:t>
            </a:r>
            <a:endParaRPr lang="en-US" sz="6399" b="1" spc="63" dirty="0">
              <a:solidFill>
                <a:srgbClr val="2D892C"/>
              </a:solidFill>
              <a:latin typeface="Oswald Bold"/>
              <a:ea typeface="Oswald Bold"/>
              <a:cs typeface="Oswald Bold"/>
              <a:sym typeface="Oswald Bold"/>
            </a:endParaRPr>
          </a:p>
        </p:txBody>
      </p:sp>
      <p:sp>
        <p:nvSpPr>
          <p:cNvPr id="19" name="TextBox 19"/>
          <p:cNvSpPr txBox="1"/>
          <p:nvPr/>
        </p:nvSpPr>
        <p:spPr>
          <a:xfrm>
            <a:off x="633004" y="1618575"/>
            <a:ext cx="16230600" cy="8207440"/>
          </a:xfrm>
          <a:prstGeom prst="rect">
            <a:avLst/>
          </a:prstGeom>
        </p:spPr>
        <p:txBody>
          <a:bodyPr lIns="0" tIns="0" rIns="0" bIns="0" rtlCol="0" anchor="t">
            <a:spAutoFit/>
          </a:bodyPr>
          <a:lstStyle/>
          <a:p>
            <a:pPr algn="l">
              <a:lnSpc>
                <a:spcPts val="3079"/>
              </a:lnSpc>
            </a:pPr>
            <a:endParaRPr lang="en-US" sz="2199" b="1" spc="70" dirty="0">
              <a:solidFill>
                <a:srgbClr val="B22F16"/>
              </a:solidFill>
              <a:latin typeface="Poppins Bold"/>
              <a:ea typeface="Poppins Bold"/>
              <a:cs typeface="Poppins Bold"/>
              <a:sym typeface="Poppins Bold"/>
            </a:endParaRPr>
          </a:p>
          <a:p>
            <a:pPr marL="342900" lvl="0" indent="-342900">
              <a:buFont typeface="Arial" panose="020B0604020202020204" pitchFamily="34" charset="0"/>
              <a:buChar char="•"/>
            </a:pPr>
            <a:r>
              <a:rPr lang="tr-TR" sz="2300" dirty="0">
                <a:solidFill>
                  <a:prstClr val="black"/>
                </a:solidFill>
                <a:latin typeface="Times New Roman" panose="02020603050405020304" pitchFamily="18" charset="0"/>
                <a:cs typeface="Times New Roman" panose="02020603050405020304" pitchFamily="18" charset="0"/>
              </a:rPr>
              <a:t>Bölgedeki seralarda kaynak verimliliğin artırılmasına yönelik </a:t>
            </a:r>
            <a:r>
              <a:rPr lang="tr-TR" sz="2300" dirty="0">
                <a:solidFill>
                  <a:srgbClr val="FF0000"/>
                </a:solidFill>
                <a:latin typeface="Times New Roman" panose="02020603050405020304" pitchFamily="18" charset="0"/>
                <a:cs typeface="Times New Roman" panose="02020603050405020304" pitchFamily="18" charset="0"/>
              </a:rPr>
              <a:t>otomasyon sistemlerinin (dijital gübreleme, sulama, ilaçlama vs.) kurulması</a:t>
            </a:r>
            <a:r>
              <a:rPr lang="tr-TR" sz="2300" dirty="0">
                <a:solidFill>
                  <a:prstClr val="black"/>
                </a:solidFill>
                <a:latin typeface="Times New Roman" panose="02020603050405020304" pitchFamily="18" charset="0"/>
                <a:cs typeface="Times New Roman" panose="02020603050405020304" pitchFamily="18" charset="0"/>
              </a:rPr>
              <a:t>,</a:t>
            </a:r>
          </a:p>
          <a:p>
            <a:pPr marL="342900" lvl="0" indent="-342900">
              <a:buFont typeface="Arial" panose="020B0604020202020204" pitchFamily="34" charset="0"/>
              <a:buChar char="•"/>
            </a:pPr>
            <a:r>
              <a:rPr lang="tr-TR" sz="2300" dirty="0">
                <a:solidFill>
                  <a:prstClr val="black"/>
                </a:solidFill>
                <a:latin typeface="Times New Roman" panose="02020603050405020304" pitchFamily="18" charset="0"/>
                <a:cs typeface="Times New Roman" panose="02020603050405020304" pitchFamily="18" charset="0"/>
              </a:rPr>
              <a:t>Bölge kırsalında tarımsal üretimin/verimin artırılmasına yönelik </a:t>
            </a:r>
            <a:r>
              <a:rPr lang="tr-TR" sz="2300" dirty="0">
                <a:solidFill>
                  <a:srgbClr val="FF0000"/>
                </a:solidFill>
                <a:latin typeface="Times New Roman" panose="02020603050405020304" pitchFamily="18" charset="0"/>
                <a:cs typeface="Times New Roman" panose="02020603050405020304" pitchFamily="18" charset="0"/>
              </a:rPr>
              <a:t>toprak ve su analiz laboratuvarlarının kurulması</a:t>
            </a:r>
            <a:r>
              <a:rPr lang="tr-TR" sz="2300" dirty="0">
                <a:solidFill>
                  <a:prstClr val="black"/>
                </a:solidFill>
                <a:latin typeface="Times New Roman" panose="02020603050405020304" pitchFamily="18" charset="0"/>
                <a:cs typeface="Times New Roman" panose="02020603050405020304" pitchFamily="18" charset="0"/>
              </a:rPr>
              <a:t>, </a:t>
            </a:r>
            <a:r>
              <a:rPr lang="tr-TR" sz="2300" dirty="0">
                <a:solidFill>
                  <a:srgbClr val="FF0000"/>
                </a:solidFill>
                <a:latin typeface="Times New Roman" panose="02020603050405020304" pitchFamily="18" charset="0"/>
                <a:cs typeface="Times New Roman" panose="02020603050405020304" pitchFamily="18" charset="0"/>
              </a:rPr>
              <a:t>mevcut laboratuvarların kapasitelerinin geliştirilmesi</a:t>
            </a:r>
            <a:r>
              <a:rPr lang="tr-TR" sz="2300" dirty="0">
                <a:solidFill>
                  <a:prstClr val="black"/>
                </a:solidFill>
                <a:latin typeface="Times New Roman" panose="02020603050405020304" pitchFamily="18" charset="0"/>
                <a:cs typeface="Times New Roman" panose="02020603050405020304" pitchFamily="18" charset="0"/>
              </a:rPr>
              <a:t>,</a:t>
            </a:r>
          </a:p>
          <a:p>
            <a:pPr marL="342900" lvl="0" indent="-342900">
              <a:buFont typeface="Arial" panose="020B0604020202020204" pitchFamily="34" charset="0"/>
              <a:buChar char="•"/>
            </a:pPr>
            <a:r>
              <a:rPr lang="tr-TR" sz="2300" dirty="0">
                <a:solidFill>
                  <a:prstClr val="black"/>
                </a:solidFill>
                <a:latin typeface="Times New Roman" panose="02020603050405020304" pitchFamily="18" charset="0"/>
                <a:cs typeface="Times New Roman" panose="02020603050405020304" pitchFamily="18" charset="0"/>
              </a:rPr>
              <a:t>İmalat sanayinde </a:t>
            </a:r>
            <a:r>
              <a:rPr lang="tr-TR" sz="2300" dirty="0">
                <a:solidFill>
                  <a:srgbClr val="FF0000"/>
                </a:solidFill>
                <a:latin typeface="Times New Roman" panose="02020603050405020304" pitchFamily="18" charset="0"/>
                <a:cs typeface="Times New Roman" panose="02020603050405020304" pitchFamily="18" charset="0"/>
              </a:rPr>
              <a:t>enerji verimliğini </a:t>
            </a:r>
            <a:r>
              <a:rPr lang="tr-TR" sz="2300" dirty="0">
                <a:solidFill>
                  <a:prstClr val="black"/>
                </a:solidFill>
                <a:latin typeface="Times New Roman" panose="02020603050405020304" pitchFamily="18" charset="0"/>
                <a:cs typeface="Times New Roman" panose="02020603050405020304" pitchFamily="18" charset="0"/>
              </a:rPr>
              <a:t>sağlamaya yönelik </a:t>
            </a:r>
            <a:r>
              <a:rPr lang="tr-TR" sz="2300" dirty="0">
                <a:solidFill>
                  <a:srgbClr val="FF0000"/>
                </a:solidFill>
                <a:latin typeface="Times New Roman" panose="02020603050405020304" pitchFamily="18" charset="0"/>
                <a:cs typeface="Times New Roman" panose="02020603050405020304" pitchFamily="18" charset="0"/>
              </a:rPr>
              <a:t>yenilenebilir enerji </a:t>
            </a:r>
            <a:r>
              <a:rPr lang="tr-TR" sz="2300" dirty="0">
                <a:solidFill>
                  <a:prstClr val="black"/>
                </a:solidFill>
                <a:latin typeface="Times New Roman" panose="02020603050405020304" pitchFamily="18" charset="0"/>
                <a:cs typeface="Times New Roman" panose="02020603050405020304" pitchFamily="18" charset="0"/>
              </a:rPr>
              <a:t>yatırımları,</a:t>
            </a:r>
          </a:p>
          <a:p>
            <a:pPr marL="342900" lvl="0" indent="-342900">
              <a:buFont typeface="Arial" panose="020B0604020202020204" pitchFamily="34" charset="0"/>
              <a:buChar char="•"/>
            </a:pPr>
            <a:r>
              <a:rPr lang="tr-TR" sz="2300" dirty="0">
                <a:solidFill>
                  <a:prstClr val="black"/>
                </a:solidFill>
                <a:latin typeface="Times New Roman" panose="02020603050405020304" pitchFamily="18" charset="0"/>
                <a:cs typeface="Times New Roman" panose="02020603050405020304" pitchFamily="18" charset="0"/>
              </a:rPr>
              <a:t>İmalat sanayinde </a:t>
            </a:r>
            <a:r>
              <a:rPr lang="tr-TR" sz="2300" dirty="0">
                <a:solidFill>
                  <a:srgbClr val="FF0000"/>
                </a:solidFill>
                <a:latin typeface="Times New Roman" panose="02020603050405020304" pitchFamily="18" charset="0"/>
                <a:cs typeface="Times New Roman" panose="02020603050405020304" pitchFamily="18" charset="0"/>
              </a:rPr>
              <a:t>kaynak verimliği </a:t>
            </a:r>
            <a:r>
              <a:rPr lang="tr-TR" sz="2300" dirty="0">
                <a:solidFill>
                  <a:prstClr val="black"/>
                </a:solidFill>
                <a:latin typeface="Times New Roman" panose="02020603050405020304" pitchFamily="18" charset="0"/>
                <a:cs typeface="Times New Roman" panose="02020603050405020304" pitchFamily="18" charset="0"/>
              </a:rPr>
              <a:t>sağlamaya yönelik yatırımlar (Atıkların tesis içi üretim süreçlerinde değerlendirilmesi, kaynak verimli teknolojilere yatırım yapılması, üretim süreçlerinin enerji tasarrufu sağlayan makine ve ekipmanlarla desteklenmesi, üretim süreçlerinin yeniden düzenlenmesi vb.),</a:t>
            </a:r>
          </a:p>
          <a:p>
            <a:pPr marL="342900" lvl="0" indent="-342900">
              <a:buFont typeface="Arial" panose="020B0604020202020204" pitchFamily="34" charset="0"/>
              <a:buChar char="•"/>
            </a:pPr>
            <a:r>
              <a:rPr lang="tr-TR" sz="2300" dirty="0">
                <a:solidFill>
                  <a:prstClr val="black"/>
                </a:solidFill>
                <a:latin typeface="Times New Roman" panose="02020603050405020304" pitchFamily="18" charset="0"/>
                <a:cs typeface="Times New Roman" panose="02020603050405020304" pitchFamily="18" charset="0"/>
              </a:rPr>
              <a:t>İmalat sanayinde enerji verimliliğine yönelik </a:t>
            </a:r>
            <a:r>
              <a:rPr lang="tr-TR" sz="2300" dirty="0">
                <a:solidFill>
                  <a:srgbClr val="FF0000"/>
                </a:solidFill>
                <a:latin typeface="Times New Roman" panose="02020603050405020304" pitchFamily="18" charset="0"/>
                <a:cs typeface="Times New Roman" panose="02020603050405020304" pitchFamily="18" charset="0"/>
              </a:rPr>
              <a:t>dijitalleşme, otomasyon, makine ekipman modernizasyonu ve yapay zeka kullanımın artırılması</a:t>
            </a:r>
            <a:r>
              <a:rPr lang="tr-TR" sz="2300" dirty="0">
                <a:solidFill>
                  <a:prstClr val="black"/>
                </a:solidFill>
                <a:latin typeface="Times New Roman" panose="02020603050405020304" pitchFamily="18" charset="0"/>
                <a:cs typeface="Times New Roman" panose="02020603050405020304" pitchFamily="18" charset="0"/>
              </a:rPr>
              <a:t>na yönelik projeler, </a:t>
            </a:r>
          </a:p>
          <a:p>
            <a:pPr marL="342900" lvl="0" indent="-342900">
              <a:buFont typeface="Arial" panose="020B0604020202020204" pitchFamily="34" charset="0"/>
              <a:buChar char="•"/>
            </a:pPr>
            <a:r>
              <a:rPr lang="tr-TR" sz="2300" dirty="0">
                <a:solidFill>
                  <a:prstClr val="black"/>
                </a:solidFill>
                <a:latin typeface="Times New Roman" panose="02020603050405020304" pitchFamily="18" charset="0"/>
                <a:cs typeface="Times New Roman" panose="02020603050405020304" pitchFamily="18" charset="0"/>
              </a:rPr>
              <a:t>Bölgede </a:t>
            </a:r>
            <a:r>
              <a:rPr lang="tr-TR" sz="2300" dirty="0">
                <a:solidFill>
                  <a:srgbClr val="FF0000"/>
                </a:solidFill>
                <a:latin typeface="Times New Roman" panose="02020603050405020304" pitchFamily="18" charset="0"/>
                <a:cs typeface="Times New Roman" panose="02020603050405020304" pitchFamily="18" charset="0"/>
              </a:rPr>
              <a:t>su verimliliğini sağlamaya dönük tarımsal sulama</a:t>
            </a:r>
            <a:r>
              <a:rPr lang="tr-TR" sz="2300" dirty="0">
                <a:solidFill>
                  <a:prstClr val="black"/>
                </a:solidFill>
                <a:latin typeface="Times New Roman" panose="02020603050405020304" pitchFamily="18" charset="0"/>
                <a:cs typeface="Times New Roman" panose="02020603050405020304" pitchFamily="18" charset="0"/>
              </a:rPr>
              <a:t> yatırımları (damlama sulama sistemlerinin kurulumu),</a:t>
            </a:r>
          </a:p>
          <a:p>
            <a:pPr marL="342900" lvl="0" indent="-342900">
              <a:buFont typeface="Arial" panose="020B0604020202020204" pitchFamily="34" charset="0"/>
              <a:buChar char="•"/>
            </a:pPr>
            <a:r>
              <a:rPr lang="tr-TR" sz="2300" dirty="0">
                <a:solidFill>
                  <a:prstClr val="black"/>
                </a:solidFill>
                <a:latin typeface="Times New Roman" panose="02020603050405020304" pitchFamily="18" charset="0"/>
                <a:cs typeface="Times New Roman" panose="02020603050405020304" pitchFamily="18" charset="0"/>
              </a:rPr>
              <a:t>Turizmde </a:t>
            </a:r>
            <a:r>
              <a:rPr lang="tr-TR" sz="2300" dirty="0">
                <a:solidFill>
                  <a:srgbClr val="FF0000"/>
                </a:solidFill>
                <a:latin typeface="Times New Roman" panose="02020603050405020304" pitchFamily="18" charset="0"/>
                <a:cs typeface="Times New Roman" panose="02020603050405020304" pitchFamily="18" charset="0"/>
              </a:rPr>
              <a:t>kaynakların verimli bir şekilde kullanılması </a:t>
            </a:r>
            <a:r>
              <a:rPr lang="tr-TR" sz="2300" dirty="0">
                <a:solidFill>
                  <a:prstClr val="black"/>
                </a:solidFill>
                <a:latin typeface="Times New Roman" panose="02020603050405020304" pitchFamily="18" charset="0"/>
                <a:cs typeface="Times New Roman" panose="02020603050405020304" pitchFamily="18" charset="0"/>
              </a:rPr>
              <a:t>ve </a:t>
            </a:r>
            <a:r>
              <a:rPr lang="tr-TR" sz="2300" dirty="0">
                <a:solidFill>
                  <a:srgbClr val="FF0000"/>
                </a:solidFill>
                <a:latin typeface="Times New Roman" panose="02020603050405020304" pitchFamily="18" charset="0"/>
                <a:cs typeface="Times New Roman" panose="02020603050405020304" pitchFamily="18" charset="0"/>
              </a:rPr>
              <a:t>çevre kirliliğinin önlenmesi </a:t>
            </a:r>
            <a:r>
              <a:rPr lang="tr-TR" sz="2300" dirty="0">
                <a:solidFill>
                  <a:prstClr val="black"/>
                </a:solidFill>
                <a:latin typeface="Times New Roman" panose="02020603050405020304" pitchFamily="18" charset="0"/>
                <a:cs typeface="Times New Roman" panose="02020603050405020304" pitchFamily="18" charset="0"/>
              </a:rPr>
              <a:t>amacıyla gerekli yatırımları içeren projeler, </a:t>
            </a:r>
          </a:p>
          <a:p>
            <a:pPr marL="342900" lvl="0" indent="-342900">
              <a:buFont typeface="Arial" panose="020B0604020202020204" pitchFamily="34" charset="0"/>
              <a:buChar char="•"/>
            </a:pPr>
            <a:r>
              <a:rPr lang="tr-TR" sz="2300" dirty="0">
                <a:solidFill>
                  <a:prstClr val="black"/>
                </a:solidFill>
                <a:latin typeface="Times New Roman" panose="02020603050405020304" pitchFamily="18" charset="0"/>
                <a:cs typeface="Times New Roman" panose="02020603050405020304" pitchFamily="18" charset="0"/>
              </a:rPr>
              <a:t>Bölgede et, süt, arıcılık, seracılık, tabii kaynaklar, yapı malzemeleri ve imalat sanayinde üretim süreçlerinden kaynaklanan </a:t>
            </a:r>
            <a:r>
              <a:rPr lang="tr-TR" sz="2300" dirty="0">
                <a:solidFill>
                  <a:srgbClr val="FF0000"/>
                </a:solidFill>
                <a:latin typeface="Times New Roman" panose="02020603050405020304" pitchFamily="18" charset="0"/>
                <a:cs typeface="Times New Roman" panose="02020603050405020304" pitchFamily="18" charset="0"/>
              </a:rPr>
              <a:t>atıkların çevre dostu yöntemlerle yeniden değerlendirilmesi</a:t>
            </a:r>
            <a:r>
              <a:rPr lang="tr-TR" sz="2300" dirty="0">
                <a:solidFill>
                  <a:prstClr val="black"/>
                </a:solidFill>
                <a:latin typeface="Times New Roman" panose="02020603050405020304" pitchFamily="18" charset="0"/>
                <a:cs typeface="Times New Roman" panose="02020603050405020304" pitchFamily="18" charset="0"/>
              </a:rPr>
              <a:t>ni, </a:t>
            </a:r>
            <a:r>
              <a:rPr lang="tr-TR" sz="2300" dirty="0">
                <a:solidFill>
                  <a:srgbClr val="FF0000"/>
                </a:solidFill>
                <a:latin typeface="Times New Roman" panose="02020603050405020304" pitchFamily="18" charset="0"/>
                <a:cs typeface="Times New Roman" panose="02020603050405020304" pitchFamily="18" charset="0"/>
              </a:rPr>
              <a:t>karbon salınımı </a:t>
            </a:r>
            <a:r>
              <a:rPr lang="tr-TR" sz="2300" dirty="0">
                <a:solidFill>
                  <a:prstClr val="black"/>
                </a:solidFill>
                <a:latin typeface="Times New Roman" panose="02020603050405020304" pitchFamily="18" charset="0"/>
                <a:cs typeface="Times New Roman" panose="02020603050405020304" pitchFamily="18" charset="0"/>
              </a:rPr>
              <a:t>ve </a:t>
            </a:r>
            <a:r>
              <a:rPr lang="tr-TR" sz="2300" dirty="0">
                <a:solidFill>
                  <a:srgbClr val="FF0000"/>
                </a:solidFill>
                <a:latin typeface="Times New Roman" panose="02020603050405020304" pitchFamily="18" charset="0"/>
                <a:cs typeface="Times New Roman" panose="02020603050405020304" pitchFamily="18" charset="0"/>
              </a:rPr>
              <a:t>sera gazı emisyonlarının azaltılması</a:t>
            </a:r>
            <a:r>
              <a:rPr lang="tr-TR" sz="2300" dirty="0">
                <a:solidFill>
                  <a:prstClr val="black"/>
                </a:solidFill>
                <a:latin typeface="Times New Roman" panose="02020603050405020304" pitchFamily="18" charset="0"/>
                <a:cs typeface="Times New Roman" panose="02020603050405020304" pitchFamily="18" charset="0"/>
              </a:rPr>
              <a:t>nı, </a:t>
            </a:r>
            <a:r>
              <a:rPr lang="tr-TR" sz="2300" dirty="0">
                <a:solidFill>
                  <a:srgbClr val="FF0000"/>
                </a:solidFill>
                <a:latin typeface="Times New Roman" panose="02020603050405020304" pitchFamily="18" charset="0"/>
                <a:cs typeface="Times New Roman" panose="02020603050405020304" pitchFamily="18" charset="0"/>
              </a:rPr>
              <a:t>çevre kirliliğinin önlenmesi</a:t>
            </a:r>
            <a:r>
              <a:rPr lang="tr-TR" sz="2300" dirty="0">
                <a:solidFill>
                  <a:prstClr val="black"/>
                </a:solidFill>
                <a:latin typeface="Times New Roman" panose="02020603050405020304" pitchFamily="18" charset="0"/>
                <a:cs typeface="Times New Roman" panose="02020603050405020304" pitchFamily="18" charset="0"/>
              </a:rPr>
              <a:t>ni ve s</a:t>
            </a:r>
            <a:r>
              <a:rPr lang="tr-TR" sz="2300" dirty="0">
                <a:solidFill>
                  <a:srgbClr val="FF0000"/>
                </a:solidFill>
                <a:latin typeface="Times New Roman" panose="02020603050405020304" pitchFamily="18" charset="0"/>
                <a:cs typeface="Times New Roman" panose="02020603050405020304" pitchFamily="18" charset="0"/>
              </a:rPr>
              <a:t>ürdürülebilir atık yönetimi uygulamaları</a:t>
            </a:r>
            <a:r>
              <a:rPr lang="tr-TR" sz="2300" dirty="0">
                <a:solidFill>
                  <a:prstClr val="black"/>
                </a:solidFill>
                <a:latin typeface="Times New Roman" panose="02020603050405020304" pitchFamily="18" charset="0"/>
                <a:cs typeface="Times New Roman" panose="02020603050405020304" pitchFamily="18" charset="0"/>
              </a:rPr>
              <a:t>yla </a:t>
            </a:r>
            <a:r>
              <a:rPr lang="tr-TR" sz="2300" dirty="0">
                <a:solidFill>
                  <a:srgbClr val="FF0000"/>
                </a:solidFill>
                <a:latin typeface="Times New Roman" panose="02020603050405020304" pitchFamily="18" charset="0"/>
                <a:cs typeface="Times New Roman" panose="02020603050405020304" pitchFamily="18" charset="0"/>
              </a:rPr>
              <a:t>döngüsel ekonomi</a:t>
            </a:r>
            <a:r>
              <a:rPr lang="tr-TR" sz="2300" dirty="0">
                <a:solidFill>
                  <a:prstClr val="black"/>
                </a:solidFill>
                <a:latin typeface="Times New Roman" panose="02020603050405020304" pitchFamily="18" charset="0"/>
                <a:cs typeface="Times New Roman" panose="02020603050405020304" pitchFamily="18" charset="0"/>
              </a:rPr>
              <a:t>ye geçişin desteklenmesini içeren projeler,</a:t>
            </a:r>
          </a:p>
          <a:p>
            <a:pPr marL="342900" lvl="0" indent="-342900">
              <a:buFont typeface="Arial" panose="020B0604020202020204" pitchFamily="34" charset="0"/>
              <a:buChar char="•"/>
            </a:pPr>
            <a:r>
              <a:rPr lang="tr-TR" sz="2300" dirty="0">
                <a:solidFill>
                  <a:srgbClr val="FF0000"/>
                </a:solidFill>
                <a:latin typeface="Times New Roman" panose="02020603050405020304" pitchFamily="18" charset="0"/>
                <a:cs typeface="Times New Roman" panose="02020603050405020304" pitchFamily="18" charset="0"/>
              </a:rPr>
              <a:t>Atıkların kaynağında azaltılması, geri dönüştürülmesi veya yeniden kullanımını sağlayan projeler</a:t>
            </a:r>
            <a:r>
              <a:rPr lang="tr-TR" sz="2300" dirty="0">
                <a:solidFill>
                  <a:prstClr val="black"/>
                </a:solidFill>
                <a:latin typeface="Times New Roman" panose="02020603050405020304" pitchFamily="18" charset="0"/>
                <a:cs typeface="Times New Roman" panose="02020603050405020304" pitchFamily="18" charset="0"/>
              </a:rPr>
              <a:t>( Gıda üretimi yapan işletmelerde organik atıkların </a:t>
            </a:r>
            <a:r>
              <a:rPr lang="tr-TR" sz="2300" dirty="0" err="1">
                <a:solidFill>
                  <a:prstClr val="black"/>
                </a:solidFill>
                <a:latin typeface="Times New Roman" panose="02020603050405020304" pitchFamily="18" charset="0"/>
                <a:cs typeface="Times New Roman" panose="02020603050405020304" pitchFamily="18" charset="0"/>
              </a:rPr>
              <a:t>kompost</a:t>
            </a:r>
            <a:r>
              <a:rPr lang="tr-TR" sz="2300" dirty="0">
                <a:solidFill>
                  <a:prstClr val="black"/>
                </a:solidFill>
                <a:latin typeface="Times New Roman" panose="02020603050405020304" pitchFamily="18" charset="0"/>
                <a:cs typeface="Times New Roman" panose="02020603050405020304" pitchFamily="18" charset="0"/>
              </a:rPr>
              <a:t> gübreye dönüştürülmesi, geri dönüştürülmüş malzemelerden ambalaj üretimi vb.)</a:t>
            </a:r>
          </a:p>
          <a:p>
            <a:pPr marL="342900" lvl="0" indent="-342900">
              <a:buFont typeface="Arial" panose="020B0604020202020204" pitchFamily="34" charset="0"/>
              <a:buChar char="•"/>
            </a:pPr>
            <a:r>
              <a:rPr lang="tr-TR" sz="2300" dirty="0">
                <a:solidFill>
                  <a:prstClr val="black"/>
                </a:solidFill>
                <a:latin typeface="Times New Roman" panose="02020603050405020304" pitchFamily="18" charset="0"/>
                <a:cs typeface="Times New Roman" panose="02020603050405020304" pitchFamily="18" charset="0"/>
              </a:rPr>
              <a:t>İşletmelerde </a:t>
            </a:r>
            <a:r>
              <a:rPr lang="tr-TR" sz="2300" dirty="0">
                <a:solidFill>
                  <a:srgbClr val="FF0000"/>
                </a:solidFill>
                <a:latin typeface="Times New Roman" panose="02020603050405020304" pitchFamily="18" charset="0"/>
                <a:cs typeface="Times New Roman" panose="02020603050405020304" pitchFamily="18" charset="0"/>
              </a:rPr>
              <a:t>Sıfır Atık Yönetim Sistemlerinin Kurulması </a:t>
            </a:r>
            <a:r>
              <a:rPr lang="tr-TR" sz="2300" dirty="0">
                <a:solidFill>
                  <a:prstClr val="black"/>
                </a:solidFill>
                <a:latin typeface="Times New Roman" panose="02020603050405020304" pitchFamily="18" charset="0"/>
                <a:cs typeface="Times New Roman" panose="02020603050405020304" pitchFamily="18" charset="0"/>
              </a:rPr>
              <a:t>(Geri dönüşüm noktaları, atık ayrıştırma üniteleri, eğitim ve sertifikasyon süreçlerini içeren entegre sıfır atık projeleri),</a:t>
            </a:r>
          </a:p>
          <a:p>
            <a:pPr marL="342900" lvl="0" indent="-342900">
              <a:buFont typeface="Arial" panose="020B0604020202020204" pitchFamily="34" charset="0"/>
              <a:buChar char="•"/>
            </a:pPr>
            <a:r>
              <a:rPr lang="tr-TR" sz="2300" dirty="0">
                <a:solidFill>
                  <a:srgbClr val="FF0000"/>
                </a:solidFill>
                <a:latin typeface="Times New Roman" panose="02020603050405020304" pitchFamily="18" charset="0"/>
                <a:cs typeface="Times New Roman" panose="02020603050405020304" pitchFamily="18" charset="0"/>
              </a:rPr>
              <a:t>Yeniden kullanılabilir ürünlerin tasarımı</a:t>
            </a:r>
            <a:r>
              <a:rPr lang="tr-TR" sz="2300" dirty="0">
                <a:solidFill>
                  <a:prstClr val="black"/>
                </a:solidFill>
                <a:latin typeface="Times New Roman" panose="02020603050405020304" pitchFamily="18" charset="0"/>
                <a:cs typeface="Times New Roman" panose="02020603050405020304" pitchFamily="18" charset="0"/>
              </a:rPr>
              <a:t>, </a:t>
            </a:r>
            <a:r>
              <a:rPr lang="tr-TR" sz="2300" dirty="0">
                <a:solidFill>
                  <a:srgbClr val="FF0000"/>
                </a:solidFill>
                <a:latin typeface="Times New Roman" panose="02020603050405020304" pitchFamily="18" charset="0"/>
                <a:cs typeface="Times New Roman" panose="02020603050405020304" pitchFamily="18" charset="0"/>
              </a:rPr>
              <a:t>sürdürülebilir ambalaj geliştirme</a:t>
            </a:r>
            <a:r>
              <a:rPr lang="tr-TR" sz="2300" dirty="0">
                <a:solidFill>
                  <a:prstClr val="black"/>
                </a:solidFill>
                <a:latin typeface="Times New Roman" panose="02020603050405020304" pitchFamily="18" charset="0"/>
                <a:cs typeface="Times New Roman" panose="02020603050405020304" pitchFamily="18" charset="0"/>
              </a:rPr>
              <a:t>, </a:t>
            </a:r>
            <a:r>
              <a:rPr lang="tr-TR" sz="2300" dirty="0">
                <a:solidFill>
                  <a:srgbClr val="FF0000"/>
                </a:solidFill>
                <a:latin typeface="Times New Roman" panose="02020603050405020304" pitchFamily="18" charset="0"/>
                <a:cs typeface="Times New Roman" panose="02020603050405020304" pitchFamily="18" charset="0"/>
              </a:rPr>
              <a:t>ekolojik ürün dizaynı </a:t>
            </a:r>
            <a:r>
              <a:rPr lang="tr-TR" sz="2300" dirty="0">
                <a:solidFill>
                  <a:prstClr val="black"/>
                </a:solidFill>
                <a:latin typeface="Times New Roman" panose="02020603050405020304" pitchFamily="18" charset="0"/>
                <a:cs typeface="Times New Roman" panose="02020603050405020304" pitchFamily="18" charset="0"/>
              </a:rPr>
              <a:t>gibi çevre dostu tasarımı ve üretimi için gerekli olan altyapı projeleri.</a:t>
            </a:r>
          </a:p>
          <a:p>
            <a:pPr algn="l">
              <a:lnSpc>
                <a:spcPts val="3079"/>
              </a:lnSpc>
            </a:pPr>
            <a:endParaRPr lang="en-US" sz="2199" spc="70" dirty="0">
              <a:solidFill>
                <a:srgbClr val="000000"/>
              </a:solidFill>
              <a:latin typeface="Poppins"/>
              <a:ea typeface="Poppins"/>
              <a:cs typeface="Poppins"/>
              <a:sym typeface="Poppins"/>
            </a:endParaRPr>
          </a:p>
        </p:txBody>
      </p:sp>
    </p:spTree>
    <p:extLst>
      <p:ext uri="{BB962C8B-B14F-4D97-AF65-F5344CB8AC3E}">
        <p14:creationId xmlns:p14="http://schemas.microsoft.com/office/powerpoint/2010/main" val="7738697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12888" r="-12888"/>
            </a:stretch>
          </a:blipFill>
        </p:spPr>
      </p:sp>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962025"/>
            <a:ext cx="15725352" cy="1033145"/>
          </a:xfrm>
          <a:prstGeom prst="rect">
            <a:avLst/>
          </a:prstGeom>
        </p:spPr>
        <p:txBody>
          <a:bodyPr lIns="0" tIns="0" rIns="0" bIns="0" rtlCol="0" anchor="t">
            <a:spAutoFit/>
          </a:bodyPr>
          <a:lstStyle/>
          <a:p>
            <a:pPr algn="ctr">
              <a:lnSpc>
                <a:spcPts val="8319"/>
              </a:lnSpc>
            </a:pPr>
            <a:r>
              <a:rPr lang="en-US" sz="6399" b="1" spc="63" dirty="0">
                <a:solidFill>
                  <a:srgbClr val="2D892C"/>
                </a:solidFill>
                <a:latin typeface="Oswald Bold"/>
                <a:ea typeface="Oswald Bold"/>
                <a:cs typeface="Oswald Bold"/>
                <a:sym typeface="Oswald Bold"/>
              </a:rPr>
              <a:t>BAŞVURU ŞEKLİ VE YAPILACAK İŞLEMLER ​</a:t>
            </a:r>
          </a:p>
        </p:txBody>
      </p:sp>
      <p:sp>
        <p:nvSpPr>
          <p:cNvPr id="18" name="TextBox 18"/>
          <p:cNvSpPr txBox="1"/>
          <p:nvPr/>
        </p:nvSpPr>
        <p:spPr>
          <a:xfrm>
            <a:off x="1028700" y="2131617"/>
            <a:ext cx="16230600" cy="424869"/>
          </a:xfrm>
          <a:prstGeom prst="rect">
            <a:avLst/>
          </a:prstGeom>
        </p:spPr>
        <p:txBody>
          <a:bodyPr lIns="0" tIns="0" rIns="0" bIns="0" rtlCol="0" anchor="t">
            <a:spAutoFit/>
          </a:bodyPr>
          <a:lstStyle/>
          <a:p>
            <a:pPr algn="ctr">
              <a:lnSpc>
                <a:spcPts val="3359"/>
              </a:lnSpc>
            </a:pPr>
            <a:r>
              <a:rPr lang="en-US" sz="2400" b="1" spc="24" dirty="0">
                <a:solidFill>
                  <a:srgbClr val="B22F16"/>
                </a:solidFill>
                <a:latin typeface="Poppins Bold"/>
                <a:ea typeface="Poppins Bold"/>
                <a:cs typeface="Poppins Bold"/>
                <a:sym typeface="Poppins Bold"/>
              </a:rPr>
              <a:t>Başvuru </a:t>
            </a:r>
            <a:r>
              <a:rPr lang="en-US" sz="2400" b="1" spc="24" dirty="0" err="1">
                <a:solidFill>
                  <a:srgbClr val="B22F16"/>
                </a:solidFill>
                <a:latin typeface="Poppins Bold"/>
                <a:ea typeface="Poppins Bold"/>
                <a:cs typeface="Poppins Bold"/>
                <a:sym typeface="Poppins Bold"/>
              </a:rPr>
              <a:t>Formu</a:t>
            </a:r>
            <a:r>
              <a:rPr lang="en-US" sz="2400" b="1" spc="24" dirty="0">
                <a:solidFill>
                  <a:srgbClr val="B22F16"/>
                </a:solidFill>
                <a:latin typeface="Poppins Bold"/>
                <a:ea typeface="Poppins Bold"/>
                <a:cs typeface="Poppins Bold"/>
                <a:sym typeface="Poppins Bold"/>
              </a:rPr>
              <a:t> </a:t>
            </a:r>
            <a:r>
              <a:rPr lang="en-US" sz="2400" b="1" spc="24" dirty="0" err="1">
                <a:solidFill>
                  <a:srgbClr val="B22F16"/>
                </a:solidFill>
                <a:latin typeface="Poppins Bold"/>
                <a:ea typeface="Poppins Bold"/>
                <a:cs typeface="Poppins Bold"/>
                <a:sym typeface="Poppins Bold"/>
              </a:rPr>
              <a:t>ve</a:t>
            </a:r>
            <a:r>
              <a:rPr lang="en-US" sz="2400" b="1" spc="24" dirty="0">
                <a:solidFill>
                  <a:srgbClr val="B22F16"/>
                </a:solidFill>
                <a:latin typeface="Poppins Bold"/>
                <a:ea typeface="Poppins Bold"/>
                <a:cs typeface="Poppins Bold"/>
                <a:sym typeface="Poppins Bold"/>
              </a:rPr>
              <a:t> </a:t>
            </a:r>
            <a:r>
              <a:rPr lang="en-US" sz="2400" b="1" spc="24" dirty="0" err="1">
                <a:solidFill>
                  <a:srgbClr val="B22F16"/>
                </a:solidFill>
                <a:latin typeface="Poppins Bold"/>
                <a:ea typeface="Poppins Bold"/>
                <a:cs typeface="Poppins Bold"/>
                <a:sym typeface="Poppins Bold"/>
              </a:rPr>
              <a:t>Diğer</a:t>
            </a:r>
            <a:r>
              <a:rPr lang="en-US" sz="2400" b="1" spc="24" dirty="0">
                <a:solidFill>
                  <a:srgbClr val="B22F16"/>
                </a:solidFill>
                <a:latin typeface="Poppins Bold"/>
                <a:ea typeface="Poppins Bold"/>
                <a:cs typeface="Poppins Bold"/>
                <a:sym typeface="Poppins Bold"/>
              </a:rPr>
              <a:t> </a:t>
            </a:r>
            <a:r>
              <a:rPr lang="en-US" sz="2400" b="1" spc="24" dirty="0" err="1">
                <a:solidFill>
                  <a:srgbClr val="B22F16"/>
                </a:solidFill>
                <a:latin typeface="Poppins Bold"/>
                <a:ea typeface="Poppins Bold"/>
                <a:cs typeface="Poppins Bold"/>
                <a:sym typeface="Poppins Bold"/>
              </a:rPr>
              <a:t>Belgeler</a:t>
            </a:r>
            <a:r>
              <a:rPr lang="en-US" sz="2400" b="1" spc="24" dirty="0">
                <a:solidFill>
                  <a:srgbClr val="B22F16"/>
                </a:solidFill>
                <a:latin typeface="Poppins Bold"/>
                <a:ea typeface="Poppins Bold"/>
                <a:cs typeface="Poppins Bold"/>
                <a:sym typeface="Poppins Bold"/>
              </a:rPr>
              <a:t>​</a:t>
            </a:r>
          </a:p>
        </p:txBody>
      </p:sp>
      <p:sp>
        <p:nvSpPr>
          <p:cNvPr id="19" name="TextBox 19"/>
          <p:cNvSpPr txBox="1"/>
          <p:nvPr/>
        </p:nvSpPr>
        <p:spPr>
          <a:xfrm>
            <a:off x="1028700" y="2699361"/>
            <a:ext cx="16230600" cy="3906148"/>
          </a:xfrm>
          <a:prstGeom prst="rect">
            <a:avLst/>
          </a:prstGeom>
        </p:spPr>
        <p:txBody>
          <a:bodyPr lIns="0" tIns="0" rIns="0" bIns="0" rtlCol="0" anchor="t">
            <a:spAutoFit/>
          </a:bodyPr>
          <a:lstStyle/>
          <a:p>
            <a:pPr marL="474979" lvl="1" indent="-237490" algn="l">
              <a:lnSpc>
                <a:spcPts val="3079"/>
              </a:lnSpc>
              <a:buFont typeface="Arial"/>
              <a:buChar char="•"/>
            </a:pPr>
            <a:r>
              <a:rPr lang="en-US" sz="2199" spc="70" dirty="0" err="1">
                <a:solidFill>
                  <a:srgbClr val="000000"/>
                </a:solidFill>
                <a:latin typeface="Poppins"/>
                <a:ea typeface="Poppins"/>
                <a:cs typeface="Poppins"/>
                <a:sym typeface="Poppins"/>
              </a:rPr>
              <a:t>Başvurular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bu</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rehberin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ekinde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bulunan</a:t>
            </a:r>
            <a:r>
              <a:rPr lang="en-US" sz="2199" spc="70" dirty="0">
                <a:solidFill>
                  <a:srgbClr val="000000"/>
                </a:solidFill>
                <a:latin typeface="Poppins"/>
                <a:ea typeface="Poppins"/>
                <a:cs typeface="Poppins"/>
                <a:sym typeface="Poppins"/>
              </a:rPr>
              <a:t> Başvuru </a:t>
            </a:r>
            <a:r>
              <a:rPr lang="en-US" sz="2199" spc="70" dirty="0" err="1">
                <a:solidFill>
                  <a:srgbClr val="000000"/>
                </a:solidFill>
                <a:latin typeface="Poppins"/>
                <a:ea typeface="Poppins"/>
                <a:cs typeface="Poppins"/>
                <a:sym typeface="Poppins"/>
              </a:rPr>
              <a:t>Formu</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talep</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edilen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diğer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belgeler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ile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birlikte</a:t>
            </a:r>
            <a:r>
              <a:rPr lang="en-US" sz="2199" spc="70" dirty="0">
                <a:solidFill>
                  <a:srgbClr val="000000"/>
                </a:solidFill>
                <a:latin typeface="Poppins"/>
                <a:ea typeface="Poppins"/>
                <a:cs typeface="Poppins"/>
                <a:sym typeface="Poppins"/>
              </a:rPr>
              <a:t> KAYS </a:t>
            </a:r>
            <a:r>
              <a:rPr lang="en-US" sz="2199" spc="70" dirty="0" err="1">
                <a:solidFill>
                  <a:srgbClr val="000000"/>
                </a:solidFill>
                <a:latin typeface="Poppins"/>
                <a:ea typeface="Poppins"/>
                <a:cs typeface="Poppins"/>
                <a:sym typeface="Poppins"/>
              </a:rPr>
              <a:t>üzerinden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yapılmalıdır</a:t>
            </a:r>
            <a:r>
              <a:rPr lang="en-US" sz="2199" spc="70" dirty="0">
                <a:solidFill>
                  <a:srgbClr val="000000"/>
                </a:solidFill>
                <a:latin typeface="Poppins"/>
                <a:ea typeface="Poppins"/>
                <a:cs typeface="Poppins"/>
                <a:sym typeface="Poppins"/>
              </a:rPr>
              <a:t>. ​</a:t>
            </a:r>
          </a:p>
          <a:p>
            <a:pPr marL="474979" lvl="1" indent="-237490" algn="l">
              <a:lnSpc>
                <a:spcPts val="3079"/>
              </a:lnSpc>
              <a:buFont typeface="Arial"/>
              <a:buChar char="•"/>
            </a:pPr>
            <a:r>
              <a:rPr lang="en-US" sz="2199" spc="70" dirty="0">
                <a:solidFill>
                  <a:srgbClr val="000000"/>
                </a:solidFill>
                <a:latin typeface="Poppins"/>
                <a:ea typeface="Poppins"/>
                <a:cs typeface="Poppins"/>
                <a:sym typeface="Poppins"/>
              </a:rPr>
              <a:t>Bu </a:t>
            </a:r>
            <a:r>
              <a:rPr lang="en-US" sz="2199" spc="70" dirty="0" err="1">
                <a:solidFill>
                  <a:srgbClr val="000000"/>
                </a:solidFill>
                <a:latin typeface="Poppins"/>
                <a:ea typeface="Poppins"/>
                <a:cs typeface="Poppins"/>
                <a:sym typeface="Poppins"/>
              </a:rPr>
              <a:t>belgelerin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basılı</a:t>
            </a:r>
            <a:r>
              <a:rPr lang="en-US" sz="2199" spc="70" dirty="0">
                <a:solidFill>
                  <a:srgbClr val="000000"/>
                </a:solidFill>
                <a:latin typeface="Poppins"/>
                <a:ea typeface="Poppins"/>
                <a:cs typeface="Poppins"/>
                <a:sym typeface="Poppins"/>
              </a:rPr>
              <a:t>/</a:t>
            </a:r>
            <a:r>
              <a:rPr lang="en-US" sz="2199" spc="70" dirty="0" err="1">
                <a:solidFill>
                  <a:srgbClr val="000000"/>
                </a:solidFill>
                <a:latin typeface="Poppins"/>
                <a:ea typeface="Poppins"/>
                <a:cs typeface="Poppins"/>
                <a:sym typeface="Poppins"/>
              </a:rPr>
              <a:t>elektronik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nüshaları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Kuzeydoğu</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Anadolu</a:t>
            </a:r>
            <a:r>
              <a:rPr lang="en-US" sz="2199" spc="70" dirty="0">
                <a:solidFill>
                  <a:srgbClr val="000000"/>
                </a:solidFill>
                <a:latin typeface="Poppins"/>
                <a:ea typeface="Poppins"/>
                <a:cs typeface="Poppins"/>
                <a:sym typeface="Poppins"/>
              </a:rPr>
              <a:t> Kalkınma </a:t>
            </a:r>
            <a:r>
              <a:rPr lang="en-US" sz="2199" spc="70" dirty="0" err="1">
                <a:solidFill>
                  <a:srgbClr val="000000"/>
                </a:solidFill>
                <a:latin typeface="Poppins"/>
                <a:ea typeface="Poppins"/>
                <a:cs typeface="Poppins"/>
                <a:sym typeface="Poppins"/>
              </a:rPr>
              <a:t>Ajansından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veya</a:t>
            </a:r>
            <a:r>
              <a:rPr lang="en-US" sz="2199" spc="70" dirty="0">
                <a:solidFill>
                  <a:srgbClr val="000000"/>
                </a:solidFill>
                <a:latin typeface="Poppins"/>
                <a:ea typeface="Poppins"/>
                <a:cs typeface="Poppins"/>
                <a:sym typeface="Poppins"/>
              </a:rPr>
              <a:t> internet </a:t>
            </a:r>
            <a:r>
              <a:rPr lang="en-US" sz="2199" spc="70" dirty="0" err="1">
                <a:solidFill>
                  <a:srgbClr val="000000"/>
                </a:solidFill>
                <a:latin typeface="Poppins"/>
                <a:ea typeface="Poppins"/>
                <a:cs typeface="Poppins"/>
                <a:sym typeface="Poppins"/>
              </a:rPr>
              <a:t>adresinden</a:t>
            </a:r>
            <a:r>
              <a:rPr lang="en-US" sz="2199" spc="70" dirty="0">
                <a:solidFill>
                  <a:srgbClr val="000000"/>
                </a:solidFill>
                <a:latin typeface="Poppins"/>
                <a:ea typeface="Poppins"/>
                <a:cs typeface="Poppins"/>
                <a:sym typeface="Poppins"/>
              </a:rPr>
              <a:t> (</a:t>
            </a:r>
            <a:r>
              <a:rPr lang="en-US" sz="2199" u="sng" spc="70" dirty="0">
                <a:solidFill>
                  <a:srgbClr val="000000"/>
                </a:solidFill>
                <a:latin typeface="Poppins"/>
                <a:ea typeface="Poppins"/>
                <a:cs typeface="Poppins"/>
                <a:sym typeface="Poppins"/>
                <a:hlinkClick r:id="rId9" tooltip="http://www.kudaka.gov.tr"/>
              </a:rPr>
              <a:t>www.kudaka.gov.tr</a:t>
            </a:r>
            <a:r>
              <a:rPr lang="en-US" sz="2199" spc="70" dirty="0">
                <a:solidFill>
                  <a:srgbClr val="000000"/>
                </a:solidFill>
                <a:latin typeface="Poppins"/>
                <a:ea typeface="Poppins"/>
                <a:cs typeface="Poppins"/>
                <a:sym typeface="Poppins"/>
              </a:rPr>
              <a:t> ) </a:t>
            </a:r>
            <a:r>
              <a:rPr lang="en-US" sz="2199" spc="70" dirty="0" err="1">
                <a:solidFill>
                  <a:srgbClr val="000000"/>
                </a:solidFill>
                <a:latin typeface="Poppins"/>
                <a:ea typeface="Poppins"/>
                <a:cs typeface="Poppins"/>
                <a:sym typeface="Poppins"/>
              </a:rPr>
              <a:t>temin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edilebilir</a:t>
            </a:r>
            <a:r>
              <a:rPr lang="en-US" sz="2199" spc="70" dirty="0">
                <a:solidFill>
                  <a:srgbClr val="000000"/>
                </a:solidFill>
                <a:latin typeface="Poppins"/>
                <a:ea typeface="Poppins"/>
                <a:cs typeface="Poppins"/>
                <a:sym typeface="Poppins"/>
              </a:rPr>
              <a:t>.​</a:t>
            </a:r>
          </a:p>
          <a:p>
            <a:pPr marL="474979" lvl="1" indent="-237490" algn="l">
              <a:lnSpc>
                <a:spcPts val="3079"/>
              </a:lnSpc>
              <a:buFont typeface="Arial"/>
              <a:buChar char="•"/>
            </a:pPr>
            <a:r>
              <a:rPr lang="en-US" sz="2199" spc="70" dirty="0">
                <a:solidFill>
                  <a:srgbClr val="000000"/>
                </a:solidFill>
                <a:latin typeface="Poppins"/>
                <a:ea typeface="Poppins"/>
                <a:cs typeface="Poppins"/>
                <a:sym typeface="Poppins"/>
              </a:rPr>
              <a:t>Başvuru </a:t>
            </a:r>
            <a:r>
              <a:rPr lang="en-US" sz="2199" spc="70" dirty="0" err="1">
                <a:solidFill>
                  <a:srgbClr val="000000"/>
                </a:solidFill>
                <a:latin typeface="Poppins"/>
                <a:ea typeface="Poppins"/>
                <a:cs typeface="Poppins"/>
                <a:sym typeface="Poppins"/>
              </a:rPr>
              <a:t>Formu</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diğer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belgeler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Türkçe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hazırlanmalıdır</a:t>
            </a:r>
            <a:r>
              <a:rPr lang="en-US" sz="2199" spc="70" dirty="0">
                <a:solidFill>
                  <a:srgbClr val="000000"/>
                </a:solidFill>
                <a:latin typeface="Poppins"/>
                <a:ea typeface="Poppins"/>
                <a:cs typeface="Poppins"/>
                <a:sym typeface="Poppins"/>
              </a:rPr>
              <a:t>. ​</a:t>
            </a:r>
          </a:p>
          <a:p>
            <a:pPr marL="474979" lvl="1" indent="-237490" algn="l">
              <a:lnSpc>
                <a:spcPts val="3079"/>
              </a:lnSpc>
              <a:buFont typeface="Arial"/>
              <a:buChar char="•"/>
            </a:pPr>
            <a:r>
              <a:rPr lang="en-US" sz="2199" spc="70" dirty="0">
                <a:solidFill>
                  <a:srgbClr val="000000"/>
                </a:solidFill>
                <a:latin typeface="Poppins"/>
                <a:ea typeface="Poppins"/>
                <a:cs typeface="Poppins"/>
                <a:sym typeface="Poppins"/>
              </a:rPr>
              <a:t>Bu </a:t>
            </a:r>
            <a:r>
              <a:rPr lang="en-US" sz="2199" spc="70" dirty="0" err="1">
                <a:solidFill>
                  <a:srgbClr val="000000"/>
                </a:solidFill>
                <a:latin typeface="Poppins"/>
                <a:ea typeface="Poppins"/>
                <a:cs typeface="Poppins"/>
                <a:sym typeface="Poppins"/>
              </a:rPr>
              <a:t>belgeler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doldurulurken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standart</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formata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bağlı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kalınmalı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mevcut</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hiçbir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metin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silinmemeli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ya</a:t>
            </a:r>
            <a:r>
              <a:rPr lang="en-US" sz="2199" spc="70" dirty="0">
                <a:solidFill>
                  <a:srgbClr val="000000"/>
                </a:solidFill>
                <a:latin typeface="Poppins"/>
                <a:ea typeface="Poppins"/>
                <a:cs typeface="Poppins"/>
                <a:sym typeface="Poppins"/>
              </a:rPr>
              <a:t> da </a:t>
            </a:r>
            <a:r>
              <a:rPr lang="en-US" sz="2199" spc="70" dirty="0" err="1">
                <a:solidFill>
                  <a:srgbClr val="000000"/>
                </a:solidFill>
                <a:latin typeface="Poppins"/>
                <a:ea typeface="Poppins"/>
                <a:cs typeface="Poppins"/>
                <a:sym typeface="Poppins"/>
              </a:rPr>
              <a:t>değiştirilmemelidir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Aksi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takdirde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yapılan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başvuru</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ön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inceleme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aşamasında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değerlendirme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dışı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kalacaktır</a:t>
            </a:r>
            <a:r>
              <a:rPr lang="en-US" sz="2199" spc="70" dirty="0">
                <a:solidFill>
                  <a:srgbClr val="000000"/>
                </a:solidFill>
                <a:latin typeface="Poppins"/>
                <a:ea typeface="Poppins"/>
                <a:cs typeface="Poppins"/>
                <a:sym typeface="Poppins"/>
              </a:rPr>
              <a:t>.​</a:t>
            </a:r>
          </a:p>
          <a:p>
            <a:pPr marL="474979" lvl="1" indent="-237490" algn="l">
              <a:lnSpc>
                <a:spcPts val="3079"/>
              </a:lnSpc>
              <a:buFont typeface="Arial"/>
              <a:buChar char="•"/>
            </a:pPr>
            <a:r>
              <a:rPr lang="en-US" sz="2199" spc="70" dirty="0" err="1">
                <a:solidFill>
                  <a:srgbClr val="000000"/>
                </a:solidFill>
                <a:latin typeface="Poppins"/>
                <a:ea typeface="Poppins"/>
                <a:cs typeface="Poppins"/>
                <a:sym typeface="Poppins"/>
              </a:rPr>
              <a:t>Başvurularınızın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sadece</a:t>
            </a:r>
            <a:r>
              <a:rPr lang="en-US" sz="2199" spc="70" dirty="0">
                <a:solidFill>
                  <a:srgbClr val="000000"/>
                </a:solidFill>
                <a:latin typeface="Poppins"/>
                <a:ea typeface="Poppins"/>
                <a:cs typeface="Poppins"/>
                <a:sym typeface="Poppins"/>
              </a:rPr>
              <a:t> KAYS </a:t>
            </a:r>
            <a:r>
              <a:rPr lang="en-US" sz="2199" spc="70" dirty="0" err="1">
                <a:solidFill>
                  <a:srgbClr val="000000"/>
                </a:solidFill>
                <a:latin typeface="Poppins"/>
                <a:ea typeface="Poppins"/>
                <a:cs typeface="Poppins"/>
                <a:sym typeface="Poppins"/>
              </a:rPr>
              <a:t>üzerinden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sunmuş</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olduğunuz</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bilgiler</a:t>
            </a:r>
            <a:r>
              <a:rPr lang="en-US" sz="2199" spc="70" dirty="0">
                <a:solidFill>
                  <a:srgbClr val="000000"/>
                </a:solidFill>
                <a:latin typeface="Poppins"/>
                <a:ea typeface="Poppins"/>
                <a:cs typeface="Poppins"/>
                <a:sym typeface="Poppins"/>
              </a:rPr>
              <a:t>/</a:t>
            </a:r>
            <a:r>
              <a:rPr lang="en-US" sz="2199" spc="70" dirty="0" err="1">
                <a:solidFill>
                  <a:srgbClr val="000000"/>
                </a:solidFill>
                <a:latin typeface="Poppins"/>
                <a:ea typeface="Poppins"/>
                <a:cs typeface="Poppins"/>
                <a:sym typeface="Poppins"/>
              </a:rPr>
              <a:t>belgeler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üzerinden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değerlendirileceğini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dikkate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alarak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belgeleri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lütfen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dikkatli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mümkün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olduğunca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anlaşılır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bir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dilde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doldurunuz</a:t>
            </a:r>
            <a:r>
              <a:rPr lang="en-US" sz="2199" spc="70" dirty="0">
                <a:solidFill>
                  <a:srgbClr val="000000"/>
                </a:solidFill>
                <a:latin typeface="Poppins"/>
                <a:ea typeface="Poppins"/>
                <a:cs typeface="Poppins"/>
                <a:sym typeface="Poppins"/>
              </a:rPr>
              <a:t>. ​</a:t>
            </a:r>
          </a:p>
          <a:p>
            <a:pPr algn="l">
              <a:lnSpc>
                <a:spcPts val="3079"/>
              </a:lnSpc>
            </a:pPr>
            <a:endParaRPr lang="en-US" sz="2199" spc="70" dirty="0">
              <a:solidFill>
                <a:srgbClr val="000000"/>
              </a:solidFill>
              <a:latin typeface="Poppins"/>
              <a:ea typeface="Poppins"/>
              <a:cs typeface="Poppins"/>
              <a:sym typeface="Poppin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2940887" y="6315496"/>
            <a:ext cx="520530" cy="432582"/>
            <a:chOff x="0" y="0"/>
            <a:chExt cx="1561822" cy="1297940"/>
          </a:xfrm>
        </p:grpSpPr>
        <p:sp>
          <p:nvSpPr>
            <p:cNvPr id="3" name="Freeform 3"/>
            <p:cNvSpPr/>
            <p:nvPr/>
          </p:nvSpPr>
          <p:spPr>
            <a:xfrm>
              <a:off x="0" y="0"/>
              <a:ext cx="1561822" cy="1297940"/>
            </a:xfrm>
            <a:custGeom>
              <a:avLst/>
              <a:gdLst/>
              <a:ahLst/>
              <a:cxnLst/>
              <a:rect l="l" t="t" r="r" b="b"/>
              <a:pathLst>
                <a:path w="1561822" h="1297940">
                  <a:moveTo>
                    <a:pt x="0" y="0"/>
                  </a:moveTo>
                  <a:lnTo>
                    <a:pt x="780911" y="1297940"/>
                  </a:lnTo>
                  <a:lnTo>
                    <a:pt x="1561822" y="0"/>
                  </a:lnTo>
                  <a:close/>
                </a:path>
              </a:pathLst>
            </a:custGeom>
            <a:solidFill>
              <a:srgbClr val="233E8B"/>
            </a:solidFill>
          </p:spPr>
        </p:sp>
      </p:grpSp>
      <p:grpSp>
        <p:nvGrpSpPr>
          <p:cNvPr id="4" name="Group 4"/>
          <p:cNvGrpSpPr/>
          <p:nvPr/>
        </p:nvGrpSpPr>
        <p:grpSpPr>
          <a:xfrm>
            <a:off x="2096322" y="6930061"/>
            <a:ext cx="2209660" cy="865165"/>
            <a:chOff x="0" y="0"/>
            <a:chExt cx="670128" cy="262380"/>
          </a:xfrm>
        </p:grpSpPr>
        <p:sp>
          <p:nvSpPr>
            <p:cNvPr id="5" name="Freeform 5"/>
            <p:cNvSpPr/>
            <p:nvPr/>
          </p:nvSpPr>
          <p:spPr>
            <a:xfrm>
              <a:off x="0" y="0"/>
              <a:ext cx="670128" cy="262380"/>
            </a:xfrm>
            <a:custGeom>
              <a:avLst/>
              <a:gdLst/>
              <a:ahLst/>
              <a:cxnLst/>
              <a:rect l="l" t="t" r="r" b="b"/>
              <a:pathLst>
                <a:path w="670128" h="262380">
                  <a:moveTo>
                    <a:pt x="70073" y="0"/>
                  </a:moveTo>
                  <a:lnTo>
                    <a:pt x="600055" y="0"/>
                  </a:lnTo>
                  <a:cubicBezTo>
                    <a:pt x="638755" y="0"/>
                    <a:pt x="670128" y="31373"/>
                    <a:pt x="670128" y="70073"/>
                  </a:cubicBezTo>
                  <a:lnTo>
                    <a:pt x="670128" y="192307"/>
                  </a:lnTo>
                  <a:cubicBezTo>
                    <a:pt x="670128" y="231007"/>
                    <a:pt x="638755" y="262380"/>
                    <a:pt x="600055" y="262380"/>
                  </a:cubicBezTo>
                  <a:lnTo>
                    <a:pt x="70073" y="262380"/>
                  </a:lnTo>
                  <a:cubicBezTo>
                    <a:pt x="31373" y="262380"/>
                    <a:pt x="0" y="231007"/>
                    <a:pt x="0" y="192307"/>
                  </a:cubicBezTo>
                  <a:lnTo>
                    <a:pt x="0" y="70073"/>
                  </a:lnTo>
                  <a:cubicBezTo>
                    <a:pt x="0" y="31373"/>
                    <a:pt x="31373" y="0"/>
                    <a:pt x="70073" y="0"/>
                  </a:cubicBezTo>
                  <a:close/>
                </a:path>
              </a:pathLst>
            </a:custGeom>
            <a:solidFill>
              <a:srgbClr val="233E8B"/>
            </a:solidFill>
          </p:spPr>
        </p:sp>
        <p:sp>
          <p:nvSpPr>
            <p:cNvPr id="6" name="TextBox 6"/>
            <p:cNvSpPr txBox="1"/>
            <p:nvPr/>
          </p:nvSpPr>
          <p:spPr>
            <a:xfrm>
              <a:off x="0" y="-38100"/>
              <a:ext cx="670128" cy="300480"/>
            </a:xfrm>
            <a:prstGeom prst="rect">
              <a:avLst/>
            </a:prstGeom>
          </p:spPr>
          <p:txBody>
            <a:bodyPr lIns="50800" tIns="50800" rIns="50800" bIns="50800" rtlCol="0" anchor="ctr"/>
            <a:lstStyle/>
            <a:p>
              <a:pPr algn="ctr">
                <a:lnSpc>
                  <a:spcPts val="3079"/>
                </a:lnSpc>
              </a:pPr>
              <a:endParaRPr/>
            </a:p>
          </p:txBody>
        </p:sp>
      </p:grpSp>
      <p:grpSp>
        <p:nvGrpSpPr>
          <p:cNvPr id="7" name="Group 7"/>
          <p:cNvGrpSpPr/>
          <p:nvPr/>
        </p:nvGrpSpPr>
        <p:grpSpPr>
          <a:xfrm>
            <a:off x="2096322" y="4168248"/>
            <a:ext cx="2209660" cy="2209660"/>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 cap="sq">
              <a:solidFill>
                <a:srgbClr val="233E8B"/>
              </a:solidFill>
              <a:prstDash val="solid"/>
              <a:miter/>
            </a:ln>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3079"/>
                </a:lnSpc>
              </a:pPr>
              <a:endParaRPr/>
            </a:p>
          </p:txBody>
        </p:sp>
      </p:grpSp>
      <p:sp>
        <p:nvSpPr>
          <p:cNvPr id="10" name="Freeform 10"/>
          <p:cNvSpPr/>
          <p:nvPr/>
        </p:nvSpPr>
        <p:spPr>
          <a:xfrm>
            <a:off x="2096322" y="4733224"/>
            <a:ext cx="2229030" cy="1763720"/>
          </a:xfrm>
          <a:custGeom>
            <a:avLst/>
            <a:gdLst/>
            <a:ahLst/>
            <a:cxnLst/>
            <a:rect l="l" t="t" r="r" b="b"/>
            <a:pathLst>
              <a:path w="2229030" h="1763720">
                <a:moveTo>
                  <a:pt x="0" y="0"/>
                </a:moveTo>
                <a:lnTo>
                  <a:pt x="2229031" y="0"/>
                </a:lnTo>
                <a:lnTo>
                  <a:pt x="2229031" y="1763721"/>
                </a:lnTo>
                <a:lnTo>
                  <a:pt x="0" y="1763721"/>
                </a:lnTo>
                <a:lnTo>
                  <a:pt x="0" y="0"/>
                </a:lnTo>
                <a:close/>
              </a:path>
            </a:pathLst>
          </a:custGeom>
          <a:blipFill>
            <a:blip r:embed="rId2">
              <a:alphaModFix amt="15000"/>
              <a:extLst>
                <a:ext uri="{96DAC541-7B7A-43D3-8B79-37D633B846F1}">
                  <asvg:svgBlip xmlns="" xmlns:asvg="http://schemas.microsoft.com/office/drawing/2016/SVG/main" r:embed="rId3"/>
                </a:ext>
              </a:extLst>
            </a:blip>
            <a:stretch>
              <a:fillRect/>
            </a:stretch>
          </a:blipFill>
          <a:ln cap="sq">
            <a:noFill/>
            <a:prstDash val="solid"/>
            <a:miter/>
          </a:ln>
        </p:spPr>
      </p:sp>
      <p:sp>
        <p:nvSpPr>
          <p:cNvPr id="11" name="Freeform 11"/>
          <p:cNvSpPr/>
          <p:nvPr/>
        </p:nvSpPr>
        <p:spPr>
          <a:xfrm>
            <a:off x="5048190" y="6069808"/>
            <a:ext cx="2229030" cy="1763720"/>
          </a:xfrm>
          <a:custGeom>
            <a:avLst/>
            <a:gdLst/>
            <a:ahLst/>
            <a:cxnLst/>
            <a:rect l="l" t="t" r="r" b="b"/>
            <a:pathLst>
              <a:path w="2229030" h="1763720">
                <a:moveTo>
                  <a:pt x="0" y="0"/>
                </a:moveTo>
                <a:lnTo>
                  <a:pt x="2229030" y="0"/>
                </a:lnTo>
                <a:lnTo>
                  <a:pt x="2229030" y="1763721"/>
                </a:lnTo>
                <a:lnTo>
                  <a:pt x="0" y="1763721"/>
                </a:lnTo>
                <a:lnTo>
                  <a:pt x="0" y="0"/>
                </a:lnTo>
                <a:close/>
              </a:path>
            </a:pathLst>
          </a:custGeom>
          <a:blipFill>
            <a:blip r:embed="rId2">
              <a:alphaModFix amt="15000"/>
              <a:extLst>
                <a:ext uri="{96DAC541-7B7A-43D3-8B79-37D633B846F1}">
                  <asvg:svgBlip xmlns="" xmlns:asvg="http://schemas.microsoft.com/office/drawing/2016/SVG/main" r:embed="rId3"/>
                </a:ext>
              </a:extLst>
            </a:blip>
            <a:stretch>
              <a:fillRect/>
            </a:stretch>
          </a:blipFill>
        </p:spPr>
      </p:sp>
      <p:sp>
        <p:nvSpPr>
          <p:cNvPr id="12" name="Freeform 12"/>
          <p:cNvSpPr/>
          <p:nvPr/>
        </p:nvSpPr>
        <p:spPr>
          <a:xfrm>
            <a:off x="10951924" y="6069808"/>
            <a:ext cx="2229030" cy="1763720"/>
          </a:xfrm>
          <a:custGeom>
            <a:avLst/>
            <a:gdLst/>
            <a:ahLst/>
            <a:cxnLst/>
            <a:rect l="l" t="t" r="r" b="b"/>
            <a:pathLst>
              <a:path w="2229030" h="1763720">
                <a:moveTo>
                  <a:pt x="0" y="0"/>
                </a:moveTo>
                <a:lnTo>
                  <a:pt x="2229031" y="0"/>
                </a:lnTo>
                <a:lnTo>
                  <a:pt x="2229031" y="1763721"/>
                </a:lnTo>
                <a:lnTo>
                  <a:pt x="0" y="1763721"/>
                </a:lnTo>
                <a:lnTo>
                  <a:pt x="0" y="0"/>
                </a:lnTo>
                <a:close/>
              </a:path>
            </a:pathLst>
          </a:custGeom>
          <a:blipFill>
            <a:blip r:embed="rId2">
              <a:alphaModFix amt="15000"/>
              <a:extLst>
                <a:ext uri="{96DAC541-7B7A-43D3-8B79-37D633B846F1}">
                  <asvg:svgBlip xmlns="" xmlns:asvg="http://schemas.microsoft.com/office/drawing/2016/SVG/main" r:embed="rId3"/>
                </a:ext>
              </a:extLst>
            </a:blip>
            <a:stretch>
              <a:fillRect/>
            </a:stretch>
          </a:blipFill>
          <a:ln cap="sq">
            <a:noFill/>
            <a:prstDash val="solid"/>
            <a:miter/>
          </a:ln>
        </p:spPr>
      </p:sp>
      <p:sp>
        <p:nvSpPr>
          <p:cNvPr id="13" name="Freeform 13"/>
          <p:cNvSpPr/>
          <p:nvPr/>
        </p:nvSpPr>
        <p:spPr>
          <a:xfrm>
            <a:off x="8000057" y="4733224"/>
            <a:ext cx="2229030" cy="1763720"/>
          </a:xfrm>
          <a:custGeom>
            <a:avLst/>
            <a:gdLst/>
            <a:ahLst/>
            <a:cxnLst/>
            <a:rect l="l" t="t" r="r" b="b"/>
            <a:pathLst>
              <a:path w="2229030" h="1763720">
                <a:moveTo>
                  <a:pt x="0" y="0"/>
                </a:moveTo>
                <a:lnTo>
                  <a:pt x="2229031" y="0"/>
                </a:lnTo>
                <a:lnTo>
                  <a:pt x="2229031" y="1763721"/>
                </a:lnTo>
                <a:lnTo>
                  <a:pt x="0" y="1763721"/>
                </a:lnTo>
                <a:lnTo>
                  <a:pt x="0" y="0"/>
                </a:lnTo>
                <a:close/>
              </a:path>
            </a:pathLst>
          </a:custGeom>
          <a:blipFill>
            <a:blip r:embed="rId2">
              <a:alphaModFix amt="15000"/>
              <a:extLst>
                <a:ext uri="{96DAC541-7B7A-43D3-8B79-37D633B846F1}">
                  <asvg:svgBlip xmlns="" xmlns:asvg="http://schemas.microsoft.com/office/drawing/2016/SVG/main" r:embed="rId3"/>
                </a:ext>
              </a:extLst>
            </a:blip>
            <a:stretch>
              <a:fillRect/>
            </a:stretch>
          </a:blipFill>
          <a:ln cap="sq">
            <a:noFill/>
            <a:prstDash val="solid"/>
            <a:miter/>
          </a:ln>
        </p:spPr>
      </p:sp>
      <p:grpSp>
        <p:nvGrpSpPr>
          <p:cNvPr id="14" name="Group 14"/>
          <p:cNvGrpSpPr/>
          <p:nvPr/>
        </p:nvGrpSpPr>
        <p:grpSpPr>
          <a:xfrm>
            <a:off x="2327373" y="4399299"/>
            <a:ext cx="1747558" cy="1747558"/>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3079"/>
                </a:lnSpc>
              </a:pPr>
              <a:endParaRPr/>
            </a:p>
          </p:txBody>
        </p:sp>
      </p:grpSp>
      <p:grpSp>
        <p:nvGrpSpPr>
          <p:cNvPr id="17" name="Group 17"/>
          <p:cNvGrpSpPr/>
          <p:nvPr/>
        </p:nvGrpSpPr>
        <p:grpSpPr>
          <a:xfrm>
            <a:off x="5067746" y="5409037"/>
            <a:ext cx="2209660" cy="2209660"/>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 cap="sq">
              <a:solidFill>
                <a:srgbClr val="AE1E1E"/>
              </a:solidFill>
              <a:prstDash val="solid"/>
              <a:miter/>
            </a:ln>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3079"/>
                </a:lnSpc>
              </a:pPr>
              <a:endParaRPr/>
            </a:p>
          </p:txBody>
        </p:sp>
      </p:grpSp>
      <p:grpSp>
        <p:nvGrpSpPr>
          <p:cNvPr id="20" name="Group 20"/>
          <p:cNvGrpSpPr/>
          <p:nvPr/>
        </p:nvGrpSpPr>
        <p:grpSpPr>
          <a:xfrm>
            <a:off x="5298797" y="5615085"/>
            <a:ext cx="1747558" cy="1747558"/>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3079"/>
                </a:lnSpc>
              </a:pPr>
              <a:endParaRPr/>
            </a:p>
          </p:txBody>
        </p:sp>
      </p:grpSp>
      <p:grpSp>
        <p:nvGrpSpPr>
          <p:cNvPr id="23" name="Group 23"/>
          <p:cNvGrpSpPr/>
          <p:nvPr/>
        </p:nvGrpSpPr>
        <p:grpSpPr>
          <a:xfrm>
            <a:off x="8039170" y="4168248"/>
            <a:ext cx="2209660" cy="2209660"/>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 cap="sq">
              <a:solidFill>
                <a:srgbClr val="1EAE98"/>
              </a:solidFill>
              <a:prstDash val="solid"/>
              <a:miter/>
            </a:ln>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3079"/>
                </a:lnSpc>
              </a:pPr>
              <a:endParaRPr/>
            </a:p>
          </p:txBody>
        </p:sp>
      </p:grpSp>
      <p:grpSp>
        <p:nvGrpSpPr>
          <p:cNvPr id="26" name="Group 26"/>
          <p:cNvGrpSpPr/>
          <p:nvPr/>
        </p:nvGrpSpPr>
        <p:grpSpPr>
          <a:xfrm>
            <a:off x="8270221" y="4399299"/>
            <a:ext cx="1747558" cy="1747558"/>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sp>
        <p:sp>
          <p:nvSpPr>
            <p:cNvPr id="28" name="TextBox 28"/>
            <p:cNvSpPr txBox="1"/>
            <p:nvPr/>
          </p:nvSpPr>
          <p:spPr>
            <a:xfrm>
              <a:off x="76200" y="38100"/>
              <a:ext cx="660400" cy="698500"/>
            </a:xfrm>
            <a:prstGeom prst="rect">
              <a:avLst/>
            </a:prstGeom>
          </p:spPr>
          <p:txBody>
            <a:bodyPr lIns="50800" tIns="50800" rIns="50800" bIns="50800" rtlCol="0" anchor="ctr"/>
            <a:lstStyle/>
            <a:p>
              <a:pPr algn="ctr">
                <a:lnSpc>
                  <a:spcPts val="3079"/>
                </a:lnSpc>
              </a:pPr>
              <a:endParaRPr/>
            </a:p>
          </p:txBody>
        </p:sp>
      </p:grpSp>
      <p:grpSp>
        <p:nvGrpSpPr>
          <p:cNvPr id="29" name="Group 29"/>
          <p:cNvGrpSpPr/>
          <p:nvPr/>
        </p:nvGrpSpPr>
        <p:grpSpPr>
          <a:xfrm>
            <a:off x="11241645" y="5615085"/>
            <a:ext cx="1747558" cy="1747558"/>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sp>
        <p:sp>
          <p:nvSpPr>
            <p:cNvPr id="31" name="TextBox 31"/>
            <p:cNvSpPr txBox="1"/>
            <p:nvPr/>
          </p:nvSpPr>
          <p:spPr>
            <a:xfrm>
              <a:off x="76200" y="38100"/>
              <a:ext cx="660400" cy="698500"/>
            </a:xfrm>
            <a:prstGeom prst="rect">
              <a:avLst/>
            </a:prstGeom>
          </p:spPr>
          <p:txBody>
            <a:bodyPr lIns="50800" tIns="50800" rIns="50800" bIns="50800" rtlCol="0" anchor="ctr"/>
            <a:lstStyle/>
            <a:p>
              <a:pPr algn="ctr">
                <a:lnSpc>
                  <a:spcPts val="3079"/>
                </a:lnSpc>
              </a:pPr>
              <a:endParaRPr/>
            </a:p>
          </p:txBody>
        </p:sp>
      </p:grpSp>
      <p:grpSp>
        <p:nvGrpSpPr>
          <p:cNvPr id="32" name="Group 32"/>
          <p:cNvGrpSpPr/>
          <p:nvPr/>
        </p:nvGrpSpPr>
        <p:grpSpPr>
          <a:xfrm>
            <a:off x="5067746" y="8191014"/>
            <a:ext cx="2209660" cy="865165"/>
            <a:chOff x="0" y="0"/>
            <a:chExt cx="670128" cy="262380"/>
          </a:xfrm>
        </p:grpSpPr>
        <p:sp>
          <p:nvSpPr>
            <p:cNvPr id="33" name="Freeform 33"/>
            <p:cNvSpPr/>
            <p:nvPr/>
          </p:nvSpPr>
          <p:spPr>
            <a:xfrm>
              <a:off x="0" y="0"/>
              <a:ext cx="670128" cy="262380"/>
            </a:xfrm>
            <a:custGeom>
              <a:avLst/>
              <a:gdLst/>
              <a:ahLst/>
              <a:cxnLst/>
              <a:rect l="l" t="t" r="r" b="b"/>
              <a:pathLst>
                <a:path w="670128" h="262380">
                  <a:moveTo>
                    <a:pt x="70073" y="0"/>
                  </a:moveTo>
                  <a:lnTo>
                    <a:pt x="600055" y="0"/>
                  </a:lnTo>
                  <a:cubicBezTo>
                    <a:pt x="638755" y="0"/>
                    <a:pt x="670128" y="31373"/>
                    <a:pt x="670128" y="70073"/>
                  </a:cubicBezTo>
                  <a:lnTo>
                    <a:pt x="670128" y="192307"/>
                  </a:lnTo>
                  <a:cubicBezTo>
                    <a:pt x="670128" y="231007"/>
                    <a:pt x="638755" y="262380"/>
                    <a:pt x="600055" y="262380"/>
                  </a:cubicBezTo>
                  <a:lnTo>
                    <a:pt x="70073" y="262380"/>
                  </a:lnTo>
                  <a:cubicBezTo>
                    <a:pt x="31373" y="262380"/>
                    <a:pt x="0" y="231007"/>
                    <a:pt x="0" y="192307"/>
                  </a:cubicBezTo>
                  <a:lnTo>
                    <a:pt x="0" y="70073"/>
                  </a:lnTo>
                  <a:cubicBezTo>
                    <a:pt x="0" y="31373"/>
                    <a:pt x="31373" y="0"/>
                    <a:pt x="70073" y="0"/>
                  </a:cubicBezTo>
                  <a:close/>
                </a:path>
              </a:pathLst>
            </a:custGeom>
            <a:solidFill>
              <a:srgbClr val="AE1E1E"/>
            </a:solidFill>
          </p:spPr>
        </p:sp>
        <p:sp>
          <p:nvSpPr>
            <p:cNvPr id="34" name="TextBox 34"/>
            <p:cNvSpPr txBox="1"/>
            <p:nvPr/>
          </p:nvSpPr>
          <p:spPr>
            <a:xfrm>
              <a:off x="0" y="-38100"/>
              <a:ext cx="670128" cy="300480"/>
            </a:xfrm>
            <a:prstGeom prst="rect">
              <a:avLst/>
            </a:prstGeom>
          </p:spPr>
          <p:txBody>
            <a:bodyPr lIns="50800" tIns="50800" rIns="50800" bIns="50800" rtlCol="0" anchor="ctr"/>
            <a:lstStyle/>
            <a:p>
              <a:pPr algn="ctr">
                <a:lnSpc>
                  <a:spcPts val="3079"/>
                </a:lnSpc>
              </a:pPr>
              <a:endParaRPr/>
            </a:p>
          </p:txBody>
        </p:sp>
      </p:grpSp>
      <p:grpSp>
        <p:nvGrpSpPr>
          <p:cNvPr id="35" name="Group 35"/>
          <p:cNvGrpSpPr/>
          <p:nvPr/>
        </p:nvGrpSpPr>
        <p:grpSpPr>
          <a:xfrm>
            <a:off x="5912311" y="7556284"/>
            <a:ext cx="520530" cy="432582"/>
            <a:chOff x="0" y="0"/>
            <a:chExt cx="1561822" cy="1297940"/>
          </a:xfrm>
        </p:grpSpPr>
        <p:sp>
          <p:nvSpPr>
            <p:cNvPr id="36" name="Freeform 36"/>
            <p:cNvSpPr/>
            <p:nvPr/>
          </p:nvSpPr>
          <p:spPr>
            <a:xfrm>
              <a:off x="0" y="0"/>
              <a:ext cx="1561822" cy="1297940"/>
            </a:xfrm>
            <a:custGeom>
              <a:avLst/>
              <a:gdLst/>
              <a:ahLst/>
              <a:cxnLst/>
              <a:rect l="l" t="t" r="r" b="b"/>
              <a:pathLst>
                <a:path w="1561822" h="1297940">
                  <a:moveTo>
                    <a:pt x="0" y="0"/>
                  </a:moveTo>
                  <a:lnTo>
                    <a:pt x="780911" y="1297940"/>
                  </a:lnTo>
                  <a:lnTo>
                    <a:pt x="1561822" y="0"/>
                  </a:lnTo>
                  <a:close/>
                </a:path>
              </a:pathLst>
            </a:custGeom>
            <a:solidFill>
              <a:srgbClr val="AE1E1E"/>
            </a:solidFill>
          </p:spPr>
        </p:sp>
      </p:grpSp>
      <p:grpSp>
        <p:nvGrpSpPr>
          <p:cNvPr id="37" name="Group 37"/>
          <p:cNvGrpSpPr/>
          <p:nvPr/>
        </p:nvGrpSpPr>
        <p:grpSpPr>
          <a:xfrm>
            <a:off x="8039170" y="6930061"/>
            <a:ext cx="2209660" cy="1240788"/>
            <a:chOff x="0" y="0"/>
            <a:chExt cx="670128" cy="376296"/>
          </a:xfrm>
        </p:grpSpPr>
        <p:sp>
          <p:nvSpPr>
            <p:cNvPr id="38" name="Freeform 38"/>
            <p:cNvSpPr/>
            <p:nvPr/>
          </p:nvSpPr>
          <p:spPr>
            <a:xfrm>
              <a:off x="0" y="0"/>
              <a:ext cx="670128" cy="376296"/>
            </a:xfrm>
            <a:custGeom>
              <a:avLst/>
              <a:gdLst/>
              <a:ahLst/>
              <a:cxnLst/>
              <a:rect l="l" t="t" r="r" b="b"/>
              <a:pathLst>
                <a:path w="670128" h="376296">
                  <a:moveTo>
                    <a:pt x="70073" y="0"/>
                  </a:moveTo>
                  <a:lnTo>
                    <a:pt x="600055" y="0"/>
                  </a:lnTo>
                  <a:cubicBezTo>
                    <a:pt x="638755" y="0"/>
                    <a:pt x="670128" y="31373"/>
                    <a:pt x="670128" y="70073"/>
                  </a:cubicBezTo>
                  <a:lnTo>
                    <a:pt x="670128" y="306223"/>
                  </a:lnTo>
                  <a:cubicBezTo>
                    <a:pt x="670128" y="324808"/>
                    <a:pt x="662745" y="342631"/>
                    <a:pt x="649604" y="355772"/>
                  </a:cubicBezTo>
                  <a:cubicBezTo>
                    <a:pt x="636463" y="368914"/>
                    <a:pt x="618639" y="376296"/>
                    <a:pt x="600055" y="376296"/>
                  </a:cubicBezTo>
                  <a:lnTo>
                    <a:pt x="70073" y="376296"/>
                  </a:lnTo>
                  <a:cubicBezTo>
                    <a:pt x="31373" y="376296"/>
                    <a:pt x="0" y="344923"/>
                    <a:pt x="0" y="306223"/>
                  </a:cubicBezTo>
                  <a:lnTo>
                    <a:pt x="0" y="70073"/>
                  </a:lnTo>
                  <a:cubicBezTo>
                    <a:pt x="0" y="31373"/>
                    <a:pt x="31373" y="0"/>
                    <a:pt x="70073" y="0"/>
                  </a:cubicBezTo>
                  <a:close/>
                </a:path>
              </a:pathLst>
            </a:custGeom>
            <a:solidFill>
              <a:srgbClr val="1EAE98"/>
            </a:solidFill>
          </p:spPr>
        </p:sp>
        <p:sp>
          <p:nvSpPr>
            <p:cNvPr id="39" name="TextBox 39"/>
            <p:cNvSpPr txBox="1"/>
            <p:nvPr/>
          </p:nvSpPr>
          <p:spPr>
            <a:xfrm>
              <a:off x="0" y="-38100"/>
              <a:ext cx="670128" cy="414396"/>
            </a:xfrm>
            <a:prstGeom prst="rect">
              <a:avLst/>
            </a:prstGeom>
          </p:spPr>
          <p:txBody>
            <a:bodyPr lIns="50800" tIns="50800" rIns="50800" bIns="50800" rtlCol="0" anchor="ctr"/>
            <a:lstStyle/>
            <a:p>
              <a:pPr algn="ctr">
                <a:lnSpc>
                  <a:spcPts val="3079"/>
                </a:lnSpc>
              </a:pPr>
              <a:endParaRPr/>
            </a:p>
          </p:txBody>
        </p:sp>
      </p:grpSp>
      <p:grpSp>
        <p:nvGrpSpPr>
          <p:cNvPr id="40" name="Group 40"/>
          <p:cNvGrpSpPr/>
          <p:nvPr/>
        </p:nvGrpSpPr>
        <p:grpSpPr>
          <a:xfrm>
            <a:off x="8883735" y="6315496"/>
            <a:ext cx="520530" cy="432582"/>
            <a:chOff x="0" y="0"/>
            <a:chExt cx="1561822" cy="1297940"/>
          </a:xfrm>
        </p:grpSpPr>
        <p:sp>
          <p:nvSpPr>
            <p:cNvPr id="41" name="Freeform 41"/>
            <p:cNvSpPr/>
            <p:nvPr/>
          </p:nvSpPr>
          <p:spPr>
            <a:xfrm>
              <a:off x="0" y="0"/>
              <a:ext cx="1561822" cy="1297940"/>
            </a:xfrm>
            <a:custGeom>
              <a:avLst/>
              <a:gdLst/>
              <a:ahLst/>
              <a:cxnLst/>
              <a:rect l="l" t="t" r="r" b="b"/>
              <a:pathLst>
                <a:path w="1561822" h="1297940">
                  <a:moveTo>
                    <a:pt x="0" y="0"/>
                  </a:moveTo>
                  <a:lnTo>
                    <a:pt x="780911" y="1297940"/>
                  </a:lnTo>
                  <a:lnTo>
                    <a:pt x="1561822" y="0"/>
                  </a:lnTo>
                  <a:close/>
                </a:path>
              </a:pathLst>
            </a:custGeom>
            <a:solidFill>
              <a:srgbClr val="1EAE98"/>
            </a:solidFill>
          </p:spPr>
        </p:sp>
      </p:grpSp>
      <p:grpSp>
        <p:nvGrpSpPr>
          <p:cNvPr id="42" name="Group 42"/>
          <p:cNvGrpSpPr/>
          <p:nvPr/>
        </p:nvGrpSpPr>
        <p:grpSpPr>
          <a:xfrm>
            <a:off x="11010594" y="8170849"/>
            <a:ext cx="2209660" cy="1310567"/>
            <a:chOff x="0" y="0"/>
            <a:chExt cx="670128" cy="397458"/>
          </a:xfrm>
        </p:grpSpPr>
        <p:sp>
          <p:nvSpPr>
            <p:cNvPr id="43" name="Freeform 43"/>
            <p:cNvSpPr/>
            <p:nvPr/>
          </p:nvSpPr>
          <p:spPr>
            <a:xfrm>
              <a:off x="0" y="0"/>
              <a:ext cx="670128" cy="397458"/>
            </a:xfrm>
            <a:custGeom>
              <a:avLst/>
              <a:gdLst/>
              <a:ahLst/>
              <a:cxnLst/>
              <a:rect l="l" t="t" r="r" b="b"/>
              <a:pathLst>
                <a:path w="670128" h="397458">
                  <a:moveTo>
                    <a:pt x="70073" y="0"/>
                  </a:moveTo>
                  <a:lnTo>
                    <a:pt x="600055" y="0"/>
                  </a:lnTo>
                  <a:cubicBezTo>
                    <a:pt x="638755" y="0"/>
                    <a:pt x="670128" y="31373"/>
                    <a:pt x="670128" y="70073"/>
                  </a:cubicBezTo>
                  <a:lnTo>
                    <a:pt x="670128" y="327385"/>
                  </a:lnTo>
                  <a:cubicBezTo>
                    <a:pt x="670128" y="366085"/>
                    <a:pt x="638755" y="397458"/>
                    <a:pt x="600055" y="397458"/>
                  </a:cubicBezTo>
                  <a:lnTo>
                    <a:pt x="70073" y="397458"/>
                  </a:lnTo>
                  <a:cubicBezTo>
                    <a:pt x="31373" y="397458"/>
                    <a:pt x="0" y="366085"/>
                    <a:pt x="0" y="327385"/>
                  </a:cubicBezTo>
                  <a:lnTo>
                    <a:pt x="0" y="70073"/>
                  </a:lnTo>
                  <a:cubicBezTo>
                    <a:pt x="0" y="31373"/>
                    <a:pt x="31373" y="0"/>
                    <a:pt x="70073" y="0"/>
                  </a:cubicBezTo>
                  <a:close/>
                </a:path>
              </a:pathLst>
            </a:custGeom>
            <a:solidFill>
              <a:srgbClr val="A12568"/>
            </a:solidFill>
          </p:spPr>
        </p:sp>
        <p:sp>
          <p:nvSpPr>
            <p:cNvPr id="44" name="TextBox 44"/>
            <p:cNvSpPr txBox="1"/>
            <p:nvPr/>
          </p:nvSpPr>
          <p:spPr>
            <a:xfrm>
              <a:off x="0" y="-38100"/>
              <a:ext cx="670128" cy="435558"/>
            </a:xfrm>
            <a:prstGeom prst="rect">
              <a:avLst/>
            </a:prstGeom>
          </p:spPr>
          <p:txBody>
            <a:bodyPr lIns="50800" tIns="50800" rIns="50800" bIns="50800" rtlCol="0" anchor="ctr"/>
            <a:lstStyle/>
            <a:p>
              <a:pPr algn="ctr">
                <a:lnSpc>
                  <a:spcPts val="3079"/>
                </a:lnSpc>
              </a:pPr>
              <a:endParaRPr/>
            </a:p>
          </p:txBody>
        </p:sp>
      </p:grpSp>
      <p:grpSp>
        <p:nvGrpSpPr>
          <p:cNvPr id="45" name="Group 45"/>
          <p:cNvGrpSpPr/>
          <p:nvPr/>
        </p:nvGrpSpPr>
        <p:grpSpPr>
          <a:xfrm>
            <a:off x="11010594" y="5409037"/>
            <a:ext cx="2209660" cy="2209660"/>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 cap="sq">
              <a:solidFill>
                <a:srgbClr val="A12568"/>
              </a:solidFill>
              <a:prstDash val="solid"/>
              <a:miter/>
            </a:ln>
          </p:spPr>
        </p:sp>
        <p:sp>
          <p:nvSpPr>
            <p:cNvPr id="47" name="TextBox 47"/>
            <p:cNvSpPr txBox="1"/>
            <p:nvPr/>
          </p:nvSpPr>
          <p:spPr>
            <a:xfrm>
              <a:off x="76200" y="38100"/>
              <a:ext cx="660400" cy="698500"/>
            </a:xfrm>
            <a:prstGeom prst="rect">
              <a:avLst/>
            </a:prstGeom>
          </p:spPr>
          <p:txBody>
            <a:bodyPr lIns="50800" tIns="50800" rIns="50800" bIns="50800" rtlCol="0" anchor="ctr"/>
            <a:lstStyle/>
            <a:p>
              <a:pPr algn="ctr">
                <a:lnSpc>
                  <a:spcPts val="3079"/>
                </a:lnSpc>
              </a:pPr>
              <a:endParaRPr/>
            </a:p>
          </p:txBody>
        </p:sp>
      </p:grpSp>
      <p:grpSp>
        <p:nvGrpSpPr>
          <p:cNvPr id="48" name="Group 48"/>
          <p:cNvGrpSpPr/>
          <p:nvPr/>
        </p:nvGrpSpPr>
        <p:grpSpPr>
          <a:xfrm>
            <a:off x="11855159" y="7556284"/>
            <a:ext cx="520530" cy="432582"/>
            <a:chOff x="0" y="0"/>
            <a:chExt cx="1561822" cy="1297940"/>
          </a:xfrm>
        </p:grpSpPr>
        <p:sp>
          <p:nvSpPr>
            <p:cNvPr id="49" name="Freeform 49"/>
            <p:cNvSpPr/>
            <p:nvPr/>
          </p:nvSpPr>
          <p:spPr>
            <a:xfrm>
              <a:off x="0" y="0"/>
              <a:ext cx="1561822" cy="1297940"/>
            </a:xfrm>
            <a:custGeom>
              <a:avLst/>
              <a:gdLst/>
              <a:ahLst/>
              <a:cxnLst/>
              <a:rect l="l" t="t" r="r" b="b"/>
              <a:pathLst>
                <a:path w="1561822" h="1297940">
                  <a:moveTo>
                    <a:pt x="0" y="0"/>
                  </a:moveTo>
                  <a:lnTo>
                    <a:pt x="780911" y="1297940"/>
                  </a:lnTo>
                  <a:lnTo>
                    <a:pt x="1561822" y="0"/>
                  </a:lnTo>
                  <a:close/>
                </a:path>
              </a:pathLst>
            </a:custGeom>
            <a:solidFill>
              <a:srgbClr val="A12568"/>
            </a:solidFill>
          </p:spPr>
        </p:sp>
      </p:grpSp>
      <p:grpSp>
        <p:nvGrpSpPr>
          <p:cNvPr id="50" name="Group 50"/>
          <p:cNvGrpSpPr/>
          <p:nvPr/>
        </p:nvGrpSpPr>
        <p:grpSpPr>
          <a:xfrm>
            <a:off x="13982017" y="6951669"/>
            <a:ext cx="2209660" cy="865165"/>
            <a:chOff x="0" y="0"/>
            <a:chExt cx="670128" cy="262380"/>
          </a:xfrm>
        </p:grpSpPr>
        <p:sp>
          <p:nvSpPr>
            <p:cNvPr id="51" name="Freeform 51"/>
            <p:cNvSpPr/>
            <p:nvPr/>
          </p:nvSpPr>
          <p:spPr>
            <a:xfrm>
              <a:off x="0" y="0"/>
              <a:ext cx="670128" cy="262380"/>
            </a:xfrm>
            <a:custGeom>
              <a:avLst/>
              <a:gdLst/>
              <a:ahLst/>
              <a:cxnLst/>
              <a:rect l="l" t="t" r="r" b="b"/>
              <a:pathLst>
                <a:path w="670128" h="262380">
                  <a:moveTo>
                    <a:pt x="70073" y="0"/>
                  </a:moveTo>
                  <a:lnTo>
                    <a:pt x="600055" y="0"/>
                  </a:lnTo>
                  <a:cubicBezTo>
                    <a:pt x="638755" y="0"/>
                    <a:pt x="670128" y="31373"/>
                    <a:pt x="670128" y="70073"/>
                  </a:cubicBezTo>
                  <a:lnTo>
                    <a:pt x="670128" y="192307"/>
                  </a:lnTo>
                  <a:cubicBezTo>
                    <a:pt x="670128" y="231007"/>
                    <a:pt x="638755" y="262380"/>
                    <a:pt x="600055" y="262380"/>
                  </a:cubicBezTo>
                  <a:lnTo>
                    <a:pt x="70073" y="262380"/>
                  </a:lnTo>
                  <a:cubicBezTo>
                    <a:pt x="31373" y="262380"/>
                    <a:pt x="0" y="231007"/>
                    <a:pt x="0" y="192307"/>
                  </a:cubicBezTo>
                  <a:lnTo>
                    <a:pt x="0" y="70073"/>
                  </a:lnTo>
                  <a:cubicBezTo>
                    <a:pt x="0" y="31373"/>
                    <a:pt x="31373" y="0"/>
                    <a:pt x="70073" y="0"/>
                  </a:cubicBezTo>
                  <a:close/>
                </a:path>
              </a:pathLst>
            </a:custGeom>
            <a:solidFill>
              <a:srgbClr val="FF8887"/>
            </a:solidFill>
          </p:spPr>
        </p:sp>
        <p:sp>
          <p:nvSpPr>
            <p:cNvPr id="52" name="TextBox 52"/>
            <p:cNvSpPr txBox="1"/>
            <p:nvPr/>
          </p:nvSpPr>
          <p:spPr>
            <a:xfrm>
              <a:off x="0" y="-38100"/>
              <a:ext cx="670128" cy="300480"/>
            </a:xfrm>
            <a:prstGeom prst="rect">
              <a:avLst/>
            </a:prstGeom>
          </p:spPr>
          <p:txBody>
            <a:bodyPr lIns="50800" tIns="50800" rIns="50800" bIns="50800" rtlCol="0" anchor="ctr"/>
            <a:lstStyle/>
            <a:p>
              <a:pPr algn="ctr">
                <a:lnSpc>
                  <a:spcPts val="3079"/>
                </a:lnSpc>
              </a:pPr>
              <a:endParaRPr/>
            </a:p>
          </p:txBody>
        </p:sp>
      </p:grpSp>
      <p:grpSp>
        <p:nvGrpSpPr>
          <p:cNvPr id="53" name="Group 53"/>
          <p:cNvGrpSpPr/>
          <p:nvPr/>
        </p:nvGrpSpPr>
        <p:grpSpPr>
          <a:xfrm>
            <a:off x="13982017" y="4168248"/>
            <a:ext cx="2209660" cy="2209660"/>
            <a:chOff x="0" y="0"/>
            <a:chExt cx="812800" cy="812800"/>
          </a:xfrm>
        </p:grpSpPr>
        <p:sp>
          <p:nvSpPr>
            <p:cNvPr id="54" name="Freeform 5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 cap="sq">
              <a:solidFill>
                <a:srgbClr val="FF8887"/>
              </a:solidFill>
              <a:prstDash val="solid"/>
              <a:miter/>
            </a:ln>
          </p:spPr>
        </p:sp>
        <p:sp>
          <p:nvSpPr>
            <p:cNvPr id="55" name="TextBox 55"/>
            <p:cNvSpPr txBox="1"/>
            <p:nvPr/>
          </p:nvSpPr>
          <p:spPr>
            <a:xfrm>
              <a:off x="76200" y="38100"/>
              <a:ext cx="660400" cy="698500"/>
            </a:xfrm>
            <a:prstGeom prst="rect">
              <a:avLst/>
            </a:prstGeom>
          </p:spPr>
          <p:txBody>
            <a:bodyPr lIns="50800" tIns="50800" rIns="50800" bIns="50800" rtlCol="0" anchor="ctr"/>
            <a:lstStyle/>
            <a:p>
              <a:pPr algn="ctr">
                <a:lnSpc>
                  <a:spcPts val="3079"/>
                </a:lnSpc>
              </a:pPr>
              <a:endParaRPr/>
            </a:p>
          </p:txBody>
        </p:sp>
      </p:grpSp>
      <p:grpSp>
        <p:nvGrpSpPr>
          <p:cNvPr id="56" name="Group 56"/>
          <p:cNvGrpSpPr/>
          <p:nvPr/>
        </p:nvGrpSpPr>
        <p:grpSpPr>
          <a:xfrm>
            <a:off x="14826583" y="6315496"/>
            <a:ext cx="520530" cy="432582"/>
            <a:chOff x="0" y="0"/>
            <a:chExt cx="1561822" cy="1297940"/>
          </a:xfrm>
        </p:grpSpPr>
        <p:sp>
          <p:nvSpPr>
            <p:cNvPr id="57" name="Freeform 57"/>
            <p:cNvSpPr/>
            <p:nvPr/>
          </p:nvSpPr>
          <p:spPr>
            <a:xfrm>
              <a:off x="0" y="0"/>
              <a:ext cx="1561822" cy="1297940"/>
            </a:xfrm>
            <a:custGeom>
              <a:avLst/>
              <a:gdLst/>
              <a:ahLst/>
              <a:cxnLst/>
              <a:rect l="l" t="t" r="r" b="b"/>
              <a:pathLst>
                <a:path w="1561822" h="1297940">
                  <a:moveTo>
                    <a:pt x="0" y="0"/>
                  </a:moveTo>
                  <a:lnTo>
                    <a:pt x="780911" y="1297940"/>
                  </a:lnTo>
                  <a:lnTo>
                    <a:pt x="1561822" y="0"/>
                  </a:lnTo>
                  <a:close/>
                </a:path>
              </a:pathLst>
            </a:custGeom>
            <a:solidFill>
              <a:srgbClr val="FF8887"/>
            </a:solidFill>
          </p:spPr>
        </p:sp>
      </p:grpSp>
      <p:sp>
        <p:nvSpPr>
          <p:cNvPr id="58" name="Freeform 58"/>
          <p:cNvSpPr/>
          <p:nvPr/>
        </p:nvSpPr>
        <p:spPr>
          <a:xfrm>
            <a:off x="13903792" y="4733224"/>
            <a:ext cx="2229030" cy="1763720"/>
          </a:xfrm>
          <a:custGeom>
            <a:avLst/>
            <a:gdLst/>
            <a:ahLst/>
            <a:cxnLst/>
            <a:rect l="l" t="t" r="r" b="b"/>
            <a:pathLst>
              <a:path w="2229030" h="1763720">
                <a:moveTo>
                  <a:pt x="0" y="0"/>
                </a:moveTo>
                <a:lnTo>
                  <a:pt x="2229030" y="0"/>
                </a:lnTo>
                <a:lnTo>
                  <a:pt x="2229030" y="1763721"/>
                </a:lnTo>
                <a:lnTo>
                  <a:pt x="0" y="1763721"/>
                </a:lnTo>
                <a:lnTo>
                  <a:pt x="0" y="0"/>
                </a:lnTo>
                <a:close/>
              </a:path>
            </a:pathLst>
          </a:custGeom>
          <a:blipFill>
            <a:blip r:embed="rId2">
              <a:alphaModFix amt="15000"/>
              <a:extLst>
                <a:ext uri="{96DAC541-7B7A-43D3-8B79-37D633B846F1}">
                  <asvg:svgBlip xmlns="" xmlns:asvg="http://schemas.microsoft.com/office/drawing/2016/SVG/main" r:embed="rId3"/>
                </a:ext>
              </a:extLst>
            </a:blip>
            <a:stretch>
              <a:fillRect/>
            </a:stretch>
          </a:blipFill>
          <a:ln cap="sq">
            <a:noFill/>
            <a:prstDash val="solid"/>
            <a:miter/>
          </a:ln>
        </p:spPr>
      </p:sp>
      <p:grpSp>
        <p:nvGrpSpPr>
          <p:cNvPr id="59" name="Group 59"/>
          <p:cNvGrpSpPr/>
          <p:nvPr/>
        </p:nvGrpSpPr>
        <p:grpSpPr>
          <a:xfrm>
            <a:off x="14213068" y="4399299"/>
            <a:ext cx="1747558" cy="1747558"/>
            <a:chOff x="0" y="0"/>
            <a:chExt cx="812800" cy="812800"/>
          </a:xfrm>
        </p:grpSpPr>
        <p:sp>
          <p:nvSpPr>
            <p:cNvPr id="60" name="Freeform 6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sp>
        <p:sp>
          <p:nvSpPr>
            <p:cNvPr id="61" name="TextBox 61"/>
            <p:cNvSpPr txBox="1"/>
            <p:nvPr/>
          </p:nvSpPr>
          <p:spPr>
            <a:xfrm>
              <a:off x="76200" y="38100"/>
              <a:ext cx="660400" cy="698500"/>
            </a:xfrm>
            <a:prstGeom prst="rect">
              <a:avLst/>
            </a:prstGeom>
          </p:spPr>
          <p:txBody>
            <a:bodyPr lIns="50800" tIns="50800" rIns="50800" bIns="50800" rtlCol="0" anchor="ctr"/>
            <a:lstStyle/>
            <a:p>
              <a:pPr algn="ctr">
                <a:lnSpc>
                  <a:spcPts val="3079"/>
                </a:lnSpc>
              </a:pPr>
              <a:endParaRPr/>
            </a:p>
          </p:txBody>
        </p:sp>
      </p:grpSp>
      <p:sp>
        <p:nvSpPr>
          <p:cNvPr id="62" name="Freeform 62"/>
          <p:cNvSpPr/>
          <p:nvPr/>
        </p:nvSpPr>
        <p:spPr>
          <a:xfrm rot="3586887">
            <a:off x="4578280" y="4667850"/>
            <a:ext cx="803211" cy="604416"/>
          </a:xfrm>
          <a:custGeom>
            <a:avLst/>
            <a:gdLst/>
            <a:ahLst/>
            <a:cxnLst/>
            <a:rect l="l" t="t" r="r" b="b"/>
            <a:pathLst>
              <a:path w="803211" h="604416">
                <a:moveTo>
                  <a:pt x="0" y="0"/>
                </a:moveTo>
                <a:lnTo>
                  <a:pt x="803210" y="0"/>
                </a:lnTo>
                <a:lnTo>
                  <a:pt x="803210" y="604416"/>
                </a:lnTo>
                <a:lnTo>
                  <a:pt x="0" y="60441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3" name="Freeform 63"/>
          <p:cNvSpPr/>
          <p:nvPr/>
        </p:nvSpPr>
        <p:spPr>
          <a:xfrm rot="3586887">
            <a:off x="10579983" y="4667850"/>
            <a:ext cx="803211" cy="604416"/>
          </a:xfrm>
          <a:custGeom>
            <a:avLst/>
            <a:gdLst/>
            <a:ahLst/>
            <a:cxnLst/>
            <a:rect l="l" t="t" r="r" b="b"/>
            <a:pathLst>
              <a:path w="803211" h="604416">
                <a:moveTo>
                  <a:pt x="0" y="0"/>
                </a:moveTo>
                <a:lnTo>
                  <a:pt x="803210" y="0"/>
                </a:lnTo>
                <a:lnTo>
                  <a:pt x="803210" y="604416"/>
                </a:lnTo>
                <a:lnTo>
                  <a:pt x="0" y="60441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a:ln cap="sq">
            <a:noFill/>
            <a:prstDash val="solid"/>
            <a:miter/>
          </a:ln>
        </p:spPr>
      </p:sp>
      <p:sp>
        <p:nvSpPr>
          <p:cNvPr id="64" name="Freeform 64"/>
          <p:cNvSpPr/>
          <p:nvPr/>
        </p:nvSpPr>
        <p:spPr>
          <a:xfrm rot="-392496">
            <a:off x="6875801" y="4667850"/>
            <a:ext cx="803211" cy="604416"/>
          </a:xfrm>
          <a:custGeom>
            <a:avLst/>
            <a:gdLst/>
            <a:ahLst/>
            <a:cxnLst/>
            <a:rect l="l" t="t" r="r" b="b"/>
            <a:pathLst>
              <a:path w="803211" h="604416">
                <a:moveTo>
                  <a:pt x="0" y="0"/>
                </a:moveTo>
                <a:lnTo>
                  <a:pt x="803211" y="0"/>
                </a:lnTo>
                <a:lnTo>
                  <a:pt x="803211" y="604416"/>
                </a:lnTo>
                <a:lnTo>
                  <a:pt x="0" y="60441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a:ln cap="sq">
            <a:noFill/>
            <a:prstDash val="solid"/>
            <a:miter/>
          </a:ln>
        </p:spPr>
      </p:sp>
      <p:sp>
        <p:nvSpPr>
          <p:cNvPr id="65" name="Freeform 65"/>
          <p:cNvSpPr/>
          <p:nvPr/>
        </p:nvSpPr>
        <p:spPr>
          <a:xfrm rot="-392496">
            <a:off x="12877504" y="4667850"/>
            <a:ext cx="803211" cy="604416"/>
          </a:xfrm>
          <a:custGeom>
            <a:avLst/>
            <a:gdLst/>
            <a:ahLst/>
            <a:cxnLst/>
            <a:rect l="l" t="t" r="r" b="b"/>
            <a:pathLst>
              <a:path w="803211" h="604416">
                <a:moveTo>
                  <a:pt x="0" y="0"/>
                </a:moveTo>
                <a:lnTo>
                  <a:pt x="803211" y="0"/>
                </a:lnTo>
                <a:lnTo>
                  <a:pt x="803211" y="604416"/>
                </a:lnTo>
                <a:lnTo>
                  <a:pt x="0" y="60441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a:ln cap="sq">
            <a:noFill/>
            <a:prstDash val="solid"/>
            <a:miter/>
          </a:ln>
        </p:spPr>
      </p:sp>
      <p:sp>
        <p:nvSpPr>
          <p:cNvPr id="66" name="Freeform 66"/>
          <p:cNvSpPr/>
          <p:nvPr/>
        </p:nvSpPr>
        <p:spPr>
          <a:xfrm>
            <a:off x="15787567" y="9311760"/>
            <a:ext cx="1990815" cy="769439"/>
          </a:xfrm>
          <a:custGeom>
            <a:avLst/>
            <a:gdLst/>
            <a:ahLst/>
            <a:cxnLst/>
            <a:rect l="l" t="t" r="r" b="b"/>
            <a:pathLst>
              <a:path w="1990815" h="769439">
                <a:moveTo>
                  <a:pt x="0" y="0"/>
                </a:moveTo>
                <a:lnTo>
                  <a:pt x="1990815" y="0"/>
                </a:lnTo>
                <a:lnTo>
                  <a:pt x="1990815" y="769438"/>
                </a:lnTo>
                <a:lnTo>
                  <a:pt x="0" y="769438"/>
                </a:lnTo>
                <a:lnTo>
                  <a:pt x="0" y="0"/>
                </a:lnTo>
                <a:close/>
              </a:path>
            </a:pathLst>
          </a:custGeom>
          <a:blipFill>
            <a:blip r:embed="rId6"/>
            <a:stretch>
              <a:fillRect/>
            </a:stretch>
          </a:blipFill>
        </p:spPr>
      </p:sp>
      <p:sp>
        <p:nvSpPr>
          <p:cNvPr id="67" name="Freeform 67"/>
          <p:cNvSpPr/>
          <p:nvPr/>
        </p:nvSpPr>
        <p:spPr>
          <a:xfrm>
            <a:off x="14604973" y="9196965"/>
            <a:ext cx="904451" cy="969905"/>
          </a:xfrm>
          <a:custGeom>
            <a:avLst/>
            <a:gdLst/>
            <a:ahLst/>
            <a:cxnLst/>
            <a:rect l="l" t="t" r="r" b="b"/>
            <a:pathLst>
              <a:path w="904451" h="969905">
                <a:moveTo>
                  <a:pt x="0" y="0"/>
                </a:moveTo>
                <a:lnTo>
                  <a:pt x="904451" y="0"/>
                </a:lnTo>
                <a:lnTo>
                  <a:pt x="904451" y="969905"/>
                </a:lnTo>
                <a:lnTo>
                  <a:pt x="0" y="969905"/>
                </a:lnTo>
                <a:lnTo>
                  <a:pt x="0" y="0"/>
                </a:lnTo>
                <a:close/>
              </a:path>
            </a:pathLst>
          </a:custGeom>
          <a:blipFill>
            <a:blip r:embed="rId7"/>
            <a:stretch>
              <a:fillRect l="-68807" t="-40648" r="-68937" b="-40516"/>
            </a:stretch>
          </a:blipFill>
        </p:spPr>
      </p:sp>
      <p:sp>
        <p:nvSpPr>
          <p:cNvPr id="68" name="Freeform 68"/>
          <p:cNvSpPr/>
          <p:nvPr/>
        </p:nvSpPr>
        <p:spPr>
          <a:xfrm>
            <a:off x="2623371" y="4754159"/>
            <a:ext cx="1155563" cy="1123785"/>
          </a:xfrm>
          <a:custGeom>
            <a:avLst/>
            <a:gdLst/>
            <a:ahLst/>
            <a:cxnLst/>
            <a:rect l="l" t="t" r="r" b="b"/>
            <a:pathLst>
              <a:path w="1155563" h="1123785">
                <a:moveTo>
                  <a:pt x="0" y="0"/>
                </a:moveTo>
                <a:lnTo>
                  <a:pt x="1155563" y="0"/>
                </a:lnTo>
                <a:lnTo>
                  <a:pt x="1155563" y="1123785"/>
                </a:lnTo>
                <a:lnTo>
                  <a:pt x="0" y="112378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9" name="Freeform 69"/>
          <p:cNvSpPr/>
          <p:nvPr/>
        </p:nvSpPr>
        <p:spPr>
          <a:xfrm>
            <a:off x="5482408" y="5823923"/>
            <a:ext cx="1380335" cy="1415729"/>
          </a:xfrm>
          <a:custGeom>
            <a:avLst/>
            <a:gdLst/>
            <a:ahLst/>
            <a:cxnLst/>
            <a:rect l="l" t="t" r="r" b="b"/>
            <a:pathLst>
              <a:path w="1380335" h="1415729">
                <a:moveTo>
                  <a:pt x="0" y="0"/>
                </a:moveTo>
                <a:lnTo>
                  <a:pt x="1380336" y="0"/>
                </a:lnTo>
                <a:lnTo>
                  <a:pt x="1380336" y="1415729"/>
                </a:lnTo>
                <a:lnTo>
                  <a:pt x="0" y="141572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0" name="Freeform 70"/>
          <p:cNvSpPr/>
          <p:nvPr/>
        </p:nvSpPr>
        <p:spPr>
          <a:xfrm>
            <a:off x="8472826" y="4669401"/>
            <a:ext cx="1452229" cy="1154522"/>
          </a:xfrm>
          <a:custGeom>
            <a:avLst/>
            <a:gdLst/>
            <a:ahLst/>
            <a:cxnLst/>
            <a:rect l="l" t="t" r="r" b="b"/>
            <a:pathLst>
              <a:path w="1452229" h="1154522">
                <a:moveTo>
                  <a:pt x="0" y="0"/>
                </a:moveTo>
                <a:lnTo>
                  <a:pt x="1452229" y="0"/>
                </a:lnTo>
                <a:lnTo>
                  <a:pt x="1452229" y="1154522"/>
                </a:lnTo>
                <a:lnTo>
                  <a:pt x="0" y="1154522"/>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71" name="Freeform 71"/>
          <p:cNvSpPr/>
          <p:nvPr/>
        </p:nvSpPr>
        <p:spPr>
          <a:xfrm>
            <a:off x="11572082" y="5765537"/>
            <a:ext cx="1086683" cy="1282222"/>
          </a:xfrm>
          <a:custGeom>
            <a:avLst/>
            <a:gdLst/>
            <a:ahLst/>
            <a:cxnLst/>
            <a:rect l="l" t="t" r="r" b="b"/>
            <a:pathLst>
              <a:path w="1086683" h="1282222">
                <a:moveTo>
                  <a:pt x="0" y="0"/>
                </a:moveTo>
                <a:lnTo>
                  <a:pt x="1086683" y="0"/>
                </a:lnTo>
                <a:lnTo>
                  <a:pt x="1086683" y="1282222"/>
                </a:lnTo>
                <a:lnTo>
                  <a:pt x="0" y="128222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72" name="Freeform 72"/>
          <p:cNvSpPr/>
          <p:nvPr/>
        </p:nvSpPr>
        <p:spPr>
          <a:xfrm>
            <a:off x="14493579" y="4507076"/>
            <a:ext cx="1332350" cy="1364763"/>
          </a:xfrm>
          <a:custGeom>
            <a:avLst/>
            <a:gdLst/>
            <a:ahLst/>
            <a:cxnLst/>
            <a:rect l="l" t="t" r="r" b="b"/>
            <a:pathLst>
              <a:path w="1332350" h="1364763">
                <a:moveTo>
                  <a:pt x="0" y="0"/>
                </a:moveTo>
                <a:lnTo>
                  <a:pt x="1332350" y="0"/>
                </a:lnTo>
                <a:lnTo>
                  <a:pt x="1332350" y="1364763"/>
                </a:lnTo>
                <a:lnTo>
                  <a:pt x="0" y="1364763"/>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73" name="TextBox 73"/>
          <p:cNvSpPr txBox="1"/>
          <p:nvPr/>
        </p:nvSpPr>
        <p:spPr>
          <a:xfrm>
            <a:off x="2267411" y="7009659"/>
            <a:ext cx="1867482" cy="322946"/>
          </a:xfrm>
          <a:prstGeom prst="rect">
            <a:avLst/>
          </a:prstGeom>
        </p:spPr>
        <p:txBody>
          <a:bodyPr lIns="0" tIns="0" rIns="0" bIns="0" rtlCol="0" anchor="t">
            <a:spAutoFit/>
          </a:bodyPr>
          <a:lstStyle/>
          <a:p>
            <a:pPr marL="0" lvl="1" indent="0" algn="ctr">
              <a:lnSpc>
                <a:spcPts val="2674"/>
              </a:lnSpc>
              <a:spcBef>
                <a:spcPct val="0"/>
              </a:spcBef>
            </a:pPr>
            <a:r>
              <a:rPr lang="en-US" sz="1910" b="1">
                <a:solidFill>
                  <a:srgbClr val="FFFFFF"/>
                </a:solidFill>
                <a:latin typeface="Source Sans Pro Bold"/>
                <a:ea typeface="Source Sans Pro Bold"/>
                <a:cs typeface="Source Sans Pro Bold"/>
                <a:sym typeface="Source Sans Pro Bold"/>
              </a:rPr>
              <a:t>Ön İnceleme</a:t>
            </a:r>
          </a:p>
        </p:txBody>
      </p:sp>
      <p:sp>
        <p:nvSpPr>
          <p:cNvPr id="74" name="TextBox 74"/>
          <p:cNvSpPr txBox="1"/>
          <p:nvPr/>
        </p:nvSpPr>
        <p:spPr>
          <a:xfrm>
            <a:off x="2096322" y="7960620"/>
            <a:ext cx="2209660" cy="998220"/>
          </a:xfrm>
          <a:prstGeom prst="rect">
            <a:avLst/>
          </a:prstGeom>
        </p:spPr>
        <p:txBody>
          <a:bodyPr lIns="0" tIns="0" rIns="0" bIns="0" rtlCol="0" anchor="t">
            <a:spAutoFit/>
          </a:bodyPr>
          <a:lstStyle/>
          <a:p>
            <a:pPr marL="0" lvl="0" indent="0" algn="l">
              <a:lnSpc>
                <a:spcPts val="2699"/>
              </a:lnSpc>
              <a:spcBef>
                <a:spcPct val="0"/>
              </a:spcBef>
            </a:pPr>
            <a:r>
              <a:rPr lang="en-US" sz="1799" b="1">
                <a:solidFill>
                  <a:srgbClr val="000000"/>
                </a:solidFill>
                <a:latin typeface="Poppins Bold"/>
                <a:ea typeface="Poppins Bold"/>
                <a:cs typeface="Poppins Bold"/>
                <a:sym typeface="Poppins Bold"/>
              </a:rPr>
              <a:t>Ön İnceleme Komisyonu (Ajansj Personeli)</a:t>
            </a:r>
          </a:p>
        </p:txBody>
      </p:sp>
      <p:sp>
        <p:nvSpPr>
          <p:cNvPr id="75" name="TextBox 75"/>
          <p:cNvSpPr txBox="1"/>
          <p:nvPr/>
        </p:nvSpPr>
        <p:spPr>
          <a:xfrm>
            <a:off x="5238835" y="8276385"/>
            <a:ext cx="1867482" cy="656321"/>
          </a:xfrm>
          <a:prstGeom prst="rect">
            <a:avLst/>
          </a:prstGeom>
        </p:spPr>
        <p:txBody>
          <a:bodyPr lIns="0" tIns="0" rIns="0" bIns="0" rtlCol="0" anchor="t">
            <a:spAutoFit/>
          </a:bodyPr>
          <a:lstStyle/>
          <a:p>
            <a:pPr marL="0" lvl="1" indent="0" algn="ctr">
              <a:lnSpc>
                <a:spcPts val="2674"/>
              </a:lnSpc>
              <a:spcBef>
                <a:spcPct val="0"/>
              </a:spcBef>
            </a:pPr>
            <a:r>
              <a:rPr lang="en-US" sz="1910" b="1">
                <a:solidFill>
                  <a:srgbClr val="FFFFFF"/>
                </a:solidFill>
                <a:latin typeface="Source Sans Pro Bold"/>
                <a:ea typeface="Source Sans Pro Bold"/>
                <a:cs typeface="Source Sans Pro Bold"/>
                <a:sym typeface="Source Sans Pro Bold"/>
              </a:rPr>
              <a:t>Teknik ve Mali Değerlendirme</a:t>
            </a:r>
          </a:p>
        </p:txBody>
      </p:sp>
      <p:sp>
        <p:nvSpPr>
          <p:cNvPr id="76" name="TextBox 76"/>
          <p:cNvSpPr txBox="1"/>
          <p:nvPr/>
        </p:nvSpPr>
        <p:spPr>
          <a:xfrm>
            <a:off x="5067746" y="9201408"/>
            <a:ext cx="2209660" cy="664845"/>
          </a:xfrm>
          <a:prstGeom prst="rect">
            <a:avLst/>
          </a:prstGeom>
        </p:spPr>
        <p:txBody>
          <a:bodyPr lIns="0" tIns="0" rIns="0" bIns="0" rtlCol="0" anchor="t">
            <a:spAutoFit/>
          </a:bodyPr>
          <a:lstStyle/>
          <a:p>
            <a:pPr marL="0" lvl="0" indent="0" algn="l">
              <a:lnSpc>
                <a:spcPts val="2699"/>
              </a:lnSpc>
              <a:spcBef>
                <a:spcPct val="0"/>
              </a:spcBef>
            </a:pPr>
            <a:r>
              <a:rPr lang="en-US" sz="1799" b="1">
                <a:solidFill>
                  <a:srgbClr val="000000"/>
                </a:solidFill>
                <a:latin typeface="Poppins Bold"/>
                <a:ea typeface="Poppins Bold"/>
                <a:cs typeface="Poppins Bold"/>
                <a:sym typeface="Poppins Bold"/>
              </a:rPr>
              <a:t>Değerlendirme Komitesi</a:t>
            </a:r>
          </a:p>
        </p:txBody>
      </p:sp>
      <p:sp>
        <p:nvSpPr>
          <p:cNvPr id="77" name="TextBox 77"/>
          <p:cNvSpPr txBox="1"/>
          <p:nvPr/>
        </p:nvSpPr>
        <p:spPr>
          <a:xfrm>
            <a:off x="8210259" y="7015432"/>
            <a:ext cx="1867482" cy="989696"/>
          </a:xfrm>
          <a:prstGeom prst="rect">
            <a:avLst/>
          </a:prstGeom>
        </p:spPr>
        <p:txBody>
          <a:bodyPr lIns="0" tIns="0" rIns="0" bIns="0" rtlCol="0" anchor="t">
            <a:spAutoFit/>
          </a:bodyPr>
          <a:lstStyle/>
          <a:p>
            <a:pPr marL="0" lvl="1" indent="0" algn="ctr">
              <a:lnSpc>
                <a:spcPts val="2674"/>
              </a:lnSpc>
              <a:spcBef>
                <a:spcPct val="0"/>
              </a:spcBef>
            </a:pPr>
            <a:r>
              <a:rPr lang="en-US" sz="1910" b="1">
                <a:solidFill>
                  <a:srgbClr val="FFFFFF"/>
                </a:solidFill>
                <a:latin typeface="Source Sans Pro Bold"/>
                <a:ea typeface="Source Sans Pro Bold"/>
                <a:cs typeface="Source Sans Pro Bold"/>
                <a:sym typeface="Source Sans Pro Bold"/>
              </a:rPr>
              <a:t>Ön İzleme, Risk Tespiti ve Bütçe Revizyonu</a:t>
            </a:r>
          </a:p>
        </p:txBody>
      </p:sp>
      <p:sp>
        <p:nvSpPr>
          <p:cNvPr id="78" name="TextBox 78"/>
          <p:cNvSpPr txBox="1"/>
          <p:nvPr/>
        </p:nvSpPr>
        <p:spPr>
          <a:xfrm>
            <a:off x="8039406" y="8285149"/>
            <a:ext cx="2209660" cy="331470"/>
          </a:xfrm>
          <a:prstGeom prst="rect">
            <a:avLst/>
          </a:prstGeom>
        </p:spPr>
        <p:txBody>
          <a:bodyPr lIns="0" tIns="0" rIns="0" bIns="0" rtlCol="0" anchor="t">
            <a:spAutoFit/>
          </a:bodyPr>
          <a:lstStyle/>
          <a:p>
            <a:pPr marL="0" lvl="0" indent="0" algn="l">
              <a:lnSpc>
                <a:spcPts val="2699"/>
              </a:lnSpc>
              <a:spcBef>
                <a:spcPct val="0"/>
              </a:spcBef>
            </a:pPr>
            <a:r>
              <a:rPr lang="en-US" sz="1799" b="1">
                <a:solidFill>
                  <a:srgbClr val="000000"/>
                </a:solidFill>
                <a:latin typeface="Poppins Bold"/>
                <a:ea typeface="Poppins Bold"/>
                <a:cs typeface="Poppins Bold"/>
                <a:sym typeface="Poppins Bold"/>
              </a:rPr>
              <a:t>Genel Sekreter</a:t>
            </a:r>
          </a:p>
        </p:txBody>
      </p:sp>
      <p:sp>
        <p:nvSpPr>
          <p:cNvPr id="79" name="TextBox 79"/>
          <p:cNvSpPr txBox="1"/>
          <p:nvPr/>
        </p:nvSpPr>
        <p:spPr>
          <a:xfrm>
            <a:off x="11181683" y="8324950"/>
            <a:ext cx="1867482" cy="989696"/>
          </a:xfrm>
          <a:prstGeom prst="rect">
            <a:avLst/>
          </a:prstGeom>
        </p:spPr>
        <p:txBody>
          <a:bodyPr lIns="0" tIns="0" rIns="0" bIns="0" rtlCol="0" anchor="t">
            <a:spAutoFit/>
          </a:bodyPr>
          <a:lstStyle/>
          <a:p>
            <a:pPr marL="0" lvl="1" indent="0" algn="ctr">
              <a:lnSpc>
                <a:spcPts val="2674"/>
              </a:lnSpc>
              <a:spcBef>
                <a:spcPct val="0"/>
              </a:spcBef>
            </a:pPr>
            <a:r>
              <a:rPr lang="en-US" sz="1910" b="1">
                <a:solidFill>
                  <a:srgbClr val="FFFFFF"/>
                </a:solidFill>
                <a:latin typeface="Source Sans Pro Bold"/>
                <a:ea typeface="Source Sans Pro Bold"/>
                <a:cs typeface="Source Sans Pro Bold"/>
                <a:sym typeface="Source Sans Pro Bold"/>
              </a:rPr>
              <a:t>Çevresel ve Sosyal Risk Düzeyi Taraması</a:t>
            </a:r>
          </a:p>
        </p:txBody>
      </p:sp>
      <p:sp>
        <p:nvSpPr>
          <p:cNvPr id="80" name="TextBox 80"/>
          <p:cNvSpPr txBox="1"/>
          <p:nvPr/>
        </p:nvSpPr>
        <p:spPr>
          <a:xfrm>
            <a:off x="11010594" y="9622155"/>
            <a:ext cx="2209660" cy="664845"/>
          </a:xfrm>
          <a:prstGeom prst="rect">
            <a:avLst/>
          </a:prstGeom>
        </p:spPr>
        <p:txBody>
          <a:bodyPr lIns="0" tIns="0" rIns="0" bIns="0" rtlCol="0" anchor="t">
            <a:spAutoFit/>
          </a:bodyPr>
          <a:lstStyle/>
          <a:p>
            <a:pPr marL="0" lvl="0" indent="0" algn="l">
              <a:lnSpc>
                <a:spcPts val="2699"/>
              </a:lnSpc>
              <a:spcBef>
                <a:spcPct val="0"/>
              </a:spcBef>
            </a:pPr>
            <a:r>
              <a:rPr lang="en-US" sz="1799" b="1">
                <a:solidFill>
                  <a:srgbClr val="000000"/>
                </a:solidFill>
                <a:latin typeface="Poppins Bold"/>
                <a:ea typeface="Poppins Bold"/>
                <a:cs typeface="Poppins Bold"/>
                <a:sym typeface="Poppins Bold"/>
              </a:rPr>
              <a:t>Ajans Personeli/PUB</a:t>
            </a:r>
          </a:p>
        </p:txBody>
      </p:sp>
      <p:sp>
        <p:nvSpPr>
          <p:cNvPr id="81" name="TextBox 81"/>
          <p:cNvSpPr txBox="1"/>
          <p:nvPr/>
        </p:nvSpPr>
        <p:spPr>
          <a:xfrm>
            <a:off x="14153107" y="7037040"/>
            <a:ext cx="1867482" cy="322946"/>
          </a:xfrm>
          <a:prstGeom prst="rect">
            <a:avLst/>
          </a:prstGeom>
        </p:spPr>
        <p:txBody>
          <a:bodyPr lIns="0" tIns="0" rIns="0" bIns="0" rtlCol="0" anchor="t">
            <a:spAutoFit/>
          </a:bodyPr>
          <a:lstStyle/>
          <a:p>
            <a:pPr marL="0" lvl="1" indent="0" algn="ctr">
              <a:lnSpc>
                <a:spcPts val="2674"/>
              </a:lnSpc>
              <a:spcBef>
                <a:spcPct val="0"/>
              </a:spcBef>
            </a:pPr>
            <a:r>
              <a:rPr lang="en-US" sz="1910" b="1" dirty="0">
                <a:solidFill>
                  <a:srgbClr val="FFFFFF"/>
                </a:solidFill>
                <a:latin typeface="Source Sans Pro Bold"/>
                <a:ea typeface="Source Sans Pro Bold"/>
                <a:cs typeface="Source Sans Pro Bold"/>
                <a:sym typeface="Source Sans Pro Bold"/>
              </a:rPr>
              <a:t>Onay </a:t>
            </a:r>
            <a:r>
              <a:rPr lang="en-US" sz="1910" b="1" dirty="0" err="1">
                <a:solidFill>
                  <a:srgbClr val="FFFFFF"/>
                </a:solidFill>
                <a:latin typeface="Source Sans Pro Bold"/>
                <a:ea typeface="Source Sans Pro Bold"/>
                <a:cs typeface="Source Sans Pro Bold"/>
                <a:sym typeface="Source Sans Pro Bold"/>
              </a:rPr>
              <a:t>veya</a:t>
            </a:r>
            <a:r>
              <a:rPr lang="en-US" sz="1910" b="1" dirty="0">
                <a:solidFill>
                  <a:srgbClr val="FFFFFF"/>
                </a:solidFill>
                <a:latin typeface="Source Sans Pro Bold"/>
                <a:ea typeface="Source Sans Pro Bold"/>
                <a:cs typeface="Source Sans Pro Bold"/>
                <a:sym typeface="Source Sans Pro Bold"/>
              </a:rPr>
              <a:t> Red</a:t>
            </a:r>
          </a:p>
        </p:txBody>
      </p:sp>
      <p:sp>
        <p:nvSpPr>
          <p:cNvPr id="82" name="TextBox 82"/>
          <p:cNvSpPr txBox="1"/>
          <p:nvPr/>
        </p:nvSpPr>
        <p:spPr>
          <a:xfrm>
            <a:off x="13982017" y="7960620"/>
            <a:ext cx="2209660" cy="331470"/>
          </a:xfrm>
          <a:prstGeom prst="rect">
            <a:avLst/>
          </a:prstGeom>
        </p:spPr>
        <p:txBody>
          <a:bodyPr lIns="0" tIns="0" rIns="0" bIns="0" rtlCol="0" anchor="t">
            <a:spAutoFit/>
          </a:bodyPr>
          <a:lstStyle/>
          <a:p>
            <a:pPr marL="0" lvl="0" indent="0" algn="l">
              <a:lnSpc>
                <a:spcPts val="2699"/>
              </a:lnSpc>
              <a:spcBef>
                <a:spcPct val="0"/>
              </a:spcBef>
            </a:pPr>
            <a:r>
              <a:rPr lang="en-US" sz="1799" b="1">
                <a:solidFill>
                  <a:srgbClr val="000000"/>
                </a:solidFill>
                <a:latin typeface="Poppins Bold"/>
                <a:ea typeface="Poppins Bold"/>
                <a:cs typeface="Poppins Bold"/>
                <a:sym typeface="Poppins Bold"/>
              </a:rPr>
              <a:t>Yönetim Kurulu</a:t>
            </a:r>
          </a:p>
        </p:txBody>
      </p:sp>
      <p:sp>
        <p:nvSpPr>
          <p:cNvPr id="83" name="TextBox 83"/>
          <p:cNvSpPr txBox="1"/>
          <p:nvPr/>
        </p:nvSpPr>
        <p:spPr>
          <a:xfrm>
            <a:off x="1028700" y="2500266"/>
            <a:ext cx="16230600" cy="1563154"/>
          </a:xfrm>
          <a:prstGeom prst="rect">
            <a:avLst/>
          </a:prstGeom>
        </p:spPr>
        <p:txBody>
          <a:bodyPr lIns="0" tIns="0" rIns="0" bIns="0" rtlCol="0" anchor="t">
            <a:spAutoFit/>
          </a:bodyPr>
          <a:lstStyle/>
          <a:p>
            <a:pPr algn="l">
              <a:lnSpc>
                <a:spcPts val="3079"/>
              </a:lnSpc>
              <a:spcBef>
                <a:spcPct val="0"/>
              </a:spcBef>
            </a:pPr>
            <a:r>
              <a:rPr lang="en-US" sz="2199" spc="70" dirty="0" err="1">
                <a:solidFill>
                  <a:srgbClr val="000000"/>
                </a:solidFill>
                <a:latin typeface="Poppins"/>
                <a:ea typeface="Poppins"/>
                <a:cs typeface="Poppins"/>
                <a:sym typeface="Poppins"/>
              </a:rPr>
              <a:t>Başvurular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Ajans</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tarafından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değerlendirme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komitesi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desteği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ile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incelenip</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değerlendirilecektir</a:t>
            </a:r>
            <a:r>
              <a:rPr lang="en-US" sz="2199" spc="70" dirty="0">
                <a:solidFill>
                  <a:srgbClr val="000000"/>
                </a:solidFill>
                <a:latin typeface="Poppins"/>
                <a:ea typeface="Poppins"/>
                <a:cs typeface="Poppins"/>
                <a:sym typeface="Poppins"/>
              </a:rPr>
              <a:t>. Başvuru </a:t>
            </a:r>
            <a:r>
              <a:rPr lang="en-US" sz="2199" spc="70" dirty="0" err="1">
                <a:solidFill>
                  <a:srgbClr val="000000"/>
                </a:solidFill>
                <a:latin typeface="Poppins"/>
                <a:ea typeface="Poppins"/>
                <a:cs typeface="Poppins"/>
                <a:sym typeface="Poppins"/>
              </a:rPr>
              <a:t>Sahipleri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tarafından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sunulan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projeler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başvuru</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rehberinde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belirlenmiş</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aşama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kriterlere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göre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incelenecek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değerlendirilecektir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Değerlendirme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süreci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temel</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olarak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iki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aşamadan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oluşmaktadır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ön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inceleme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ile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teknik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mali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değerlendirme</a:t>
            </a:r>
            <a:r>
              <a:rPr lang="en-US" sz="2199" spc="70" dirty="0">
                <a:solidFill>
                  <a:srgbClr val="000000"/>
                </a:solidFill>
                <a:latin typeface="Poppins"/>
                <a:ea typeface="Poppins"/>
                <a:cs typeface="Poppins"/>
                <a:sym typeface="Poppins"/>
              </a:rPr>
              <a:t>.​</a:t>
            </a:r>
          </a:p>
        </p:txBody>
      </p:sp>
      <p:sp>
        <p:nvSpPr>
          <p:cNvPr id="84" name="TextBox 84"/>
          <p:cNvSpPr txBox="1"/>
          <p:nvPr/>
        </p:nvSpPr>
        <p:spPr>
          <a:xfrm>
            <a:off x="1028700" y="261553"/>
            <a:ext cx="15725352" cy="2080895"/>
          </a:xfrm>
          <a:prstGeom prst="rect">
            <a:avLst/>
          </a:prstGeom>
        </p:spPr>
        <p:txBody>
          <a:bodyPr lIns="0" tIns="0" rIns="0" bIns="0" rtlCol="0" anchor="t">
            <a:spAutoFit/>
          </a:bodyPr>
          <a:lstStyle/>
          <a:p>
            <a:pPr algn="ctr">
              <a:lnSpc>
                <a:spcPts val="8319"/>
              </a:lnSpc>
            </a:pPr>
            <a:r>
              <a:rPr lang="en-US" sz="6399" b="1" spc="63">
                <a:solidFill>
                  <a:srgbClr val="2D892C"/>
                </a:solidFill>
                <a:latin typeface="Oswald Bold"/>
                <a:ea typeface="Oswald Bold"/>
                <a:cs typeface="Oswald Bold"/>
                <a:sym typeface="Oswald Bold"/>
              </a:rPr>
              <a:t>BAŞVURULARIN DEĞERLENDİRİLMESİ VE SEÇİLMESİ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12888" r="-12888"/>
            </a:stretch>
          </a:blipFill>
        </p:spPr>
      </p:sp>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962025"/>
            <a:ext cx="15725352" cy="1033145"/>
          </a:xfrm>
          <a:prstGeom prst="rect">
            <a:avLst/>
          </a:prstGeom>
        </p:spPr>
        <p:txBody>
          <a:bodyPr lIns="0" tIns="0" rIns="0" bIns="0" rtlCol="0" anchor="t">
            <a:spAutoFit/>
          </a:bodyPr>
          <a:lstStyle/>
          <a:p>
            <a:pPr algn="ctr">
              <a:lnSpc>
                <a:spcPts val="8319"/>
              </a:lnSpc>
            </a:pPr>
            <a:r>
              <a:rPr lang="en-US" sz="6399" b="1" spc="63">
                <a:solidFill>
                  <a:srgbClr val="2D892C"/>
                </a:solidFill>
                <a:latin typeface="Oswald Bold"/>
                <a:ea typeface="Oswald Bold"/>
                <a:cs typeface="Oswald Bold"/>
                <a:sym typeface="Oswald Bold"/>
              </a:rPr>
              <a:t>TEKNİK VE MALİ DEĞERLENDİRME​</a:t>
            </a:r>
          </a:p>
        </p:txBody>
      </p:sp>
      <p:sp>
        <p:nvSpPr>
          <p:cNvPr id="18" name="TextBox 18"/>
          <p:cNvSpPr txBox="1"/>
          <p:nvPr/>
        </p:nvSpPr>
        <p:spPr>
          <a:xfrm>
            <a:off x="1028700" y="2699361"/>
            <a:ext cx="16230600" cy="7553350"/>
          </a:xfrm>
          <a:prstGeom prst="rect">
            <a:avLst/>
          </a:prstGeom>
        </p:spPr>
        <p:txBody>
          <a:bodyPr lIns="0" tIns="0" rIns="0" bIns="0" rtlCol="0" anchor="t">
            <a:spAutoFit/>
          </a:bodyPr>
          <a:lstStyle/>
          <a:p>
            <a:pPr marL="474979" lvl="1" indent="-237490" algn="l">
              <a:lnSpc>
                <a:spcPts val="3079"/>
              </a:lnSpc>
              <a:buFont typeface="Arial"/>
              <a:buChar char="•"/>
            </a:pPr>
            <a:r>
              <a:rPr lang="en-US" sz="2199" spc="70" dirty="0" err="1">
                <a:solidFill>
                  <a:srgbClr val="000000"/>
                </a:solidFill>
                <a:latin typeface="Poppins"/>
                <a:ea typeface="Poppins"/>
                <a:cs typeface="Poppins"/>
                <a:sym typeface="Poppins"/>
              </a:rPr>
              <a:t>Teklif</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edilen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bütçe</a:t>
            </a:r>
            <a:r>
              <a:rPr lang="en-US" sz="2199" spc="70" dirty="0">
                <a:solidFill>
                  <a:srgbClr val="000000"/>
                </a:solidFill>
                <a:latin typeface="Poppins"/>
                <a:ea typeface="Poppins"/>
                <a:cs typeface="Poppins"/>
                <a:sym typeface="Poppins"/>
              </a:rPr>
              <a:t> de </a:t>
            </a:r>
            <a:r>
              <a:rPr lang="en-US" sz="2199" spc="70" dirty="0" err="1">
                <a:solidFill>
                  <a:srgbClr val="000000"/>
                </a:solidFill>
                <a:latin typeface="Poppins"/>
                <a:ea typeface="Poppins"/>
                <a:cs typeface="Poppins"/>
                <a:sym typeface="Poppins"/>
              </a:rPr>
              <a:t>dahil</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olmak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üzere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başvurular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başvuru</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rehberinde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yer</a:t>
            </a:r>
            <a:r>
              <a:rPr lang="en-US" sz="2199" spc="70" dirty="0">
                <a:solidFill>
                  <a:srgbClr val="000000"/>
                </a:solidFill>
                <a:latin typeface="Poppins"/>
                <a:ea typeface="Poppins"/>
                <a:cs typeface="Poppins"/>
                <a:sym typeface="Poppins"/>
              </a:rPr>
              <a:t> </a:t>
            </a:r>
            <a:r>
              <a:rPr lang="en-US" sz="2199" spc="70" dirty="0" err="1" smtClean="0">
                <a:solidFill>
                  <a:srgbClr val="000000"/>
                </a:solidFill>
                <a:latin typeface="Poppins"/>
                <a:ea typeface="Poppins"/>
                <a:cs typeface="Poppins"/>
                <a:sym typeface="Poppins"/>
              </a:rPr>
              <a:t>alan</a:t>
            </a:r>
            <a:r>
              <a:rPr lang="tr-TR" sz="2199" spc="70" dirty="0" smtClean="0">
                <a:solidFill>
                  <a:srgbClr val="000000"/>
                </a:solidFill>
                <a:latin typeface="Poppins"/>
                <a:ea typeface="Poppins"/>
                <a:cs typeface="Poppins"/>
                <a:sym typeface="Poppins"/>
              </a:rPr>
              <a:t> </a:t>
            </a:r>
            <a:r>
              <a:rPr lang="en-US" sz="2199" b="1" spc="70" dirty="0" err="1" smtClean="0">
                <a:solidFill>
                  <a:srgbClr val="FF0000"/>
                </a:solidFill>
                <a:latin typeface="Poppins"/>
                <a:ea typeface="Poppins"/>
                <a:cs typeface="Poppins"/>
                <a:sym typeface="Poppins"/>
              </a:rPr>
              <a:t>Değerlendirme</a:t>
            </a:r>
            <a:r>
              <a:rPr lang="en-US" sz="2199" b="1" spc="70" dirty="0" smtClean="0">
                <a:solidFill>
                  <a:srgbClr val="FF0000"/>
                </a:solidFill>
                <a:latin typeface="Poppins"/>
                <a:ea typeface="Poppins"/>
                <a:cs typeface="Poppins"/>
                <a:sym typeface="Poppins"/>
              </a:rPr>
              <a:t> </a:t>
            </a:r>
            <a:r>
              <a:rPr lang="en-US" sz="2199" b="1" spc="70" dirty="0" err="1">
                <a:solidFill>
                  <a:srgbClr val="FF0000"/>
                </a:solidFill>
                <a:latin typeface="Poppins"/>
                <a:ea typeface="Poppins"/>
                <a:cs typeface="Poppins"/>
                <a:sym typeface="Poppins"/>
              </a:rPr>
              <a:t>Tablosundaki</a:t>
            </a:r>
            <a:r>
              <a:rPr lang="en-US" sz="2199" b="1" spc="70" dirty="0">
                <a:solidFill>
                  <a:srgbClr val="FF0000"/>
                </a:solidFill>
                <a:latin typeface="Poppins"/>
                <a:ea typeface="Poppins"/>
                <a:cs typeface="Poppins"/>
                <a:sym typeface="Poppins"/>
              </a:rPr>
              <a:t> </a:t>
            </a:r>
            <a:r>
              <a:rPr lang="en-US" sz="2199" b="1" spc="70" dirty="0" err="1">
                <a:solidFill>
                  <a:srgbClr val="FF0000"/>
                </a:solidFill>
                <a:latin typeface="Poppins"/>
                <a:ea typeface="Poppins"/>
                <a:cs typeface="Poppins"/>
                <a:sym typeface="Poppins"/>
              </a:rPr>
              <a:t>kriterlere</a:t>
            </a:r>
            <a:r>
              <a:rPr lang="en-US" sz="2199" b="1" spc="70" dirty="0">
                <a:solidFill>
                  <a:srgbClr val="FF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göre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değerlendirilecektir</a:t>
            </a:r>
            <a:r>
              <a:rPr lang="en-US" sz="2199" spc="70" dirty="0">
                <a:solidFill>
                  <a:srgbClr val="000000"/>
                </a:solidFill>
                <a:latin typeface="Poppins"/>
                <a:ea typeface="Poppins"/>
                <a:cs typeface="Poppins"/>
                <a:sym typeface="Poppins"/>
              </a:rPr>
              <a:t>. ​</a:t>
            </a:r>
          </a:p>
          <a:p>
            <a:pPr marL="474979" lvl="1" indent="-237490" algn="l">
              <a:lnSpc>
                <a:spcPts val="3079"/>
              </a:lnSpc>
              <a:buFont typeface="Arial"/>
              <a:buChar char="•"/>
            </a:pPr>
            <a:r>
              <a:rPr lang="en-US" sz="2199" spc="70" dirty="0" err="1">
                <a:solidFill>
                  <a:srgbClr val="000000"/>
                </a:solidFill>
                <a:latin typeface="Poppins"/>
                <a:ea typeface="Poppins"/>
                <a:cs typeface="Poppins"/>
                <a:sym typeface="Poppins"/>
              </a:rPr>
              <a:t>Değerlendirmede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sırası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ile</a:t>
            </a:r>
            <a:r>
              <a:rPr lang="en-US" sz="2199" spc="70" dirty="0">
                <a:solidFill>
                  <a:srgbClr val="000000"/>
                </a:solidFill>
                <a:latin typeface="Poppins"/>
                <a:ea typeface="Poppins"/>
                <a:cs typeface="Poppins"/>
                <a:sym typeface="Poppins"/>
              </a:rPr>
              <a:t>;​</a:t>
            </a:r>
          </a:p>
          <a:p>
            <a:pPr algn="l">
              <a:lnSpc>
                <a:spcPts val="3079"/>
              </a:lnSpc>
            </a:pPr>
            <a:endParaRPr lang="en-US" sz="2199" spc="70" dirty="0">
              <a:solidFill>
                <a:srgbClr val="000000"/>
              </a:solidFill>
              <a:latin typeface="Poppins"/>
              <a:ea typeface="Poppins"/>
              <a:cs typeface="Poppins"/>
              <a:sym typeface="Poppins"/>
            </a:endParaRPr>
          </a:p>
          <a:p>
            <a:pPr marL="474979" lvl="1" indent="-237490" algn="l">
              <a:lnSpc>
                <a:spcPts val="3079"/>
              </a:lnSpc>
              <a:buFont typeface="Arial"/>
              <a:buChar char="•"/>
            </a:pPr>
            <a:r>
              <a:rPr lang="en-US" sz="2199" spc="70" dirty="0" err="1">
                <a:solidFill>
                  <a:srgbClr val="000000"/>
                </a:solidFill>
                <a:latin typeface="Poppins"/>
                <a:ea typeface="Poppins"/>
                <a:cs typeface="Poppins"/>
                <a:sym typeface="Poppins"/>
              </a:rPr>
              <a:t>Başvuranın</a:t>
            </a:r>
            <a:r>
              <a:rPr lang="en-US" sz="2199" spc="70" dirty="0">
                <a:solidFill>
                  <a:srgbClr val="00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mali</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ve</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yönetim</a:t>
            </a:r>
            <a:r>
              <a:rPr lang="en-US" sz="2199" spc="70" dirty="0">
                <a:solidFill>
                  <a:srgbClr val="FF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kapasitesi</a:t>
            </a:r>
            <a:r>
              <a:rPr lang="en-US" sz="2199" spc="70" dirty="0">
                <a:solidFill>
                  <a:srgbClr val="000000"/>
                </a:solidFill>
                <a:latin typeface="Poppins"/>
                <a:ea typeface="Poppins"/>
                <a:cs typeface="Poppins"/>
                <a:sym typeface="Poppins"/>
              </a:rPr>
              <a:t>, ​</a:t>
            </a:r>
          </a:p>
          <a:p>
            <a:pPr marL="474979" lvl="1" indent="-237490" algn="l">
              <a:lnSpc>
                <a:spcPts val="3079"/>
              </a:lnSpc>
              <a:buFont typeface="Arial"/>
              <a:buChar char="•"/>
            </a:pPr>
            <a:r>
              <a:rPr lang="en-US" sz="2199" spc="70" dirty="0">
                <a:solidFill>
                  <a:srgbClr val="000000"/>
                </a:solidFill>
                <a:latin typeface="Poppins"/>
                <a:ea typeface="Poppins"/>
                <a:cs typeface="Poppins"/>
                <a:sym typeface="Poppins"/>
              </a:rPr>
              <a:t>Proje </a:t>
            </a:r>
            <a:r>
              <a:rPr lang="en-US" sz="2199" spc="70" dirty="0" err="1">
                <a:solidFill>
                  <a:srgbClr val="000000"/>
                </a:solidFill>
                <a:latin typeface="Poppins"/>
                <a:ea typeface="Poppins"/>
                <a:cs typeface="Poppins"/>
                <a:sym typeface="Poppins"/>
              </a:rPr>
              <a:t>konusunun</a:t>
            </a:r>
            <a:r>
              <a:rPr lang="en-US" sz="2199" spc="70" dirty="0">
                <a:solidFill>
                  <a:srgbClr val="00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programın</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amaç</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ve</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öncelikleri</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ile</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ilgililiği</a:t>
            </a:r>
            <a:r>
              <a:rPr lang="en-US" sz="2199" spc="70" dirty="0">
                <a:solidFill>
                  <a:srgbClr val="000000"/>
                </a:solidFill>
                <a:latin typeface="Poppins"/>
                <a:ea typeface="Poppins"/>
                <a:cs typeface="Poppins"/>
                <a:sym typeface="Poppins"/>
              </a:rPr>
              <a:t>, ​</a:t>
            </a:r>
          </a:p>
          <a:p>
            <a:pPr marL="474979" lvl="1" indent="-237490" algn="l">
              <a:lnSpc>
                <a:spcPts val="3079"/>
              </a:lnSpc>
              <a:buFont typeface="Arial"/>
              <a:buChar char="•"/>
            </a:pPr>
            <a:r>
              <a:rPr lang="en-US" sz="2199" spc="70" dirty="0" err="1">
                <a:solidFill>
                  <a:srgbClr val="000000"/>
                </a:solidFill>
                <a:latin typeface="Poppins"/>
                <a:ea typeface="Poppins"/>
                <a:cs typeface="Poppins"/>
                <a:sym typeface="Poppins"/>
              </a:rPr>
              <a:t>Önerilen</a:t>
            </a:r>
            <a:r>
              <a:rPr lang="en-US" sz="2199" spc="70" dirty="0">
                <a:solidFill>
                  <a:srgbClr val="00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metodolojinin</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kalitesi</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ve</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geçerliliği</a:t>
            </a:r>
            <a:r>
              <a:rPr lang="en-US" sz="2199" spc="70" dirty="0">
                <a:solidFill>
                  <a:srgbClr val="000000"/>
                </a:solidFill>
                <a:latin typeface="Poppins"/>
                <a:ea typeface="Poppins"/>
                <a:cs typeface="Poppins"/>
                <a:sym typeface="Poppins"/>
              </a:rPr>
              <a:t>, ​</a:t>
            </a:r>
          </a:p>
          <a:p>
            <a:pPr marL="474979" lvl="1" indent="-237490" algn="l">
              <a:lnSpc>
                <a:spcPts val="3079"/>
              </a:lnSpc>
              <a:buFont typeface="Arial"/>
              <a:buChar char="•"/>
            </a:pPr>
            <a:r>
              <a:rPr lang="en-US" sz="2199" spc="70" dirty="0" err="1">
                <a:solidFill>
                  <a:srgbClr val="000000"/>
                </a:solidFill>
                <a:latin typeface="Poppins"/>
                <a:ea typeface="Poppins"/>
                <a:cs typeface="Poppins"/>
                <a:sym typeface="Poppins"/>
              </a:rPr>
              <a:t>Projenin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destek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sonrası</a:t>
            </a:r>
            <a:r>
              <a:rPr lang="en-US" sz="2199" spc="70" dirty="0">
                <a:solidFill>
                  <a:srgbClr val="00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sürdürülebilirliği</a:t>
            </a:r>
            <a:r>
              <a:rPr lang="en-US" sz="2199" spc="70" dirty="0">
                <a:solidFill>
                  <a:srgbClr val="000000"/>
                </a:solidFill>
                <a:latin typeface="Poppins"/>
                <a:ea typeface="Poppins"/>
                <a:cs typeface="Poppins"/>
                <a:sym typeface="Poppins"/>
              </a:rPr>
              <a:t> ​</a:t>
            </a:r>
          </a:p>
          <a:p>
            <a:pPr marL="474979" lvl="1" indent="-237490" algn="l">
              <a:lnSpc>
                <a:spcPts val="3079"/>
              </a:lnSpc>
              <a:buFont typeface="Arial"/>
              <a:buChar char="•"/>
            </a:pPr>
            <a:r>
              <a:rPr lang="tr-TR" sz="2199" spc="70" dirty="0">
                <a:solidFill>
                  <a:srgbClr val="000000"/>
                </a:solidFill>
                <a:latin typeface="Poppins"/>
                <a:ea typeface="Poppins"/>
                <a:cs typeface="Poppins"/>
                <a:sym typeface="Poppins"/>
              </a:rPr>
              <a:t>P</a:t>
            </a:r>
            <a:r>
              <a:rPr lang="en-US" sz="2199" spc="70" dirty="0" err="1" smtClean="0">
                <a:solidFill>
                  <a:srgbClr val="000000"/>
                </a:solidFill>
                <a:latin typeface="Poppins"/>
                <a:ea typeface="Poppins"/>
                <a:cs typeface="Poppins"/>
                <a:sym typeface="Poppins"/>
              </a:rPr>
              <a:t>rojenin</a:t>
            </a:r>
            <a:r>
              <a:rPr lang="en-US" sz="2199" spc="70" dirty="0" smtClean="0">
                <a:solidFill>
                  <a:srgbClr val="00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bütçe</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ve</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maliyet</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etkinliği</a:t>
            </a:r>
            <a:r>
              <a:rPr lang="en-US" sz="2199" spc="70" dirty="0">
                <a:solidFill>
                  <a:srgbClr val="FF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göz</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önüne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alınacaktır</a:t>
            </a:r>
            <a:r>
              <a:rPr lang="en-US" sz="2199" u="none" spc="70" dirty="0">
                <a:solidFill>
                  <a:srgbClr val="000000"/>
                </a:solidFill>
                <a:latin typeface="Poppins"/>
                <a:ea typeface="Poppins"/>
                <a:cs typeface="Poppins"/>
                <a:sym typeface="Poppins"/>
              </a:rPr>
              <a:t>.</a:t>
            </a:r>
            <a:r>
              <a:rPr lang="en-US" sz="2199" spc="70" dirty="0">
                <a:solidFill>
                  <a:srgbClr val="000000"/>
                </a:solidFill>
                <a:latin typeface="Poppins"/>
                <a:ea typeface="Poppins"/>
                <a:cs typeface="Poppins"/>
                <a:sym typeface="Poppins"/>
              </a:rPr>
              <a:t> ​</a:t>
            </a:r>
          </a:p>
          <a:p>
            <a:pPr algn="l">
              <a:lnSpc>
                <a:spcPts val="3079"/>
              </a:lnSpc>
            </a:pPr>
            <a:endParaRPr lang="en-US" sz="2199" spc="70" dirty="0">
              <a:solidFill>
                <a:srgbClr val="000000"/>
              </a:solidFill>
              <a:latin typeface="Poppins"/>
              <a:ea typeface="Poppins"/>
              <a:cs typeface="Poppins"/>
              <a:sym typeface="Poppins"/>
            </a:endParaRPr>
          </a:p>
          <a:p>
            <a:pPr marL="474979" lvl="1" indent="-237490" algn="l">
              <a:lnSpc>
                <a:spcPts val="3079"/>
              </a:lnSpc>
              <a:buFont typeface="Arial"/>
              <a:buChar char="•"/>
            </a:pPr>
            <a:r>
              <a:rPr lang="en-US" sz="2199" spc="70" dirty="0" err="1">
                <a:solidFill>
                  <a:srgbClr val="000000"/>
                </a:solidFill>
                <a:latin typeface="Poppins"/>
                <a:ea typeface="Poppins"/>
                <a:cs typeface="Poppins"/>
                <a:sym typeface="Poppins"/>
              </a:rPr>
              <a:t>Değerlendirme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tablosu</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bölümlere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alt </a:t>
            </a:r>
            <a:r>
              <a:rPr lang="en-US" sz="2199" spc="70" dirty="0" err="1">
                <a:solidFill>
                  <a:srgbClr val="000000"/>
                </a:solidFill>
                <a:latin typeface="Poppins"/>
                <a:ea typeface="Poppins"/>
                <a:cs typeface="Poppins"/>
                <a:sym typeface="Poppins"/>
              </a:rPr>
              <a:t>bölümlere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ayrılmıştır</a:t>
            </a:r>
            <a:r>
              <a:rPr lang="en-US" sz="2199" spc="70" dirty="0">
                <a:solidFill>
                  <a:srgbClr val="000000"/>
                </a:solidFill>
                <a:latin typeface="Poppins"/>
                <a:ea typeface="Poppins"/>
                <a:cs typeface="Poppins"/>
                <a:sym typeface="Poppins"/>
              </a:rPr>
              <a:t>. Her alt </a:t>
            </a:r>
            <a:r>
              <a:rPr lang="en-US" sz="2199" spc="70" dirty="0" err="1">
                <a:solidFill>
                  <a:srgbClr val="000000"/>
                </a:solidFill>
                <a:latin typeface="Poppins"/>
                <a:ea typeface="Poppins"/>
                <a:cs typeface="Poppins"/>
                <a:sym typeface="Poppins"/>
              </a:rPr>
              <a:t>bölüme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belirlenen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aralıklarda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puanlar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verilecektir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Azami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puanı</a:t>
            </a:r>
            <a:r>
              <a:rPr lang="en-US" sz="2199" spc="70" dirty="0">
                <a:solidFill>
                  <a:srgbClr val="000000"/>
                </a:solidFill>
                <a:latin typeface="Poppins"/>
                <a:ea typeface="Poppins"/>
                <a:cs typeface="Poppins"/>
                <a:sym typeface="Poppins"/>
              </a:rPr>
              <a:t> 5 </a:t>
            </a:r>
            <a:r>
              <a:rPr lang="en-US" sz="2199" spc="70" dirty="0" err="1">
                <a:solidFill>
                  <a:srgbClr val="000000"/>
                </a:solidFill>
                <a:latin typeface="Poppins"/>
                <a:ea typeface="Poppins"/>
                <a:cs typeface="Poppins"/>
                <a:sym typeface="Poppins"/>
              </a:rPr>
              <a:t>olan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örnek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için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puanlama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usulü</a:t>
            </a:r>
            <a:r>
              <a:rPr lang="en-US" sz="2199" spc="70" dirty="0">
                <a:solidFill>
                  <a:srgbClr val="000000"/>
                </a:solidFill>
                <a:latin typeface="Poppins"/>
                <a:ea typeface="Poppins"/>
                <a:cs typeface="Poppins"/>
                <a:sym typeface="Poppins"/>
              </a:rPr>
              <a:t>, ​</a:t>
            </a:r>
          </a:p>
          <a:p>
            <a:pPr algn="l">
              <a:lnSpc>
                <a:spcPts val="3079"/>
              </a:lnSpc>
            </a:pPr>
            <a:endParaRPr lang="en-US" sz="2199" spc="70" dirty="0">
              <a:solidFill>
                <a:srgbClr val="000000"/>
              </a:solidFill>
              <a:latin typeface="Poppins"/>
              <a:ea typeface="Poppins"/>
              <a:cs typeface="Poppins"/>
              <a:sym typeface="Poppins"/>
            </a:endParaRPr>
          </a:p>
          <a:p>
            <a:pPr marL="474979" lvl="1" indent="-237490" algn="l">
              <a:lnSpc>
                <a:spcPts val="3079"/>
              </a:lnSpc>
              <a:buFont typeface="Arial"/>
              <a:buChar char="•"/>
            </a:pPr>
            <a:r>
              <a:rPr lang="en-US" sz="2199" spc="70" dirty="0">
                <a:solidFill>
                  <a:srgbClr val="000000"/>
                </a:solidFill>
                <a:latin typeface="Poppins"/>
                <a:ea typeface="Poppins"/>
                <a:cs typeface="Poppins"/>
                <a:sym typeface="Poppins"/>
              </a:rPr>
              <a:t>1 = </a:t>
            </a:r>
            <a:r>
              <a:rPr lang="en-US" sz="2199" spc="70" dirty="0" err="1">
                <a:solidFill>
                  <a:srgbClr val="000000"/>
                </a:solidFill>
                <a:latin typeface="Poppins"/>
                <a:ea typeface="Poppins"/>
                <a:cs typeface="Poppins"/>
                <a:sym typeface="Poppins"/>
              </a:rPr>
              <a:t>çok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zayıf</a:t>
            </a:r>
            <a:r>
              <a:rPr lang="en-US" sz="2199" spc="70" dirty="0">
                <a:solidFill>
                  <a:srgbClr val="000000"/>
                </a:solidFill>
                <a:latin typeface="Poppins"/>
                <a:ea typeface="Poppins"/>
                <a:cs typeface="Poppins"/>
                <a:sym typeface="Poppins"/>
              </a:rPr>
              <a:t>; 2 = </a:t>
            </a:r>
            <a:r>
              <a:rPr lang="en-US" sz="2199" spc="70" dirty="0" err="1">
                <a:solidFill>
                  <a:srgbClr val="000000"/>
                </a:solidFill>
                <a:latin typeface="Poppins"/>
                <a:ea typeface="Poppins"/>
                <a:cs typeface="Poppins"/>
                <a:sym typeface="Poppins"/>
              </a:rPr>
              <a:t>zayıf</a:t>
            </a:r>
            <a:r>
              <a:rPr lang="en-US" sz="2199" spc="70" dirty="0">
                <a:solidFill>
                  <a:srgbClr val="000000"/>
                </a:solidFill>
                <a:latin typeface="Poppins"/>
                <a:ea typeface="Poppins"/>
                <a:cs typeface="Poppins"/>
                <a:sym typeface="Poppins"/>
              </a:rPr>
              <a:t>; 3 = </a:t>
            </a:r>
            <a:r>
              <a:rPr lang="en-US" sz="2199" spc="70" dirty="0" err="1">
                <a:solidFill>
                  <a:srgbClr val="000000"/>
                </a:solidFill>
                <a:latin typeface="Poppins"/>
                <a:ea typeface="Poppins"/>
                <a:cs typeface="Poppins"/>
                <a:sym typeface="Poppins"/>
              </a:rPr>
              <a:t>orta</a:t>
            </a:r>
            <a:r>
              <a:rPr lang="en-US" sz="2199" spc="70" dirty="0">
                <a:solidFill>
                  <a:srgbClr val="000000"/>
                </a:solidFill>
                <a:latin typeface="Poppins"/>
                <a:ea typeface="Poppins"/>
                <a:cs typeface="Poppins"/>
                <a:sym typeface="Poppins"/>
              </a:rPr>
              <a:t>; 4 = </a:t>
            </a:r>
            <a:r>
              <a:rPr lang="en-US" sz="2199" spc="70" dirty="0" err="1">
                <a:solidFill>
                  <a:srgbClr val="000000"/>
                </a:solidFill>
                <a:latin typeface="Poppins"/>
                <a:ea typeface="Poppins"/>
                <a:cs typeface="Poppins"/>
                <a:sym typeface="Poppins"/>
              </a:rPr>
              <a:t>iyi</a:t>
            </a:r>
            <a:r>
              <a:rPr lang="en-US" sz="2199" spc="70" dirty="0">
                <a:solidFill>
                  <a:srgbClr val="000000"/>
                </a:solidFill>
                <a:latin typeface="Poppins"/>
                <a:ea typeface="Poppins"/>
                <a:cs typeface="Poppins"/>
                <a:sym typeface="Poppins"/>
              </a:rPr>
              <a:t>; 5 = </a:t>
            </a:r>
            <a:r>
              <a:rPr lang="en-US" sz="2199" spc="70" dirty="0" err="1">
                <a:solidFill>
                  <a:srgbClr val="000000"/>
                </a:solidFill>
                <a:latin typeface="Poppins"/>
                <a:ea typeface="Poppins"/>
                <a:cs typeface="Poppins"/>
                <a:sym typeface="Poppins"/>
              </a:rPr>
              <a:t>çok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iyi</a:t>
            </a:r>
            <a:r>
              <a:rPr lang="en-US" sz="2199" spc="70" dirty="0">
                <a:solidFill>
                  <a:srgbClr val="000000"/>
                </a:solidFill>
                <a:latin typeface="Poppins"/>
                <a:ea typeface="Poppins"/>
                <a:cs typeface="Poppins"/>
                <a:sym typeface="Poppins"/>
              </a:rPr>
              <a:t>. ​</a:t>
            </a:r>
          </a:p>
          <a:p>
            <a:pPr algn="l">
              <a:lnSpc>
                <a:spcPts val="3079"/>
              </a:lnSpc>
            </a:pPr>
            <a:endParaRPr lang="en-US" sz="2199" spc="70" dirty="0">
              <a:solidFill>
                <a:srgbClr val="000000"/>
              </a:solidFill>
              <a:latin typeface="Poppins"/>
              <a:ea typeface="Poppins"/>
              <a:cs typeface="Poppins"/>
              <a:sym typeface="Poppins"/>
            </a:endParaRPr>
          </a:p>
          <a:p>
            <a:pPr marL="474979" lvl="1" indent="-237490" algn="l">
              <a:lnSpc>
                <a:spcPts val="3079"/>
              </a:lnSpc>
              <a:buFont typeface="Arial"/>
              <a:buChar char="•"/>
            </a:pPr>
            <a:r>
              <a:rPr lang="en-US" sz="2199" spc="70" dirty="0">
                <a:solidFill>
                  <a:srgbClr val="000000"/>
                </a:solidFill>
                <a:latin typeface="Poppins"/>
                <a:ea typeface="Poppins"/>
                <a:cs typeface="Poppins"/>
                <a:sym typeface="Poppins"/>
              </a:rPr>
              <a:t>Proje </a:t>
            </a:r>
            <a:r>
              <a:rPr lang="en-US" sz="2199" spc="70" dirty="0" err="1">
                <a:solidFill>
                  <a:srgbClr val="000000"/>
                </a:solidFill>
                <a:latin typeface="Poppins"/>
                <a:ea typeface="Poppins"/>
                <a:cs typeface="Poppins"/>
                <a:sym typeface="Poppins"/>
              </a:rPr>
              <a:t>başvurusunun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başarılı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kabul</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edilebilmesi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için</a:t>
            </a:r>
            <a:r>
              <a:rPr lang="en-US" sz="2199" spc="70" dirty="0">
                <a:solidFill>
                  <a:srgbClr val="00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ilgililik</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bölümünden</a:t>
            </a:r>
            <a:r>
              <a:rPr lang="en-US" sz="2199" spc="70" dirty="0">
                <a:solidFill>
                  <a:srgbClr val="FF0000"/>
                </a:solidFill>
                <a:latin typeface="Poppins"/>
                <a:ea typeface="Poppins"/>
                <a:cs typeface="Poppins"/>
                <a:sym typeface="Poppins"/>
              </a:rPr>
              <a:t> (25 </a:t>
            </a:r>
            <a:r>
              <a:rPr lang="en-US" sz="2199" spc="70" dirty="0" err="1">
                <a:solidFill>
                  <a:srgbClr val="FF0000"/>
                </a:solidFill>
                <a:latin typeface="Poppins"/>
                <a:ea typeface="Poppins"/>
                <a:cs typeface="Poppins"/>
                <a:sym typeface="Poppins"/>
              </a:rPr>
              <a:t>puan</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üzerinden</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en</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az</a:t>
            </a:r>
            <a:r>
              <a:rPr lang="en-US" sz="2199" spc="70" dirty="0">
                <a:solidFill>
                  <a:srgbClr val="FF0000"/>
                </a:solidFill>
                <a:latin typeface="Poppins"/>
                <a:ea typeface="Poppins"/>
                <a:cs typeface="Poppins"/>
                <a:sym typeface="Poppins"/>
              </a:rPr>
              <a:t> 15 </a:t>
            </a:r>
            <a:r>
              <a:rPr lang="en-US" sz="2199" spc="70" dirty="0" err="1">
                <a:solidFill>
                  <a:srgbClr val="FF0000"/>
                </a:solidFill>
                <a:latin typeface="Poppins"/>
                <a:ea typeface="Poppins"/>
                <a:cs typeface="Poppins"/>
                <a:sym typeface="Poppins"/>
              </a:rPr>
              <a:t>puan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toplamda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ise</a:t>
            </a:r>
            <a:r>
              <a:rPr lang="en-US" sz="2199" spc="70" dirty="0">
                <a:solidFill>
                  <a:srgbClr val="000000"/>
                </a:solidFill>
                <a:latin typeface="Poppins"/>
                <a:ea typeface="Poppins"/>
                <a:cs typeface="Poppins"/>
                <a:sym typeface="Poppins"/>
              </a:rPr>
              <a:t> (100 </a:t>
            </a:r>
            <a:r>
              <a:rPr lang="en-US" sz="2199" spc="70" dirty="0" err="1">
                <a:solidFill>
                  <a:srgbClr val="000000"/>
                </a:solidFill>
                <a:latin typeface="Poppins"/>
                <a:ea typeface="Poppins"/>
                <a:cs typeface="Poppins"/>
                <a:sym typeface="Poppins"/>
              </a:rPr>
              <a:t>puan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üzerinden</a:t>
            </a:r>
            <a:r>
              <a:rPr lang="en-US" sz="2199" spc="70" dirty="0">
                <a:solidFill>
                  <a:srgbClr val="00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en</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az</a:t>
            </a:r>
            <a:r>
              <a:rPr lang="en-US" sz="2199" spc="70" dirty="0">
                <a:solidFill>
                  <a:srgbClr val="FF0000"/>
                </a:solidFill>
                <a:latin typeface="Poppins"/>
                <a:ea typeface="Poppins"/>
                <a:cs typeface="Poppins"/>
                <a:sym typeface="Poppins"/>
              </a:rPr>
              <a:t> 65 </a:t>
            </a:r>
            <a:r>
              <a:rPr lang="en-US" sz="2199" spc="70" dirty="0" err="1">
                <a:solidFill>
                  <a:srgbClr val="FF0000"/>
                </a:solidFill>
                <a:latin typeface="Poppins"/>
                <a:ea typeface="Poppins"/>
                <a:cs typeface="Poppins"/>
                <a:sym typeface="Poppins"/>
              </a:rPr>
              <a:t>puan</a:t>
            </a:r>
            <a:r>
              <a:rPr lang="en-US" sz="2199" spc="70" dirty="0">
                <a:solidFill>
                  <a:srgbClr val="FF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alması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gerekmektedir</a:t>
            </a:r>
            <a:r>
              <a:rPr lang="en-US" sz="2199" spc="70" dirty="0">
                <a:solidFill>
                  <a:srgbClr val="000000"/>
                </a:solidFill>
                <a:latin typeface="Poppins"/>
                <a:ea typeface="Poppins"/>
                <a:cs typeface="Poppins"/>
                <a:sym typeface="Poppins"/>
              </a:rPr>
              <a:t>.​</a:t>
            </a:r>
          </a:p>
          <a:p>
            <a:pPr algn="l">
              <a:lnSpc>
                <a:spcPts val="3079"/>
              </a:lnSpc>
            </a:pPr>
            <a:endParaRPr lang="en-US" sz="2199" spc="70" dirty="0">
              <a:solidFill>
                <a:srgbClr val="000000"/>
              </a:solidFill>
              <a:latin typeface="Poppins"/>
              <a:ea typeface="Poppins"/>
              <a:cs typeface="Poppins"/>
              <a:sym typeface="Poppins"/>
            </a:endParaRPr>
          </a:p>
          <a:p>
            <a:pPr algn="l">
              <a:lnSpc>
                <a:spcPts val="3079"/>
              </a:lnSpc>
            </a:pPr>
            <a:endParaRPr lang="en-US" sz="2199" spc="70" dirty="0">
              <a:solidFill>
                <a:srgbClr val="000000"/>
              </a:solidFill>
              <a:latin typeface="Poppins"/>
              <a:ea typeface="Poppins"/>
              <a:cs typeface="Poppins"/>
              <a:sym typeface="Poppin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12888" r="-12888"/>
            </a:stretch>
          </a:blipFill>
        </p:spPr>
      </p:sp>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962025"/>
            <a:ext cx="15725352" cy="2080895"/>
          </a:xfrm>
          <a:prstGeom prst="rect">
            <a:avLst/>
          </a:prstGeom>
        </p:spPr>
        <p:txBody>
          <a:bodyPr lIns="0" tIns="0" rIns="0" bIns="0" rtlCol="0" anchor="t">
            <a:spAutoFit/>
          </a:bodyPr>
          <a:lstStyle/>
          <a:p>
            <a:pPr algn="ctr">
              <a:lnSpc>
                <a:spcPts val="8319"/>
              </a:lnSpc>
            </a:pPr>
            <a:r>
              <a:rPr lang="en-US" sz="6399" b="1" spc="63">
                <a:solidFill>
                  <a:srgbClr val="2D892C"/>
                </a:solidFill>
                <a:latin typeface="Oswald Bold"/>
                <a:ea typeface="Oswald Bold"/>
                <a:cs typeface="Oswald Bold"/>
                <a:sym typeface="Oswald Bold"/>
              </a:rPr>
              <a:t>ÇEVRESEL VE SOSYAL RİSK </a:t>
            </a:r>
          </a:p>
          <a:p>
            <a:pPr algn="ctr">
              <a:lnSpc>
                <a:spcPts val="8319"/>
              </a:lnSpc>
            </a:pPr>
            <a:r>
              <a:rPr lang="en-US" sz="6399" b="1" spc="63">
                <a:solidFill>
                  <a:srgbClr val="2D892C"/>
                </a:solidFill>
                <a:latin typeface="Oswald Bold"/>
                <a:ea typeface="Oswald Bold"/>
                <a:cs typeface="Oswald Bold"/>
                <a:sym typeface="Oswald Bold"/>
              </a:rPr>
              <a:t>DEĞERLENDİRMESİ</a:t>
            </a:r>
          </a:p>
        </p:txBody>
      </p:sp>
      <p:sp>
        <p:nvSpPr>
          <p:cNvPr id="18" name="TextBox 18"/>
          <p:cNvSpPr txBox="1"/>
          <p:nvPr/>
        </p:nvSpPr>
        <p:spPr>
          <a:xfrm>
            <a:off x="1028700" y="3224950"/>
            <a:ext cx="16230600" cy="7155805"/>
          </a:xfrm>
          <a:prstGeom prst="rect">
            <a:avLst/>
          </a:prstGeom>
        </p:spPr>
        <p:txBody>
          <a:bodyPr lIns="0" tIns="0" rIns="0" bIns="0" rtlCol="0" anchor="t">
            <a:spAutoFit/>
          </a:bodyPr>
          <a:lstStyle/>
          <a:p>
            <a:pPr marL="474979" lvl="1" indent="-237490" algn="l">
              <a:lnSpc>
                <a:spcPts val="3079"/>
              </a:lnSpc>
              <a:buFont typeface="Arial"/>
              <a:buChar char="•"/>
            </a:pPr>
            <a:r>
              <a:rPr lang="en-US" sz="2199" spc="70" dirty="0" err="1">
                <a:solidFill>
                  <a:srgbClr val="000000"/>
                </a:solidFill>
                <a:latin typeface="Poppins"/>
                <a:ea typeface="Poppins"/>
                <a:cs typeface="Poppins"/>
                <a:sym typeface="Poppins"/>
              </a:rPr>
              <a:t>Teknik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mali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değerlendirme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sürecinde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başarılı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bulunan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asıl</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yedek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listedeki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projeler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çevresel</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sosyal</a:t>
            </a:r>
            <a:r>
              <a:rPr lang="en-US" sz="2199" spc="70" dirty="0">
                <a:solidFill>
                  <a:srgbClr val="000000"/>
                </a:solidFill>
                <a:latin typeface="Poppins"/>
                <a:ea typeface="Poppins"/>
                <a:cs typeface="Poppins"/>
                <a:sym typeface="Poppins"/>
              </a:rPr>
              <a:t> risk </a:t>
            </a:r>
            <a:r>
              <a:rPr lang="en-US" sz="2199" spc="70" dirty="0" err="1">
                <a:solidFill>
                  <a:srgbClr val="000000"/>
                </a:solidFill>
                <a:latin typeface="Poppins"/>
                <a:ea typeface="Poppins"/>
                <a:cs typeface="Poppins"/>
                <a:sym typeface="Poppins"/>
              </a:rPr>
              <a:t>düzeylerinin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belirlenmesi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amacıyla</a:t>
            </a:r>
            <a:r>
              <a:rPr lang="en-US" sz="2199" spc="70" dirty="0">
                <a:solidFill>
                  <a:srgbClr val="000000"/>
                </a:solidFill>
                <a:latin typeface="Poppins"/>
                <a:ea typeface="Poppins"/>
                <a:cs typeface="Poppins"/>
                <a:sym typeface="Poppins"/>
              </a:rPr>
              <a:t> Yönetim </a:t>
            </a:r>
            <a:r>
              <a:rPr lang="en-US" sz="2199" spc="70" dirty="0" err="1">
                <a:solidFill>
                  <a:srgbClr val="000000"/>
                </a:solidFill>
                <a:latin typeface="Poppins"/>
                <a:ea typeface="Poppins"/>
                <a:cs typeface="Poppins"/>
                <a:sym typeface="Poppins"/>
              </a:rPr>
              <a:t>Kuruluna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sunulmadan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önce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Ajans</a:t>
            </a:r>
            <a:r>
              <a:rPr lang="en-US" sz="2199" spc="70" dirty="0">
                <a:solidFill>
                  <a:srgbClr val="000000"/>
                </a:solidFill>
                <a:latin typeface="Poppins"/>
                <a:ea typeface="Poppins"/>
                <a:cs typeface="Poppins"/>
                <a:sym typeface="Poppins"/>
              </a:rPr>
              <a:t>/PUB </a:t>
            </a:r>
            <a:r>
              <a:rPr lang="en-US" sz="2199" spc="70" dirty="0" err="1">
                <a:solidFill>
                  <a:srgbClr val="000000"/>
                </a:solidFill>
                <a:latin typeface="Poppins"/>
                <a:ea typeface="Poppins"/>
                <a:cs typeface="Poppins"/>
                <a:sym typeface="Poppins"/>
              </a:rPr>
              <a:t>tarafından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bir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tarama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sürecine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tabi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tutulacaktır</a:t>
            </a:r>
            <a:r>
              <a:rPr lang="en-US" sz="2199" spc="70" dirty="0">
                <a:solidFill>
                  <a:srgbClr val="000000"/>
                </a:solidFill>
                <a:latin typeface="Poppins"/>
                <a:ea typeface="Poppins"/>
                <a:cs typeface="Poppins"/>
                <a:sym typeface="Poppins"/>
              </a:rPr>
              <a:t>. Bu </a:t>
            </a:r>
            <a:r>
              <a:rPr lang="en-US" sz="2199" spc="70" dirty="0" err="1">
                <a:solidFill>
                  <a:srgbClr val="000000"/>
                </a:solidFill>
                <a:latin typeface="Poppins"/>
                <a:ea typeface="Poppins"/>
                <a:cs typeface="Poppins"/>
                <a:sym typeface="Poppins"/>
              </a:rPr>
              <a:t>tarama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sürecinin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sonucunda</a:t>
            </a:r>
            <a:r>
              <a:rPr lang="en-US" sz="2199" spc="70" dirty="0">
                <a:solidFill>
                  <a:srgbClr val="000000"/>
                </a:solidFill>
                <a:latin typeface="Poppins"/>
                <a:ea typeface="Poppins"/>
                <a:cs typeface="Poppins"/>
                <a:sym typeface="Poppins"/>
              </a:rPr>
              <a:t>;</a:t>
            </a:r>
            <a:r>
              <a:rPr lang="en-US" sz="2199" spc="70" dirty="0" smtClean="0">
                <a:solidFill>
                  <a:srgbClr val="000000"/>
                </a:solidFill>
                <a:latin typeface="Poppins"/>
                <a:ea typeface="Poppins"/>
                <a:cs typeface="Poppins"/>
                <a:sym typeface="Poppins"/>
              </a:rPr>
              <a:t>​</a:t>
            </a:r>
            <a:endParaRPr lang="tr-TR" sz="2199" spc="70" dirty="0" smtClean="0">
              <a:solidFill>
                <a:srgbClr val="000000"/>
              </a:solidFill>
              <a:latin typeface="Poppins"/>
              <a:ea typeface="Poppins"/>
              <a:cs typeface="Poppins"/>
              <a:sym typeface="Poppins"/>
            </a:endParaRPr>
          </a:p>
          <a:p>
            <a:pPr marL="237489" lvl="1" algn="l">
              <a:lnSpc>
                <a:spcPts val="3079"/>
              </a:lnSpc>
            </a:pPr>
            <a:endParaRPr lang="en-US" sz="2199" spc="70" dirty="0">
              <a:solidFill>
                <a:srgbClr val="000000"/>
              </a:solidFill>
              <a:latin typeface="Poppins"/>
              <a:ea typeface="Poppins"/>
              <a:cs typeface="Poppins"/>
              <a:sym typeface="Poppins"/>
            </a:endParaRPr>
          </a:p>
          <a:p>
            <a:pPr marL="474979" lvl="1" indent="-237490" algn="l">
              <a:lnSpc>
                <a:spcPts val="3079"/>
              </a:lnSpc>
              <a:buFont typeface="Arial"/>
              <a:buChar char="•"/>
            </a:pPr>
            <a:r>
              <a:rPr lang="en-US" sz="2199" spc="70" dirty="0" err="1">
                <a:solidFill>
                  <a:srgbClr val="000000"/>
                </a:solidFill>
                <a:latin typeface="Poppins"/>
                <a:ea typeface="Poppins"/>
                <a:cs typeface="Poppins"/>
                <a:sym typeface="Poppins"/>
              </a:rPr>
              <a:t>Düşük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Riskli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olarak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sınıflandırılan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projeler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doğrudan</a:t>
            </a:r>
            <a:r>
              <a:rPr lang="en-US" sz="2199" spc="70" dirty="0">
                <a:solidFill>
                  <a:srgbClr val="000000"/>
                </a:solidFill>
                <a:latin typeface="Poppins"/>
                <a:ea typeface="Poppins"/>
                <a:cs typeface="Poppins"/>
                <a:sym typeface="Poppins"/>
              </a:rPr>
              <a:t> Yönetim </a:t>
            </a:r>
            <a:r>
              <a:rPr lang="en-US" sz="2199" spc="70" dirty="0" err="1">
                <a:solidFill>
                  <a:srgbClr val="000000"/>
                </a:solidFill>
                <a:latin typeface="Poppins"/>
                <a:ea typeface="Poppins"/>
                <a:cs typeface="Poppins"/>
                <a:sym typeface="Poppins"/>
              </a:rPr>
              <a:t>Kurulu’nun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onayına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sunulacaktır</a:t>
            </a:r>
            <a:r>
              <a:rPr lang="en-US" sz="2199" spc="70" dirty="0">
                <a:solidFill>
                  <a:srgbClr val="000000"/>
                </a:solidFill>
                <a:latin typeface="Poppins"/>
                <a:ea typeface="Poppins"/>
                <a:cs typeface="Poppins"/>
                <a:sym typeface="Poppins"/>
              </a:rPr>
              <a:t>.</a:t>
            </a:r>
            <a:r>
              <a:rPr lang="en-US" sz="2199" spc="70" dirty="0" smtClean="0">
                <a:solidFill>
                  <a:srgbClr val="000000"/>
                </a:solidFill>
                <a:latin typeface="Poppins"/>
                <a:ea typeface="Poppins"/>
                <a:cs typeface="Poppins"/>
                <a:sym typeface="Poppins"/>
              </a:rPr>
              <a:t>​</a:t>
            </a:r>
            <a:endParaRPr lang="tr-TR" sz="2199" spc="70" dirty="0" smtClean="0">
              <a:solidFill>
                <a:srgbClr val="000000"/>
              </a:solidFill>
              <a:latin typeface="Poppins"/>
              <a:ea typeface="Poppins"/>
              <a:cs typeface="Poppins"/>
              <a:sym typeface="Poppins"/>
            </a:endParaRPr>
          </a:p>
          <a:p>
            <a:pPr marL="474979" lvl="1" indent="-237490" algn="l">
              <a:lnSpc>
                <a:spcPts val="3079"/>
              </a:lnSpc>
              <a:buFont typeface="Arial"/>
              <a:buChar char="•"/>
            </a:pPr>
            <a:endParaRPr lang="tr-TR" sz="2199" spc="70" dirty="0">
              <a:solidFill>
                <a:srgbClr val="000000"/>
              </a:solidFill>
              <a:latin typeface="Poppins"/>
              <a:ea typeface="Poppins"/>
              <a:cs typeface="Poppins"/>
              <a:sym typeface="Poppins"/>
            </a:endParaRPr>
          </a:p>
          <a:p>
            <a:pPr marL="474979" lvl="1" indent="-237490" algn="l">
              <a:lnSpc>
                <a:spcPts val="3079"/>
              </a:lnSpc>
              <a:buFont typeface="Arial"/>
              <a:buChar char="•"/>
            </a:pPr>
            <a:r>
              <a:rPr lang="en-US" sz="2199" spc="70" dirty="0" err="1" smtClean="0">
                <a:solidFill>
                  <a:srgbClr val="000000"/>
                </a:solidFill>
                <a:latin typeface="Poppins"/>
                <a:ea typeface="Poppins"/>
                <a:cs typeface="Poppins"/>
                <a:sym typeface="Poppins"/>
              </a:rPr>
              <a:t>Orta</a:t>
            </a:r>
            <a:r>
              <a:rPr lang="en-US" sz="2199" spc="70" dirty="0" smtClean="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Riskli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olarak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sınıflandırılan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projeler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için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Çevresel</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Sosyal</a:t>
            </a:r>
            <a:r>
              <a:rPr lang="en-US" sz="2199" spc="70" dirty="0">
                <a:solidFill>
                  <a:srgbClr val="000000"/>
                </a:solidFill>
                <a:latin typeface="Poppins"/>
                <a:ea typeface="Poppins"/>
                <a:cs typeface="Poppins"/>
                <a:sym typeface="Poppins"/>
              </a:rPr>
              <a:t> Yönetim </a:t>
            </a:r>
            <a:r>
              <a:rPr lang="en-US" sz="2199" spc="70" dirty="0" err="1">
                <a:solidFill>
                  <a:srgbClr val="000000"/>
                </a:solidFill>
                <a:latin typeface="Poppins"/>
                <a:ea typeface="Poppins"/>
                <a:cs typeface="Poppins"/>
                <a:sym typeface="Poppins"/>
              </a:rPr>
              <a:t>Planı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Kontrol</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Listesi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veya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Çevresel</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Sosyal</a:t>
            </a:r>
            <a:r>
              <a:rPr lang="en-US" sz="2199" spc="70" dirty="0">
                <a:solidFill>
                  <a:srgbClr val="000000"/>
                </a:solidFill>
                <a:latin typeface="Poppins"/>
                <a:ea typeface="Poppins"/>
                <a:cs typeface="Poppins"/>
                <a:sym typeface="Poppins"/>
              </a:rPr>
              <a:t> Yönetim </a:t>
            </a:r>
            <a:r>
              <a:rPr lang="en-US" sz="2199" spc="70" dirty="0" err="1">
                <a:solidFill>
                  <a:srgbClr val="000000"/>
                </a:solidFill>
                <a:latin typeface="Poppins"/>
                <a:ea typeface="Poppins"/>
                <a:cs typeface="Poppins"/>
                <a:sym typeface="Poppins"/>
              </a:rPr>
              <a:t>Planı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hazırlanması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gerekmektedir</a:t>
            </a:r>
            <a:r>
              <a:rPr lang="en-US" sz="2199" spc="70" dirty="0">
                <a:solidFill>
                  <a:srgbClr val="000000"/>
                </a:solidFill>
                <a:latin typeface="Poppins"/>
                <a:ea typeface="Poppins"/>
                <a:cs typeface="Poppins"/>
                <a:sym typeface="Poppins"/>
              </a:rPr>
              <a:t>. Bu </a:t>
            </a:r>
            <a:r>
              <a:rPr lang="en-US" sz="2199" spc="70" dirty="0" err="1">
                <a:solidFill>
                  <a:srgbClr val="000000"/>
                </a:solidFill>
                <a:latin typeface="Poppins"/>
                <a:ea typeface="Poppins"/>
                <a:cs typeface="Poppins"/>
                <a:sym typeface="Poppins"/>
              </a:rPr>
              <a:t>dokümanlar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tamamlanmadığı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sürece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başvuru</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sahipleri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ile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sözleşme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imzalanmayacaktır</a:t>
            </a:r>
            <a:r>
              <a:rPr lang="en-US" sz="2199" u="none" spc="70" dirty="0">
                <a:solidFill>
                  <a:srgbClr val="000000"/>
                </a:solidFill>
                <a:latin typeface="Poppins"/>
                <a:ea typeface="Poppins"/>
                <a:cs typeface="Poppins"/>
                <a:sym typeface="Poppins"/>
              </a:rPr>
              <a:t>.</a:t>
            </a:r>
            <a:r>
              <a:rPr lang="en-US" sz="2199" spc="70" dirty="0" smtClean="0">
                <a:solidFill>
                  <a:srgbClr val="000000"/>
                </a:solidFill>
                <a:latin typeface="Poppins"/>
                <a:ea typeface="Poppins"/>
                <a:cs typeface="Poppins"/>
                <a:sym typeface="Poppins"/>
              </a:rPr>
              <a:t>​</a:t>
            </a:r>
            <a:endParaRPr lang="tr-TR" sz="2199" spc="70" dirty="0" smtClean="0">
              <a:solidFill>
                <a:srgbClr val="000000"/>
              </a:solidFill>
              <a:latin typeface="Poppins"/>
              <a:ea typeface="Poppins"/>
              <a:cs typeface="Poppins"/>
              <a:sym typeface="Poppins"/>
            </a:endParaRPr>
          </a:p>
          <a:p>
            <a:pPr marL="237489" lvl="1" algn="l">
              <a:lnSpc>
                <a:spcPts val="3079"/>
              </a:lnSpc>
            </a:pPr>
            <a:endParaRPr lang="tr-TR" sz="2199" spc="70" dirty="0" smtClean="0">
              <a:solidFill>
                <a:srgbClr val="000000"/>
              </a:solidFill>
              <a:latin typeface="Poppins"/>
              <a:ea typeface="Poppins"/>
              <a:cs typeface="Poppins"/>
              <a:sym typeface="Poppins"/>
            </a:endParaRPr>
          </a:p>
          <a:p>
            <a:pPr marL="474979" lvl="1" indent="-237490" algn="l">
              <a:lnSpc>
                <a:spcPts val="3079"/>
              </a:lnSpc>
              <a:buFont typeface="Arial"/>
              <a:buChar char="•"/>
            </a:pPr>
            <a:r>
              <a:rPr lang="tr-TR" sz="2199" spc="70" dirty="0" smtClean="0">
                <a:solidFill>
                  <a:srgbClr val="000000"/>
                </a:solidFill>
                <a:latin typeface="Poppins"/>
                <a:ea typeface="Poppins"/>
                <a:cs typeface="Poppins"/>
                <a:sym typeface="Poppins"/>
              </a:rPr>
              <a:t>Ö</a:t>
            </a:r>
            <a:r>
              <a:rPr lang="en-US" sz="2199" spc="70" dirty="0" err="1" smtClean="0">
                <a:solidFill>
                  <a:srgbClr val="000000"/>
                </a:solidFill>
                <a:latin typeface="Poppins"/>
                <a:ea typeface="Poppins"/>
                <a:cs typeface="Poppins"/>
                <a:sym typeface="Poppins"/>
              </a:rPr>
              <a:t>nemli</a:t>
            </a:r>
            <a:r>
              <a:rPr lang="en-US" sz="2199" spc="70" dirty="0" smtClean="0">
                <a:solidFill>
                  <a:srgbClr val="000000"/>
                </a:solidFill>
                <a:latin typeface="Poppins"/>
                <a:ea typeface="Poppins"/>
                <a:cs typeface="Poppins"/>
                <a:sym typeface="Poppins"/>
              </a:rPr>
              <a:t> </a:t>
            </a:r>
            <a:r>
              <a:rPr lang="en-US" sz="2199" spc="70" dirty="0">
                <a:solidFill>
                  <a:srgbClr val="000000"/>
                </a:solidFill>
                <a:latin typeface="Poppins"/>
                <a:ea typeface="Poppins"/>
                <a:cs typeface="Poppins"/>
                <a:sym typeface="Poppins"/>
              </a:rPr>
              <a:t>Risk </a:t>
            </a:r>
            <a:r>
              <a:rPr lang="en-US" sz="2199" spc="70" dirty="0" err="1">
                <a:solidFill>
                  <a:srgbClr val="000000"/>
                </a:solidFill>
                <a:latin typeface="Poppins"/>
                <a:ea typeface="Poppins"/>
                <a:cs typeface="Poppins"/>
                <a:sym typeface="Poppins"/>
              </a:rPr>
              <a:t>olarak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sınıflandırılan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projeler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için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Çevresel</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Sosyal</a:t>
            </a:r>
            <a:r>
              <a:rPr lang="en-US" sz="2199" spc="70" dirty="0">
                <a:solidFill>
                  <a:srgbClr val="000000"/>
                </a:solidFill>
                <a:latin typeface="Poppins"/>
                <a:ea typeface="Poppins"/>
                <a:cs typeface="Poppins"/>
                <a:sym typeface="Poppins"/>
              </a:rPr>
              <a:t> Yönetim </a:t>
            </a:r>
            <a:r>
              <a:rPr lang="en-US" sz="2199" spc="70" dirty="0" err="1">
                <a:solidFill>
                  <a:srgbClr val="000000"/>
                </a:solidFill>
                <a:latin typeface="Poppins"/>
                <a:ea typeface="Poppins"/>
                <a:cs typeface="Poppins"/>
                <a:sym typeface="Poppins"/>
              </a:rPr>
              <a:t>Planı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veya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Çevresel</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Sosyal</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Etki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Değerlendirme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Raporu</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hazırlanması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gerekmektedir</a:t>
            </a:r>
            <a:r>
              <a:rPr lang="en-US" sz="2199" spc="70" dirty="0">
                <a:solidFill>
                  <a:srgbClr val="000000"/>
                </a:solidFill>
                <a:latin typeface="Poppins"/>
                <a:ea typeface="Poppins"/>
                <a:cs typeface="Poppins"/>
                <a:sym typeface="Poppins"/>
              </a:rPr>
              <a:t>. Bu </a:t>
            </a:r>
            <a:r>
              <a:rPr lang="en-US" sz="2199" spc="70" dirty="0" err="1">
                <a:solidFill>
                  <a:srgbClr val="000000"/>
                </a:solidFill>
                <a:latin typeface="Poppins"/>
                <a:ea typeface="Poppins"/>
                <a:cs typeface="Poppins"/>
                <a:sym typeface="Poppins"/>
              </a:rPr>
              <a:t>dokümanlar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tamamlanmadığı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sürece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başvuru</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sahipleri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ile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sözleşme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imzalanmayacaktır</a:t>
            </a:r>
            <a:r>
              <a:rPr lang="en-US" sz="2199" spc="70" dirty="0">
                <a:solidFill>
                  <a:srgbClr val="000000"/>
                </a:solidFill>
                <a:latin typeface="Poppins"/>
                <a:ea typeface="Poppins"/>
                <a:cs typeface="Poppins"/>
                <a:sym typeface="Poppins"/>
              </a:rPr>
              <a:t>.</a:t>
            </a:r>
            <a:r>
              <a:rPr lang="en-US" sz="2199" spc="70" dirty="0" smtClean="0">
                <a:solidFill>
                  <a:srgbClr val="000000"/>
                </a:solidFill>
                <a:latin typeface="Poppins"/>
                <a:ea typeface="Poppins"/>
                <a:cs typeface="Poppins"/>
                <a:sym typeface="Poppins"/>
              </a:rPr>
              <a:t>​</a:t>
            </a:r>
            <a:endParaRPr lang="tr-TR" sz="2199" spc="70" dirty="0" smtClean="0">
              <a:solidFill>
                <a:srgbClr val="000000"/>
              </a:solidFill>
              <a:latin typeface="Poppins"/>
              <a:ea typeface="Poppins"/>
              <a:cs typeface="Poppins"/>
              <a:sym typeface="Poppins"/>
            </a:endParaRPr>
          </a:p>
          <a:p>
            <a:pPr marL="237489" lvl="1" algn="l">
              <a:lnSpc>
                <a:spcPts val="3079"/>
              </a:lnSpc>
            </a:pPr>
            <a:endParaRPr lang="tr-TR" sz="2199" spc="70" dirty="0" smtClean="0">
              <a:solidFill>
                <a:srgbClr val="000000"/>
              </a:solidFill>
              <a:latin typeface="Poppins"/>
              <a:ea typeface="Poppins"/>
              <a:cs typeface="Poppins"/>
              <a:sym typeface="Poppins"/>
            </a:endParaRPr>
          </a:p>
          <a:p>
            <a:pPr marL="474979" lvl="1" indent="-237490" algn="l">
              <a:lnSpc>
                <a:spcPts val="3079"/>
              </a:lnSpc>
              <a:buFont typeface="Arial"/>
              <a:buChar char="•"/>
            </a:pPr>
            <a:r>
              <a:rPr lang="en-US" sz="2199" spc="70" dirty="0" err="1" smtClean="0">
                <a:solidFill>
                  <a:srgbClr val="000000"/>
                </a:solidFill>
                <a:latin typeface="Poppins"/>
                <a:ea typeface="Poppins"/>
                <a:cs typeface="Poppins"/>
                <a:sym typeface="Poppins"/>
              </a:rPr>
              <a:t>Yüksek</a:t>
            </a:r>
            <a:r>
              <a:rPr lang="en-US" sz="2199" spc="70" dirty="0" smtClean="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Riskli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olarak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sınıflandırılan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projeler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desteklenmeyecektir</a:t>
            </a:r>
            <a:r>
              <a:rPr lang="en-US" sz="2199" spc="70" dirty="0">
                <a:solidFill>
                  <a:srgbClr val="000000"/>
                </a:solidFill>
                <a:latin typeface="Poppins"/>
                <a:ea typeface="Poppins"/>
                <a:cs typeface="Poppins"/>
                <a:sym typeface="Poppins"/>
              </a:rPr>
              <a:t>.​</a:t>
            </a:r>
          </a:p>
          <a:p>
            <a:pPr algn="l">
              <a:lnSpc>
                <a:spcPts val="3079"/>
              </a:lnSpc>
            </a:pPr>
            <a:endParaRPr lang="en-US" sz="2199" spc="70" dirty="0">
              <a:solidFill>
                <a:srgbClr val="000000"/>
              </a:solidFill>
              <a:latin typeface="Poppins"/>
              <a:ea typeface="Poppins"/>
              <a:cs typeface="Poppins"/>
              <a:sym typeface="Poppins"/>
            </a:endParaRPr>
          </a:p>
          <a:p>
            <a:pPr algn="l">
              <a:lnSpc>
                <a:spcPts val="3079"/>
              </a:lnSpc>
            </a:pPr>
            <a:endParaRPr lang="en-US" sz="2199" spc="70" dirty="0">
              <a:solidFill>
                <a:srgbClr val="000000"/>
              </a:solidFill>
              <a:latin typeface="Poppins"/>
              <a:ea typeface="Poppins"/>
              <a:cs typeface="Poppins"/>
              <a:sym typeface="Poppins"/>
            </a:endParaRPr>
          </a:p>
          <a:p>
            <a:pPr algn="l">
              <a:lnSpc>
                <a:spcPts val="3079"/>
              </a:lnSpc>
            </a:pPr>
            <a:endParaRPr lang="en-US" sz="2199" spc="70" dirty="0">
              <a:solidFill>
                <a:srgbClr val="000000"/>
              </a:solidFill>
              <a:latin typeface="Poppins"/>
              <a:ea typeface="Poppins"/>
              <a:cs typeface="Poppins"/>
              <a:sym typeface="Poppi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12888" r="-12888"/>
            </a:stretch>
          </a:blipFill>
        </p:spPr>
      </p:sp>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962025"/>
            <a:ext cx="15725352" cy="2080895"/>
          </a:xfrm>
          <a:prstGeom prst="rect">
            <a:avLst/>
          </a:prstGeom>
        </p:spPr>
        <p:txBody>
          <a:bodyPr lIns="0" tIns="0" rIns="0" bIns="0" rtlCol="0" anchor="t">
            <a:spAutoFit/>
          </a:bodyPr>
          <a:lstStyle/>
          <a:p>
            <a:pPr algn="ctr">
              <a:lnSpc>
                <a:spcPts val="8319"/>
              </a:lnSpc>
            </a:pPr>
            <a:r>
              <a:rPr lang="en-US" sz="6399" b="1" spc="63">
                <a:solidFill>
                  <a:srgbClr val="2D892C"/>
                </a:solidFill>
                <a:latin typeface="Oswald Bold"/>
                <a:ea typeface="Oswald Bold"/>
                <a:cs typeface="Oswald Bold"/>
                <a:sym typeface="Oswald Bold"/>
              </a:rPr>
              <a:t>SÖZLEŞME İMZALANMASI VE UYGULAMA KOŞULLARI​</a:t>
            </a:r>
          </a:p>
        </p:txBody>
      </p:sp>
      <p:sp>
        <p:nvSpPr>
          <p:cNvPr id="18" name="TextBox 18"/>
          <p:cNvSpPr txBox="1"/>
          <p:nvPr/>
        </p:nvSpPr>
        <p:spPr>
          <a:xfrm>
            <a:off x="1028700" y="3224950"/>
            <a:ext cx="16230600" cy="4770537"/>
          </a:xfrm>
          <a:prstGeom prst="rect">
            <a:avLst/>
          </a:prstGeom>
        </p:spPr>
        <p:txBody>
          <a:bodyPr lIns="0" tIns="0" rIns="0" bIns="0" rtlCol="0" anchor="t">
            <a:spAutoFit/>
          </a:bodyPr>
          <a:lstStyle/>
          <a:p>
            <a:pPr marL="474979" lvl="1" indent="-237490" algn="l">
              <a:lnSpc>
                <a:spcPts val="3079"/>
              </a:lnSpc>
              <a:buFont typeface="Arial"/>
              <a:buChar char="•"/>
            </a:pPr>
            <a:r>
              <a:rPr lang="en-US" sz="2199" spc="70" dirty="0">
                <a:solidFill>
                  <a:srgbClr val="000000"/>
                </a:solidFill>
                <a:latin typeface="Poppins"/>
                <a:ea typeface="Poppins"/>
                <a:cs typeface="Poppins"/>
                <a:sym typeface="Poppins"/>
              </a:rPr>
              <a:t>Destek </a:t>
            </a:r>
            <a:r>
              <a:rPr lang="en-US" sz="2199" spc="70" dirty="0" err="1">
                <a:solidFill>
                  <a:srgbClr val="000000"/>
                </a:solidFill>
                <a:latin typeface="Poppins"/>
                <a:ea typeface="Poppins"/>
                <a:cs typeface="Poppins"/>
                <a:sym typeface="Poppins"/>
              </a:rPr>
              <a:t>kararını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takiben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verilecek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destek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miktarı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uygulamaya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ilişkin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ilke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kurallar</a:t>
            </a:r>
            <a:r>
              <a:rPr lang="en-US" sz="2199" spc="70" dirty="0">
                <a:solidFill>
                  <a:srgbClr val="000000"/>
                </a:solidFill>
                <a:latin typeface="Poppins"/>
                <a:ea typeface="Poppins"/>
                <a:cs typeface="Poppins"/>
                <a:sym typeface="Poppins"/>
              </a:rPr>
              <a:t>, Başvuru </a:t>
            </a:r>
            <a:r>
              <a:rPr lang="en-US" sz="2199" spc="70" dirty="0" err="1">
                <a:solidFill>
                  <a:srgbClr val="000000"/>
                </a:solidFill>
                <a:latin typeface="Poppins"/>
                <a:ea typeface="Poppins"/>
                <a:cs typeface="Poppins"/>
                <a:sym typeface="Poppins"/>
              </a:rPr>
              <a:t>Sahibi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ile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Ajans</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arasında</a:t>
            </a:r>
            <a:r>
              <a:rPr lang="en-US" sz="2199" spc="70" dirty="0">
                <a:solidFill>
                  <a:srgbClr val="000000"/>
                </a:solidFill>
                <a:latin typeface="Poppins"/>
                <a:ea typeface="Poppins"/>
                <a:cs typeface="Poppins"/>
                <a:sym typeface="Poppins"/>
              </a:rPr>
              <a:t> KAYS </a:t>
            </a:r>
            <a:r>
              <a:rPr lang="en-US" sz="2199" spc="70" dirty="0" err="1">
                <a:solidFill>
                  <a:srgbClr val="000000"/>
                </a:solidFill>
                <a:latin typeface="Poppins"/>
                <a:ea typeface="Poppins"/>
                <a:cs typeface="Poppins"/>
                <a:sym typeface="Poppins"/>
              </a:rPr>
              <a:t>üzerinden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imzalayacağı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bir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sözleşmeye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bağlanır</a:t>
            </a:r>
            <a:r>
              <a:rPr lang="en-US" sz="2199" spc="70" dirty="0">
                <a:solidFill>
                  <a:srgbClr val="000000"/>
                </a:solidFill>
                <a:latin typeface="Poppins"/>
                <a:ea typeface="Poppins"/>
                <a:cs typeface="Poppins"/>
                <a:sym typeface="Poppins"/>
              </a:rPr>
              <a:t>.</a:t>
            </a:r>
            <a:r>
              <a:rPr lang="en-US" sz="2199" spc="70" dirty="0" smtClean="0">
                <a:solidFill>
                  <a:srgbClr val="000000"/>
                </a:solidFill>
                <a:latin typeface="Poppins"/>
                <a:ea typeface="Poppins"/>
                <a:cs typeface="Poppins"/>
                <a:sym typeface="Poppins"/>
              </a:rPr>
              <a:t>​</a:t>
            </a:r>
            <a:endParaRPr lang="tr-TR" sz="2199" spc="70" dirty="0" smtClean="0">
              <a:solidFill>
                <a:srgbClr val="000000"/>
              </a:solidFill>
              <a:latin typeface="Poppins"/>
              <a:ea typeface="Poppins"/>
              <a:cs typeface="Poppins"/>
              <a:sym typeface="Poppins"/>
            </a:endParaRPr>
          </a:p>
          <a:p>
            <a:pPr marL="237489" lvl="1" algn="l">
              <a:lnSpc>
                <a:spcPts val="3079"/>
              </a:lnSpc>
            </a:pPr>
            <a:endParaRPr lang="en-US" sz="2199" spc="70" dirty="0">
              <a:solidFill>
                <a:srgbClr val="000000"/>
              </a:solidFill>
              <a:latin typeface="Poppins"/>
              <a:ea typeface="Poppins"/>
              <a:cs typeface="Poppins"/>
              <a:sym typeface="Poppins"/>
            </a:endParaRPr>
          </a:p>
          <a:p>
            <a:pPr marL="474979" lvl="1" indent="-237490" algn="l">
              <a:lnSpc>
                <a:spcPts val="3079"/>
              </a:lnSpc>
              <a:buFont typeface="Arial"/>
              <a:buChar char="•"/>
            </a:pPr>
            <a:r>
              <a:rPr lang="en-US" sz="2199" spc="70" dirty="0">
                <a:solidFill>
                  <a:srgbClr val="000000"/>
                </a:solidFill>
                <a:latin typeface="Poppins"/>
                <a:ea typeface="Poppins"/>
                <a:cs typeface="Poppins"/>
                <a:sym typeface="Poppins"/>
              </a:rPr>
              <a:t>Kalkınma Ajansları Proje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Faaliyet</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Destekleme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Yönetmeliğinin</a:t>
            </a:r>
            <a:r>
              <a:rPr lang="en-US" sz="2199" spc="70" dirty="0">
                <a:solidFill>
                  <a:srgbClr val="000000"/>
                </a:solidFill>
                <a:latin typeface="Poppins"/>
                <a:ea typeface="Poppins"/>
                <a:cs typeface="Poppins"/>
                <a:sym typeface="Poppins"/>
              </a:rPr>
              <a:t> 7/A </a:t>
            </a:r>
            <a:r>
              <a:rPr lang="en-US" sz="2199" spc="70" dirty="0" err="1">
                <a:solidFill>
                  <a:srgbClr val="000000"/>
                </a:solidFill>
                <a:latin typeface="Poppins"/>
                <a:ea typeface="Poppins"/>
                <a:cs typeface="Poppins"/>
                <a:sym typeface="Poppins"/>
              </a:rPr>
              <a:t>maddesinin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birinci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fıkrasının</a:t>
            </a:r>
            <a:r>
              <a:rPr lang="en-US" sz="2199" spc="70" dirty="0">
                <a:solidFill>
                  <a:srgbClr val="000000"/>
                </a:solidFill>
                <a:latin typeface="Poppins"/>
                <a:ea typeface="Poppins"/>
                <a:cs typeface="Poppins"/>
                <a:sym typeface="Poppins"/>
              </a:rPr>
              <a:t> (b) </a:t>
            </a:r>
            <a:r>
              <a:rPr lang="en-US" sz="2199" spc="70" dirty="0" err="1">
                <a:solidFill>
                  <a:srgbClr val="000000"/>
                </a:solidFill>
                <a:latin typeface="Poppins"/>
                <a:ea typeface="Poppins"/>
                <a:cs typeface="Poppins"/>
                <a:sym typeface="Poppins"/>
              </a:rPr>
              <a:t>bendinde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sayılan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yararlanıcılardan</a:t>
            </a:r>
            <a:r>
              <a:rPr lang="en-US" sz="2199" spc="70" dirty="0">
                <a:solidFill>
                  <a:srgbClr val="000000"/>
                </a:solidFill>
                <a:latin typeface="Poppins"/>
                <a:ea typeface="Poppins"/>
                <a:cs typeface="Poppins"/>
                <a:sym typeface="Poppins"/>
              </a:rPr>
              <a:t>, her </a:t>
            </a:r>
            <a:r>
              <a:rPr lang="en-US" sz="2199" spc="70" dirty="0" err="1">
                <a:solidFill>
                  <a:srgbClr val="000000"/>
                </a:solidFill>
                <a:latin typeface="Poppins"/>
                <a:ea typeface="Poppins"/>
                <a:cs typeface="Poppins"/>
                <a:sym typeface="Poppins"/>
              </a:rPr>
              <a:t>bir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proje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için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sözleşmede</a:t>
            </a:r>
            <a:r>
              <a:rPr lang="en-US" sz="2199" spc="70" dirty="0">
                <a:solidFill>
                  <a:srgbClr val="000000"/>
                </a:solidFill>
                <a:latin typeface="Poppins"/>
                <a:ea typeface="Poppins"/>
                <a:cs typeface="Poppins"/>
                <a:sym typeface="Poppins"/>
              </a:rPr>
              <a:t> </a:t>
            </a:r>
            <a:r>
              <a:rPr lang="en-US" sz="2199" spc="70" dirty="0" err="1">
                <a:solidFill>
                  <a:srgbClr val="AE1E1E"/>
                </a:solidFill>
                <a:latin typeface="Poppins"/>
                <a:ea typeface="Poppins"/>
                <a:cs typeface="Poppins"/>
                <a:sym typeface="Poppins"/>
              </a:rPr>
              <a:t>öngörülen</a:t>
            </a:r>
            <a:r>
              <a:rPr lang="en-US" sz="2199" spc="70" dirty="0">
                <a:solidFill>
                  <a:srgbClr val="AE1E1E"/>
                </a:solidFill>
                <a:latin typeface="Poppins"/>
                <a:ea typeface="Poppins"/>
                <a:cs typeface="Poppins"/>
                <a:sym typeface="Poppins"/>
              </a:rPr>
              <a:t> </a:t>
            </a:r>
            <a:r>
              <a:rPr lang="en-US" sz="2199" spc="70" dirty="0" err="1">
                <a:solidFill>
                  <a:srgbClr val="AE1E1E"/>
                </a:solidFill>
                <a:latin typeface="Poppins"/>
                <a:ea typeface="Poppins"/>
                <a:cs typeface="Poppins"/>
                <a:sym typeface="Poppins"/>
              </a:rPr>
              <a:t>toplam</a:t>
            </a:r>
            <a:r>
              <a:rPr lang="en-US" sz="2199" spc="70" dirty="0">
                <a:solidFill>
                  <a:srgbClr val="AE1E1E"/>
                </a:solidFill>
                <a:latin typeface="Poppins"/>
                <a:ea typeface="Poppins"/>
                <a:cs typeface="Poppins"/>
                <a:sym typeface="Poppins"/>
              </a:rPr>
              <a:t> </a:t>
            </a:r>
            <a:r>
              <a:rPr lang="en-US" sz="2199" spc="70" dirty="0" err="1">
                <a:solidFill>
                  <a:srgbClr val="AE1E1E"/>
                </a:solidFill>
                <a:latin typeface="Poppins"/>
                <a:ea typeface="Poppins"/>
                <a:cs typeface="Poppins"/>
                <a:sym typeface="Poppins"/>
              </a:rPr>
              <a:t>destek</a:t>
            </a:r>
            <a:r>
              <a:rPr lang="en-US" sz="2199" spc="70" dirty="0">
                <a:solidFill>
                  <a:srgbClr val="AE1E1E"/>
                </a:solidFill>
                <a:latin typeface="Poppins"/>
                <a:ea typeface="Poppins"/>
                <a:cs typeface="Poppins"/>
                <a:sym typeface="Poppins"/>
              </a:rPr>
              <a:t> </a:t>
            </a:r>
            <a:r>
              <a:rPr lang="en-US" sz="2199" spc="70" dirty="0" err="1">
                <a:solidFill>
                  <a:srgbClr val="AE1E1E"/>
                </a:solidFill>
                <a:latin typeface="Poppins"/>
                <a:ea typeface="Poppins"/>
                <a:cs typeface="Poppins"/>
                <a:sym typeface="Poppins"/>
              </a:rPr>
              <a:t>miktarının</a:t>
            </a:r>
            <a:r>
              <a:rPr lang="en-US" sz="2199" spc="70" dirty="0">
                <a:solidFill>
                  <a:srgbClr val="AE1E1E"/>
                </a:solidFill>
                <a:latin typeface="Poppins"/>
                <a:ea typeface="Poppins"/>
                <a:cs typeface="Poppins"/>
                <a:sym typeface="Poppins"/>
              </a:rPr>
              <a:t> % 10’u </a:t>
            </a:r>
            <a:r>
              <a:rPr lang="en-US" sz="2199" spc="70" dirty="0" err="1">
                <a:solidFill>
                  <a:srgbClr val="AE1E1E"/>
                </a:solidFill>
                <a:latin typeface="Poppins"/>
                <a:ea typeface="Poppins"/>
                <a:cs typeface="Poppins"/>
                <a:sym typeface="Poppins"/>
              </a:rPr>
              <a:t>teminat</a:t>
            </a:r>
            <a:r>
              <a:rPr lang="en-US" sz="2199" spc="70" dirty="0">
                <a:solidFill>
                  <a:srgbClr val="AE1E1E"/>
                </a:solidFill>
                <a:latin typeface="Poppins"/>
                <a:ea typeface="Poppins"/>
                <a:cs typeface="Poppins"/>
                <a:sym typeface="Poppins"/>
              </a:rPr>
              <a:t> </a:t>
            </a:r>
            <a:r>
              <a:rPr lang="en-US" sz="2199" spc="70" dirty="0" err="1">
                <a:solidFill>
                  <a:srgbClr val="AE1E1E"/>
                </a:solidFill>
                <a:latin typeface="Poppins"/>
                <a:ea typeface="Poppins"/>
                <a:cs typeface="Poppins"/>
                <a:sym typeface="Poppins"/>
              </a:rPr>
              <a:t>alınır</a:t>
            </a:r>
            <a:r>
              <a:rPr lang="en-US" sz="2199" spc="70" dirty="0">
                <a:solidFill>
                  <a:srgbClr val="AE1E1E"/>
                </a:solidFill>
                <a:latin typeface="Poppins"/>
                <a:ea typeface="Poppins"/>
                <a:cs typeface="Poppins"/>
                <a:sym typeface="Poppins"/>
              </a:rPr>
              <a:t>.</a:t>
            </a:r>
            <a:r>
              <a:rPr lang="en-US" sz="2199" spc="70" dirty="0" smtClean="0">
                <a:solidFill>
                  <a:srgbClr val="AE1E1E"/>
                </a:solidFill>
                <a:latin typeface="Poppins"/>
                <a:ea typeface="Poppins"/>
                <a:cs typeface="Poppins"/>
                <a:sym typeface="Poppins"/>
              </a:rPr>
              <a:t>​</a:t>
            </a:r>
            <a:endParaRPr lang="tr-TR" sz="2199" spc="70" dirty="0" smtClean="0">
              <a:solidFill>
                <a:srgbClr val="AE1E1E"/>
              </a:solidFill>
              <a:latin typeface="Poppins"/>
              <a:ea typeface="Poppins"/>
              <a:cs typeface="Poppins"/>
              <a:sym typeface="Poppins"/>
            </a:endParaRPr>
          </a:p>
          <a:p>
            <a:pPr marL="237489" lvl="1" algn="l">
              <a:lnSpc>
                <a:spcPts val="3079"/>
              </a:lnSpc>
            </a:pPr>
            <a:endParaRPr lang="en-US" sz="2199" spc="70" dirty="0">
              <a:solidFill>
                <a:srgbClr val="AE1E1E"/>
              </a:solidFill>
              <a:latin typeface="Poppins"/>
              <a:ea typeface="Poppins"/>
              <a:cs typeface="Poppins"/>
              <a:sym typeface="Poppins"/>
            </a:endParaRPr>
          </a:p>
          <a:p>
            <a:pPr algn="l">
              <a:lnSpc>
                <a:spcPts val="3079"/>
              </a:lnSpc>
            </a:pPr>
            <a:r>
              <a:rPr lang="en-US" sz="2199" b="1" spc="70" dirty="0" err="1">
                <a:solidFill>
                  <a:srgbClr val="AE1E1E"/>
                </a:solidFill>
                <a:latin typeface="Poppins Bold"/>
                <a:ea typeface="Poppins Bold"/>
                <a:cs typeface="Poppins Bold"/>
                <a:sym typeface="Poppins Bold"/>
              </a:rPr>
              <a:t>Ajans</a:t>
            </a:r>
            <a:r>
              <a:rPr lang="en-US" sz="2199" b="1" spc="70" dirty="0">
                <a:solidFill>
                  <a:srgbClr val="AE1E1E"/>
                </a:solidFill>
                <a:latin typeface="Poppins Bold"/>
                <a:ea typeface="Poppins Bold"/>
                <a:cs typeface="Poppins Bold"/>
                <a:sym typeface="Poppins Bold"/>
              </a:rPr>
              <a:t> </a:t>
            </a:r>
            <a:r>
              <a:rPr lang="en-US" sz="2199" b="1" spc="70" dirty="0" err="1">
                <a:solidFill>
                  <a:srgbClr val="AE1E1E"/>
                </a:solidFill>
                <a:latin typeface="Poppins Bold"/>
                <a:ea typeface="Poppins Bold"/>
                <a:cs typeface="Poppins Bold"/>
                <a:sym typeface="Poppins Bold"/>
              </a:rPr>
              <a:t>tarafından</a:t>
            </a:r>
            <a:r>
              <a:rPr lang="en-US" sz="2199" b="1" spc="70" dirty="0">
                <a:solidFill>
                  <a:srgbClr val="AE1E1E"/>
                </a:solidFill>
                <a:latin typeface="Poppins Bold"/>
                <a:ea typeface="Poppins Bold"/>
                <a:cs typeface="Poppins Bold"/>
                <a:sym typeface="Poppins Bold"/>
              </a:rPr>
              <a:t> </a:t>
            </a:r>
            <a:r>
              <a:rPr lang="en-US" sz="2199" b="1" spc="70" dirty="0" err="1">
                <a:solidFill>
                  <a:srgbClr val="AE1E1E"/>
                </a:solidFill>
                <a:latin typeface="Poppins Bold"/>
                <a:ea typeface="Poppins Bold"/>
                <a:cs typeface="Poppins Bold"/>
                <a:sym typeface="Poppins Bold"/>
              </a:rPr>
              <a:t>teminat</a:t>
            </a:r>
            <a:r>
              <a:rPr lang="en-US" sz="2199" b="1" spc="70" dirty="0">
                <a:solidFill>
                  <a:srgbClr val="AE1E1E"/>
                </a:solidFill>
                <a:latin typeface="Poppins Bold"/>
                <a:ea typeface="Poppins Bold"/>
                <a:cs typeface="Poppins Bold"/>
                <a:sym typeface="Poppins Bold"/>
              </a:rPr>
              <a:t> </a:t>
            </a:r>
            <a:r>
              <a:rPr lang="en-US" sz="2199" b="1" spc="70" dirty="0" err="1">
                <a:solidFill>
                  <a:srgbClr val="AE1E1E"/>
                </a:solidFill>
                <a:latin typeface="Poppins Bold"/>
                <a:ea typeface="Poppins Bold"/>
                <a:cs typeface="Poppins Bold"/>
                <a:sym typeface="Poppins Bold"/>
              </a:rPr>
              <a:t>olarak</a:t>
            </a:r>
            <a:r>
              <a:rPr lang="en-US" sz="2199" b="1" spc="70" dirty="0">
                <a:solidFill>
                  <a:srgbClr val="AE1E1E"/>
                </a:solidFill>
                <a:latin typeface="Poppins Bold"/>
                <a:ea typeface="Poppins Bold"/>
                <a:cs typeface="Poppins Bold"/>
                <a:sym typeface="Poppins Bold"/>
              </a:rPr>
              <a:t> </a:t>
            </a:r>
            <a:r>
              <a:rPr lang="en-US" sz="2199" b="1" spc="70" dirty="0" err="1">
                <a:solidFill>
                  <a:srgbClr val="AE1E1E"/>
                </a:solidFill>
                <a:latin typeface="Poppins Bold"/>
                <a:ea typeface="Poppins Bold"/>
                <a:cs typeface="Poppins Bold"/>
                <a:sym typeface="Poppins Bold"/>
              </a:rPr>
              <a:t>kabul</a:t>
            </a:r>
            <a:r>
              <a:rPr lang="en-US" sz="2199" b="1" spc="70" dirty="0">
                <a:solidFill>
                  <a:srgbClr val="AE1E1E"/>
                </a:solidFill>
                <a:latin typeface="Poppins Bold"/>
                <a:ea typeface="Poppins Bold"/>
                <a:cs typeface="Poppins Bold"/>
                <a:sym typeface="Poppins Bold"/>
              </a:rPr>
              <a:t> </a:t>
            </a:r>
            <a:r>
              <a:rPr lang="en-US" sz="2199" b="1" spc="70" dirty="0" err="1">
                <a:solidFill>
                  <a:srgbClr val="AE1E1E"/>
                </a:solidFill>
                <a:latin typeface="Poppins Bold"/>
                <a:ea typeface="Poppins Bold"/>
                <a:cs typeface="Poppins Bold"/>
                <a:sym typeface="Poppins Bold"/>
              </a:rPr>
              <a:t>edilebilecek</a:t>
            </a:r>
            <a:r>
              <a:rPr lang="en-US" sz="2199" b="1" spc="70" dirty="0">
                <a:solidFill>
                  <a:srgbClr val="AE1E1E"/>
                </a:solidFill>
                <a:latin typeface="Poppins Bold"/>
                <a:ea typeface="Poppins Bold"/>
                <a:cs typeface="Poppins Bold"/>
                <a:sym typeface="Poppins Bold"/>
              </a:rPr>
              <a:t> </a:t>
            </a:r>
            <a:r>
              <a:rPr lang="en-US" sz="2199" b="1" spc="70" dirty="0" err="1">
                <a:solidFill>
                  <a:srgbClr val="AE1E1E"/>
                </a:solidFill>
                <a:latin typeface="Poppins Bold"/>
                <a:ea typeface="Poppins Bold"/>
                <a:cs typeface="Poppins Bold"/>
                <a:sym typeface="Poppins Bold"/>
              </a:rPr>
              <a:t>değerler</a:t>
            </a:r>
            <a:r>
              <a:rPr lang="en-US" sz="2199" b="1" spc="70" dirty="0">
                <a:solidFill>
                  <a:srgbClr val="AE1E1E"/>
                </a:solidFill>
                <a:latin typeface="Poppins Bold"/>
                <a:ea typeface="Poppins Bold"/>
                <a:cs typeface="Poppins Bold"/>
                <a:sym typeface="Poppins Bold"/>
              </a:rPr>
              <a:t> </a:t>
            </a:r>
            <a:r>
              <a:rPr lang="en-US" sz="2199" b="1" spc="70" dirty="0" err="1">
                <a:solidFill>
                  <a:srgbClr val="AE1E1E"/>
                </a:solidFill>
                <a:latin typeface="Poppins Bold"/>
                <a:ea typeface="Poppins Bold"/>
                <a:cs typeface="Poppins Bold"/>
                <a:sym typeface="Poppins Bold"/>
              </a:rPr>
              <a:t>şunlardır</a:t>
            </a:r>
            <a:r>
              <a:rPr lang="en-US" sz="2199" b="1" spc="70" dirty="0">
                <a:solidFill>
                  <a:srgbClr val="AE1E1E"/>
                </a:solidFill>
                <a:latin typeface="Poppins Bold"/>
                <a:ea typeface="Poppins Bold"/>
                <a:cs typeface="Poppins Bold"/>
                <a:sym typeface="Poppins Bold"/>
              </a:rPr>
              <a:t>: ​</a:t>
            </a:r>
          </a:p>
          <a:p>
            <a:pPr marL="474979" lvl="1" indent="-237490" algn="l">
              <a:lnSpc>
                <a:spcPts val="3079"/>
              </a:lnSpc>
              <a:buFont typeface="Arial"/>
              <a:buChar char="•"/>
            </a:pPr>
            <a:r>
              <a:rPr lang="en-US" sz="2199" spc="70" dirty="0" err="1" smtClean="0">
                <a:solidFill>
                  <a:srgbClr val="000000"/>
                </a:solidFill>
                <a:latin typeface="Poppins"/>
                <a:ea typeface="Poppins"/>
                <a:cs typeface="Poppins"/>
                <a:sym typeface="Poppins"/>
              </a:rPr>
              <a:t>Tedavüldeki</a:t>
            </a:r>
            <a:r>
              <a:rPr lang="en-US" sz="2199" spc="70" dirty="0" smtClean="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Türk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parası</a:t>
            </a:r>
            <a:r>
              <a:rPr lang="en-US" sz="2199" spc="70" dirty="0">
                <a:solidFill>
                  <a:srgbClr val="000000"/>
                </a:solidFill>
                <a:latin typeface="Poppins"/>
                <a:ea typeface="Poppins"/>
                <a:cs typeface="Poppins"/>
                <a:sym typeface="Poppins"/>
              </a:rPr>
              <a:t>, ​</a:t>
            </a:r>
          </a:p>
          <a:p>
            <a:pPr marL="474979" lvl="1" indent="-237490" algn="l">
              <a:lnSpc>
                <a:spcPts val="3079"/>
              </a:lnSpc>
              <a:buFont typeface="Arial"/>
              <a:buChar char="•"/>
            </a:pPr>
            <a:r>
              <a:rPr lang="en-US" sz="2199" spc="70" dirty="0" err="1" smtClean="0">
                <a:solidFill>
                  <a:srgbClr val="000000"/>
                </a:solidFill>
                <a:latin typeface="Poppins"/>
                <a:ea typeface="Poppins"/>
                <a:cs typeface="Poppins"/>
                <a:sym typeface="Poppins"/>
              </a:rPr>
              <a:t>Bankalar</a:t>
            </a:r>
            <a:r>
              <a:rPr lang="en-US" sz="2199" spc="70" dirty="0" smtClean="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veya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katılım</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bankaları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tarafından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verilen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teminat</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mektupları</a:t>
            </a:r>
            <a:r>
              <a:rPr lang="en-US" sz="2199" spc="70" dirty="0">
                <a:solidFill>
                  <a:srgbClr val="000000"/>
                </a:solidFill>
                <a:latin typeface="Poppins"/>
                <a:ea typeface="Poppins"/>
                <a:cs typeface="Poppins"/>
                <a:sym typeface="Poppins"/>
              </a:rPr>
              <a:t>, ​</a:t>
            </a:r>
          </a:p>
          <a:p>
            <a:pPr marL="474979" lvl="1" indent="-237490" algn="l">
              <a:lnSpc>
                <a:spcPts val="3079"/>
              </a:lnSpc>
              <a:buFont typeface="Arial"/>
              <a:buChar char="•"/>
            </a:pPr>
            <a:r>
              <a:rPr lang="en-US" sz="2199" spc="70" dirty="0" err="1" smtClean="0">
                <a:solidFill>
                  <a:srgbClr val="000000"/>
                </a:solidFill>
                <a:latin typeface="Poppins"/>
                <a:ea typeface="Poppins"/>
                <a:cs typeface="Poppins"/>
                <a:sym typeface="Poppins"/>
              </a:rPr>
              <a:t>Kredi</a:t>
            </a:r>
            <a:r>
              <a:rPr lang="en-US" sz="2199" spc="70" dirty="0" smtClean="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Garanti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Fonu</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tarafından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verilen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teminatlar</a:t>
            </a:r>
            <a:r>
              <a:rPr lang="en-US" sz="2199" spc="70" dirty="0">
                <a:solidFill>
                  <a:srgbClr val="000000"/>
                </a:solidFill>
                <a:latin typeface="Poppins"/>
                <a:ea typeface="Poppins"/>
                <a:cs typeface="Poppins"/>
                <a:sym typeface="Poppins"/>
              </a:rPr>
              <a:t>​</a:t>
            </a:r>
          </a:p>
          <a:p>
            <a:pPr marL="474979" lvl="1" indent="-237490" algn="l">
              <a:lnSpc>
                <a:spcPts val="3079"/>
              </a:lnSpc>
              <a:buFont typeface="Arial"/>
              <a:buChar char="•"/>
            </a:pPr>
            <a:r>
              <a:rPr lang="en-US" sz="2199" spc="70" dirty="0" err="1" smtClean="0">
                <a:solidFill>
                  <a:srgbClr val="000000"/>
                </a:solidFill>
                <a:latin typeface="Poppins"/>
                <a:ea typeface="Poppins"/>
                <a:cs typeface="Poppins"/>
                <a:sym typeface="Poppins"/>
              </a:rPr>
              <a:t>Genel</a:t>
            </a:r>
            <a:r>
              <a:rPr lang="en-US" sz="2199" spc="70" dirty="0" smtClean="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sekreter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tarafından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teklif</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edilip</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yönetim</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kurulunca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onaylanan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diğer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teminatlar</a:t>
            </a:r>
            <a:r>
              <a:rPr lang="en-US" sz="2199" spc="70" dirty="0">
                <a:solidFill>
                  <a:srgbClr val="000000"/>
                </a:solidFill>
                <a:latin typeface="Poppins"/>
                <a:ea typeface="Poppins"/>
                <a:cs typeface="Poppins"/>
                <a:sym typeface="Poppins"/>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12888" r="-12888"/>
            </a:stretch>
          </a:blipFill>
        </p:spPr>
      </p:sp>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962025"/>
            <a:ext cx="15725352" cy="2080895"/>
          </a:xfrm>
          <a:prstGeom prst="rect">
            <a:avLst/>
          </a:prstGeom>
        </p:spPr>
        <p:txBody>
          <a:bodyPr lIns="0" tIns="0" rIns="0" bIns="0" rtlCol="0" anchor="t">
            <a:spAutoFit/>
          </a:bodyPr>
          <a:lstStyle/>
          <a:p>
            <a:pPr algn="ctr">
              <a:lnSpc>
                <a:spcPts val="8319"/>
              </a:lnSpc>
            </a:pPr>
            <a:r>
              <a:rPr lang="en-US" sz="6399" b="1" spc="63">
                <a:solidFill>
                  <a:srgbClr val="2D892C"/>
                </a:solidFill>
                <a:latin typeface="Oswald Bold"/>
                <a:ea typeface="Oswald Bold"/>
                <a:cs typeface="Oswald Bold"/>
                <a:sym typeface="Oswald Bold"/>
              </a:rPr>
              <a:t>SÖZLEŞME İMZALANMASI VE UYGULAMA KOŞULLARI​</a:t>
            </a:r>
          </a:p>
        </p:txBody>
      </p:sp>
      <p:sp>
        <p:nvSpPr>
          <p:cNvPr id="18" name="TextBox 18"/>
          <p:cNvSpPr txBox="1"/>
          <p:nvPr/>
        </p:nvSpPr>
        <p:spPr>
          <a:xfrm>
            <a:off x="1028700" y="3224950"/>
            <a:ext cx="16230600" cy="2734685"/>
          </a:xfrm>
          <a:prstGeom prst="rect">
            <a:avLst/>
          </a:prstGeom>
        </p:spPr>
        <p:txBody>
          <a:bodyPr lIns="0" tIns="0" rIns="0" bIns="0" rtlCol="0" anchor="t">
            <a:spAutoFit/>
          </a:bodyPr>
          <a:lstStyle/>
          <a:p>
            <a:pPr marL="474979" lvl="1" indent="-237490" algn="l">
              <a:lnSpc>
                <a:spcPts val="3079"/>
              </a:lnSpc>
              <a:buFont typeface="Arial"/>
              <a:buChar char="•"/>
            </a:pPr>
            <a:r>
              <a:rPr lang="en-US" sz="2199" spc="70">
                <a:solidFill>
                  <a:srgbClr val="000000"/>
                </a:solidFill>
                <a:latin typeface="Poppins"/>
                <a:ea typeface="Poppins"/>
                <a:cs typeface="Poppins"/>
                <a:sym typeface="Poppins"/>
              </a:rPr>
              <a:t>Teminatlar, Ajans tarafından nakit olarak teslim alınamaz. Bunların, yararlanıcının Ajansın bildireceği banka hesap numarasına yatırdığına dair dekontun, sözleşme imzalamaya geldiği zaman ibrazı zorunludur.​</a:t>
            </a:r>
          </a:p>
          <a:p>
            <a:pPr marL="474979" lvl="1" indent="-237490" algn="l">
              <a:lnSpc>
                <a:spcPts val="3079"/>
              </a:lnSpc>
              <a:buFont typeface="Arial"/>
              <a:buChar char="•"/>
            </a:pPr>
            <a:r>
              <a:rPr lang="en-US" sz="2199" spc="70">
                <a:solidFill>
                  <a:srgbClr val="000000"/>
                </a:solidFill>
                <a:latin typeface="Poppins"/>
                <a:ea typeface="Poppins"/>
                <a:cs typeface="Poppins"/>
                <a:sym typeface="Poppins"/>
              </a:rPr>
              <a:t>Teminatlar, teminat olarak kabul edilen diğer değerlerle değiştirilebilir. Karma değerlerden oluşan teminatlar Ajans tarafından kabul edilebilir. Teminatlar nihai ödemenin yapılmasını müteakip serbest bırakılır.​</a:t>
            </a:r>
          </a:p>
          <a:p>
            <a:pPr algn="l">
              <a:lnSpc>
                <a:spcPts val="3079"/>
              </a:lnSpc>
            </a:pPr>
            <a:endParaRPr lang="en-US" sz="2199" spc="70">
              <a:solidFill>
                <a:srgbClr val="000000"/>
              </a:solidFill>
              <a:latin typeface="Poppins"/>
              <a:ea typeface="Poppins"/>
              <a:cs typeface="Poppins"/>
              <a:sym typeface="Poppi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12888" r="-12888"/>
            </a:stretch>
          </a:blipFill>
        </p:spPr>
      </p:sp>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962025"/>
            <a:ext cx="15725352" cy="2080895"/>
          </a:xfrm>
          <a:prstGeom prst="rect">
            <a:avLst/>
          </a:prstGeom>
        </p:spPr>
        <p:txBody>
          <a:bodyPr lIns="0" tIns="0" rIns="0" bIns="0" rtlCol="0" anchor="t">
            <a:spAutoFit/>
          </a:bodyPr>
          <a:lstStyle/>
          <a:p>
            <a:pPr algn="ctr">
              <a:lnSpc>
                <a:spcPts val="8319"/>
              </a:lnSpc>
            </a:pPr>
            <a:r>
              <a:rPr lang="en-US" sz="6399" b="1" spc="63">
                <a:solidFill>
                  <a:srgbClr val="2D892C"/>
                </a:solidFill>
                <a:latin typeface="Oswald Bold"/>
                <a:ea typeface="Oswald Bold"/>
                <a:cs typeface="Oswald Bold"/>
                <a:sym typeface="Oswald Bold"/>
              </a:rPr>
              <a:t>SÖZLEŞME İMZALANMASI VE UYGULAMA KOŞULLARI​</a:t>
            </a:r>
          </a:p>
        </p:txBody>
      </p:sp>
      <p:sp>
        <p:nvSpPr>
          <p:cNvPr id="18" name="TextBox 18"/>
          <p:cNvSpPr txBox="1"/>
          <p:nvPr/>
        </p:nvSpPr>
        <p:spPr>
          <a:xfrm>
            <a:off x="1028700" y="3224950"/>
            <a:ext cx="16230600" cy="5565626"/>
          </a:xfrm>
          <a:prstGeom prst="rect">
            <a:avLst/>
          </a:prstGeom>
        </p:spPr>
        <p:txBody>
          <a:bodyPr lIns="0" tIns="0" rIns="0" bIns="0" rtlCol="0" anchor="t">
            <a:spAutoFit/>
          </a:bodyPr>
          <a:lstStyle/>
          <a:p>
            <a:pPr algn="l">
              <a:lnSpc>
                <a:spcPts val="3079"/>
              </a:lnSpc>
            </a:pPr>
            <a:r>
              <a:rPr lang="en-US" sz="2199" b="1" spc="70" dirty="0" err="1">
                <a:solidFill>
                  <a:srgbClr val="AE1E1E"/>
                </a:solidFill>
                <a:latin typeface="Poppins Bold"/>
                <a:ea typeface="Poppins Bold"/>
                <a:cs typeface="Poppins Bold"/>
                <a:sym typeface="Poppins Bold"/>
              </a:rPr>
              <a:t>Hedeflerin</a:t>
            </a:r>
            <a:r>
              <a:rPr lang="en-US" sz="2199" b="1" spc="70" dirty="0">
                <a:solidFill>
                  <a:srgbClr val="AE1E1E"/>
                </a:solidFill>
                <a:latin typeface="Poppins Bold"/>
                <a:ea typeface="Poppins Bold"/>
                <a:cs typeface="Poppins Bold"/>
                <a:sym typeface="Poppins Bold"/>
              </a:rPr>
              <a:t> </a:t>
            </a:r>
            <a:r>
              <a:rPr lang="en-US" sz="2199" b="1" spc="70" dirty="0" err="1">
                <a:solidFill>
                  <a:srgbClr val="AE1E1E"/>
                </a:solidFill>
                <a:latin typeface="Poppins Bold"/>
                <a:ea typeface="Poppins Bold"/>
                <a:cs typeface="Poppins Bold"/>
                <a:sym typeface="Poppins Bold"/>
              </a:rPr>
              <a:t>gerçekleştirilememesi</a:t>
            </a:r>
            <a:r>
              <a:rPr lang="en-US" sz="2199" b="1" spc="70" dirty="0">
                <a:solidFill>
                  <a:srgbClr val="AE1E1E"/>
                </a:solidFill>
                <a:latin typeface="Poppins Bold"/>
                <a:ea typeface="Poppins Bold"/>
                <a:cs typeface="Poppins Bold"/>
                <a:sym typeface="Poppins Bold"/>
              </a:rPr>
              <a:t>: ​</a:t>
            </a:r>
          </a:p>
          <a:p>
            <a:pPr marL="237489" lvl="1" algn="l">
              <a:lnSpc>
                <a:spcPts val="3079"/>
              </a:lnSpc>
            </a:pPr>
            <a:endParaRPr lang="tr-TR" sz="2199" spc="70" dirty="0" smtClean="0">
              <a:solidFill>
                <a:srgbClr val="000000"/>
              </a:solidFill>
              <a:latin typeface="Poppins"/>
              <a:ea typeface="Poppins"/>
              <a:cs typeface="Poppins"/>
              <a:sym typeface="Poppins"/>
            </a:endParaRPr>
          </a:p>
          <a:p>
            <a:pPr marL="474979" lvl="1" indent="-237490" algn="l">
              <a:lnSpc>
                <a:spcPts val="3079"/>
              </a:lnSpc>
              <a:buFont typeface="Arial"/>
              <a:buChar char="•"/>
            </a:pPr>
            <a:r>
              <a:rPr lang="en-US" sz="2199" spc="70" dirty="0" err="1" smtClean="0">
                <a:solidFill>
                  <a:srgbClr val="000000"/>
                </a:solidFill>
                <a:latin typeface="Poppins"/>
                <a:ea typeface="Poppins"/>
                <a:cs typeface="Poppins"/>
                <a:sym typeface="Poppins"/>
              </a:rPr>
              <a:t>Yararlanıcının</a:t>
            </a:r>
            <a:r>
              <a:rPr lang="en-US" sz="2199" spc="70" dirty="0" smtClean="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sözleşme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koşullarını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yerine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getirmemesi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halinde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Ajans</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destek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tutarını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azaltabilir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a:t>
            </a:r>
            <a:r>
              <a:rPr lang="en-US" sz="2199" spc="70" dirty="0" err="1">
                <a:solidFill>
                  <a:srgbClr val="000000"/>
                </a:solidFill>
                <a:latin typeface="Poppins"/>
                <a:ea typeface="Poppins"/>
                <a:cs typeface="Poppins"/>
                <a:sym typeface="Poppins"/>
              </a:rPr>
              <a:t>veya</a:t>
            </a:r>
            <a:r>
              <a:rPr lang="en-US" sz="2199" spc="70" dirty="0">
                <a:solidFill>
                  <a:srgbClr val="000000"/>
                </a:solidFill>
                <a:latin typeface="Poppins"/>
                <a:ea typeface="Poppins"/>
                <a:cs typeface="Poppins"/>
                <a:sym typeface="Poppins"/>
              </a:rPr>
              <a:t> o </a:t>
            </a:r>
            <a:r>
              <a:rPr lang="en-US" sz="2199" spc="70" dirty="0" err="1">
                <a:solidFill>
                  <a:srgbClr val="000000"/>
                </a:solidFill>
                <a:latin typeface="Poppins"/>
                <a:ea typeface="Poppins"/>
                <a:cs typeface="Poppins"/>
                <a:sym typeface="Poppins"/>
              </a:rPr>
              <a:t>zamana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kadar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ödenen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tutarların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tamamen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ya</a:t>
            </a:r>
            <a:r>
              <a:rPr lang="en-US" sz="2199" spc="70" dirty="0">
                <a:solidFill>
                  <a:srgbClr val="000000"/>
                </a:solidFill>
                <a:latin typeface="Poppins"/>
                <a:ea typeface="Poppins"/>
                <a:cs typeface="Poppins"/>
                <a:sym typeface="Poppins"/>
              </a:rPr>
              <a:t> da </a:t>
            </a:r>
            <a:r>
              <a:rPr lang="en-US" sz="2199" spc="70" dirty="0" err="1">
                <a:solidFill>
                  <a:srgbClr val="000000"/>
                </a:solidFill>
                <a:latin typeface="Poppins"/>
                <a:ea typeface="Poppins"/>
                <a:cs typeface="Poppins"/>
                <a:sym typeface="Poppins"/>
              </a:rPr>
              <a:t>kısmen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geri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ödenmesini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talep</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edebilir</a:t>
            </a:r>
            <a:r>
              <a:rPr lang="en-US" sz="2199" spc="70" dirty="0">
                <a:solidFill>
                  <a:srgbClr val="000000"/>
                </a:solidFill>
                <a:latin typeface="Poppins"/>
                <a:ea typeface="Poppins"/>
                <a:cs typeface="Poppins"/>
                <a:sym typeface="Poppins"/>
              </a:rPr>
              <a:t>. </a:t>
            </a:r>
            <a:r>
              <a:rPr lang="en-US" sz="2199" spc="70" dirty="0" smtClean="0">
                <a:solidFill>
                  <a:srgbClr val="000000"/>
                </a:solidFill>
                <a:latin typeface="Poppins"/>
                <a:ea typeface="Poppins"/>
                <a:cs typeface="Poppins"/>
                <a:sym typeface="Poppins"/>
              </a:rPr>
              <a:t>​</a:t>
            </a:r>
            <a:endParaRPr lang="tr-TR" sz="2199" spc="70" dirty="0" smtClean="0">
              <a:solidFill>
                <a:srgbClr val="000000"/>
              </a:solidFill>
              <a:latin typeface="Poppins"/>
              <a:ea typeface="Poppins"/>
              <a:cs typeface="Poppins"/>
              <a:sym typeface="Poppins"/>
            </a:endParaRPr>
          </a:p>
          <a:p>
            <a:pPr marL="237489" lvl="1" algn="l">
              <a:lnSpc>
                <a:spcPts val="3079"/>
              </a:lnSpc>
            </a:pPr>
            <a:endParaRPr lang="en-US" sz="2199" spc="70" dirty="0">
              <a:solidFill>
                <a:srgbClr val="000000"/>
              </a:solidFill>
              <a:latin typeface="Poppins"/>
              <a:ea typeface="Poppins"/>
              <a:cs typeface="Poppins"/>
              <a:sym typeface="Poppins"/>
            </a:endParaRPr>
          </a:p>
          <a:p>
            <a:pPr marL="474979" lvl="1" indent="-237490" algn="l">
              <a:lnSpc>
                <a:spcPts val="3079"/>
              </a:lnSpc>
              <a:buFont typeface="Arial"/>
              <a:buChar char="•"/>
            </a:pPr>
            <a:r>
              <a:rPr lang="en-US" sz="2199" spc="70" dirty="0" err="1">
                <a:solidFill>
                  <a:srgbClr val="000000"/>
                </a:solidFill>
                <a:latin typeface="Poppins"/>
                <a:ea typeface="Poppins"/>
                <a:cs typeface="Poppins"/>
                <a:sym typeface="Poppins"/>
              </a:rPr>
              <a:t>Nihai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ödeme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tutarının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netleştirilmesi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sonrasında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yerine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getirilemeyen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performans</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göstergeleri</a:t>
            </a:r>
            <a:r>
              <a:rPr lang="en-US" sz="2199" spc="70" dirty="0">
                <a:solidFill>
                  <a:srgbClr val="000000"/>
                </a:solidFill>
                <a:latin typeface="Poppins"/>
                <a:ea typeface="Poppins"/>
                <a:cs typeface="Poppins"/>
                <a:sym typeface="Poppins"/>
              </a:rPr>
              <a:t> / </a:t>
            </a:r>
            <a:r>
              <a:rPr lang="en-US" sz="2199" spc="70" dirty="0" err="1">
                <a:solidFill>
                  <a:srgbClr val="000000"/>
                </a:solidFill>
                <a:latin typeface="Poppins"/>
                <a:ea typeface="Poppins"/>
                <a:cs typeface="Poppins"/>
                <a:sym typeface="Poppins"/>
              </a:rPr>
              <a:t>hedefler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için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nihai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destek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tutarından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sözleşmede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yazılmak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kaydıyla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yüzde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beş</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oranında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kesinti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yapılabilir</a:t>
            </a:r>
            <a:r>
              <a:rPr lang="en-US" sz="2199" spc="70" dirty="0">
                <a:solidFill>
                  <a:srgbClr val="000000"/>
                </a:solidFill>
                <a:latin typeface="Poppins"/>
                <a:ea typeface="Poppins"/>
                <a:cs typeface="Poppins"/>
                <a:sym typeface="Poppins"/>
              </a:rPr>
              <a:t>. </a:t>
            </a:r>
            <a:r>
              <a:rPr lang="en-US" sz="2199" spc="70" dirty="0" smtClean="0">
                <a:solidFill>
                  <a:srgbClr val="000000"/>
                </a:solidFill>
                <a:latin typeface="Poppins"/>
                <a:ea typeface="Poppins"/>
                <a:cs typeface="Poppins"/>
                <a:sym typeface="Poppins"/>
              </a:rPr>
              <a:t>​</a:t>
            </a:r>
            <a:endParaRPr lang="tr-TR" sz="2199" spc="70" dirty="0" smtClean="0">
              <a:solidFill>
                <a:srgbClr val="000000"/>
              </a:solidFill>
              <a:latin typeface="Poppins"/>
              <a:ea typeface="Poppins"/>
              <a:cs typeface="Poppins"/>
              <a:sym typeface="Poppins"/>
            </a:endParaRPr>
          </a:p>
          <a:p>
            <a:pPr marL="237489" lvl="1" algn="l">
              <a:lnSpc>
                <a:spcPts val="3079"/>
              </a:lnSpc>
            </a:pPr>
            <a:endParaRPr lang="en-US" sz="2199" spc="70" dirty="0">
              <a:solidFill>
                <a:srgbClr val="000000"/>
              </a:solidFill>
              <a:latin typeface="Poppins"/>
              <a:ea typeface="Poppins"/>
              <a:cs typeface="Poppins"/>
              <a:sym typeface="Poppins"/>
            </a:endParaRPr>
          </a:p>
          <a:p>
            <a:pPr marL="474979" lvl="1" indent="-237490" algn="l">
              <a:lnSpc>
                <a:spcPts val="3079"/>
              </a:lnSpc>
              <a:buFont typeface="Arial"/>
              <a:buChar char="•"/>
            </a:pPr>
            <a:r>
              <a:rPr lang="en-US" sz="2199" spc="70" dirty="0" err="1">
                <a:solidFill>
                  <a:srgbClr val="000000"/>
                </a:solidFill>
                <a:latin typeface="Poppins"/>
                <a:ea typeface="Poppins"/>
                <a:cs typeface="Poppins"/>
                <a:sym typeface="Poppins"/>
              </a:rPr>
              <a:t>Ayrıca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desteklenen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proje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veya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faaliyet</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kapsamında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Ajans</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tarafından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istenen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bilgi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belgelerin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zamanında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eksiksiz</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verilmemesi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izleme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ziyaretlerinde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uygulama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yönetim</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mekanlarına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erişimin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zorlaştırılması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yahut</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engellenmesi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veya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projenin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sözleşmeye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eklerine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yürürlükteki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mevzuata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uygun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şekilde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yürütülmediğinin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tespiti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halinde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Ajans</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ödemeleri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durdurabilir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a:t>
            </a:r>
            <a:r>
              <a:rPr lang="en-US" sz="2199" spc="70" dirty="0" err="1">
                <a:solidFill>
                  <a:srgbClr val="000000"/>
                </a:solidFill>
                <a:latin typeface="Poppins"/>
                <a:ea typeface="Poppins"/>
                <a:cs typeface="Poppins"/>
                <a:sym typeface="Poppins"/>
              </a:rPr>
              <a:t>veya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sözleşmeyi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feshederek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buna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ilişkin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mevzuatta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sözleşmede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belirtilen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hukuki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yollara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başvurabilir</a:t>
            </a:r>
            <a:r>
              <a:rPr lang="en-US" sz="2199" spc="70" dirty="0">
                <a:solidFill>
                  <a:srgbClr val="000000"/>
                </a:solidFill>
                <a:latin typeface="Poppins"/>
                <a:ea typeface="Poppins"/>
                <a:cs typeface="Poppins"/>
                <a:sym typeface="Poppins"/>
              </a:rPr>
              <a:t>.​</a:t>
            </a:r>
          </a:p>
          <a:p>
            <a:pPr algn="l">
              <a:lnSpc>
                <a:spcPts val="3079"/>
              </a:lnSpc>
            </a:pPr>
            <a:endParaRPr lang="en-US" sz="2199" spc="70" dirty="0">
              <a:solidFill>
                <a:srgbClr val="000000"/>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12888" r="-12888"/>
            </a:stretch>
          </a:blipFill>
        </p:spPr>
      </p:sp>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3733923" y="37338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2535836" y="25708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grpSp>
        <p:nvGrpSpPr>
          <p:cNvPr id="17" name="Group 17"/>
          <p:cNvGrpSpPr/>
          <p:nvPr/>
        </p:nvGrpSpPr>
        <p:grpSpPr>
          <a:xfrm>
            <a:off x="2898235" y="3366833"/>
            <a:ext cx="4973697" cy="762206"/>
            <a:chOff x="0" y="0"/>
            <a:chExt cx="1296082" cy="198621"/>
          </a:xfrm>
        </p:grpSpPr>
        <p:sp>
          <p:nvSpPr>
            <p:cNvPr id="18" name="Freeform 18"/>
            <p:cNvSpPr/>
            <p:nvPr/>
          </p:nvSpPr>
          <p:spPr>
            <a:xfrm>
              <a:off x="0" y="0"/>
              <a:ext cx="1296082" cy="198621"/>
            </a:xfrm>
            <a:custGeom>
              <a:avLst/>
              <a:gdLst/>
              <a:ahLst/>
              <a:cxnLst/>
              <a:rect l="l" t="t" r="r" b="b"/>
              <a:pathLst>
                <a:path w="1296082" h="198621">
                  <a:moveTo>
                    <a:pt x="79385" y="0"/>
                  </a:moveTo>
                  <a:lnTo>
                    <a:pt x="1216697" y="0"/>
                  </a:lnTo>
                  <a:cubicBezTo>
                    <a:pt x="1237751" y="0"/>
                    <a:pt x="1257943" y="8364"/>
                    <a:pt x="1272831" y="23251"/>
                  </a:cubicBezTo>
                  <a:cubicBezTo>
                    <a:pt x="1287718" y="38139"/>
                    <a:pt x="1296082" y="58331"/>
                    <a:pt x="1296082" y="79385"/>
                  </a:cubicBezTo>
                  <a:lnTo>
                    <a:pt x="1296082" y="119236"/>
                  </a:lnTo>
                  <a:cubicBezTo>
                    <a:pt x="1296082" y="163079"/>
                    <a:pt x="1260540" y="198621"/>
                    <a:pt x="1216697" y="198621"/>
                  </a:cubicBezTo>
                  <a:lnTo>
                    <a:pt x="79385" y="198621"/>
                  </a:lnTo>
                  <a:cubicBezTo>
                    <a:pt x="58331" y="198621"/>
                    <a:pt x="38139" y="190258"/>
                    <a:pt x="23251" y="175370"/>
                  </a:cubicBezTo>
                  <a:cubicBezTo>
                    <a:pt x="8364" y="160482"/>
                    <a:pt x="0" y="140290"/>
                    <a:pt x="0" y="119236"/>
                  </a:cubicBezTo>
                  <a:lnTo>
                    <a:pt x="0" y="79385"/>
                  </a:lnTo>
                  <a:cubicBezTo>
                    <a:pt x="0" y="58331"/>
                    <a:pt x="8364" y="38139"/>
                    <a:pt x="23251" y="23251"/>
                  </a:cubicBezTo>
                  <a:cubicBezTo>
                    <a:pt x="38139" y="8364"/>
                    <a:pt x="58331" y="0"/>
                    <a:pt x="79385" y="0"/>
                  </a:cubicBezTo>
                  <a:close/>
                </a:path>
              </a:pathLst>
            </a:custGeom>
            <a:solidFill>
              <a:srgbClr val="B22F16"/>
            </a:solidFill>
          </p:spPr>
        </p:sp>
        <p:sp>
          <p:nvSpPr>
            <p:cNvPr id="19" name="TextBox 19"/>
            <p:cNvSpPr txBox="1"/>
            <p:nvPr/>
          </p:nvSpPr>
          <p:spPr>
            <a:xfrm>
              <a:off x="0" y="-47625"/>
              <a:ext cx="1296082" cy="246246"/>
            </a:xfrm>
            <a:prstGeom prst="rect">
              <a:avLst/>
            </a:prstGeom>
          </p:spPr>
          <p:txBody>
            <a:bodyPr lIns="50800" tIns="50800" rIns="50800" bIns="50800" rtlCol="0" anchor="ctr"/>
            <a:lstStyle/>
            <a:p>
              <a:pPr algn="ctr">
                <a:lnSpc>
                  <a:spcPts val="2940"/>
                </a:lnSpc>
              </a:pPr>
              <a:r>
                <a:rPr lang="en-US" sz="2100" b="1">
                  <a:solidFill>
                    <a:srgbClr val="FFFFFF"/>
                  </a:solidFill>
                  <a:latin typeface="Arimo Bold"/>
                  <a:ea typeface="Arimo Bold"/>
                  <a:cs typeface="Arimo Bold"/>
                  <a:sym typeface="Arimo Bold"/>
                </a:rPr>
                <a:t>DÜNYA BANKASI</a:t>
              </a:r>
            </a:p>
          </p:txBody>
        </p:sp>
      </p:grpSp>
      <p:grpSp>
        <p:nvGrpSpPr>
          <p:cNvPr id="20" name="Group 20"/>
          <p:cNvGrpSpPr/>
          <p:nvPr/>
        </p:nvGrpSpPr>
        <p:grpSpPr>
          <a:xfrm>
            <a:off x="1700718" y="4976405"/>
            <a:ext cx="7368730" cy="762206"/>
            <a:chOff x="0" y="0"/>
            <a:chExt cx="1920197" cy="198621"/>
          </a:xfrm>
        </p:grpSpPr>
        <p:sp>
          <p:nvSpPr>
            <p:cNvPr id="21" name="Freeform 21"/>
            <p:cNvSpPr/>
            <p:nvPr/>
          </p:nvSpPr>
          <p:spPr>
            <a:xfrm>
              <a:off x="0" y="0"/>
              <a:ext cx="1920198" cy="198621"/>
            </a:xfrm>
            <a:custGeom>
              <a:avLst/>
              <a:gdLst/>
              <a:ahLst/>
              <a:cxnLst/>
              <a:rect l="l" t="t" r="r" b="b"/>
              <a:pathLst>
                <a:path w="1920198" h="198621">
                  <a:moveTo>
                    <a:pt x="53583" y="0"/>
                  </a:moveTo>
                  <a:lnTo>
                    <a:pt x="1866615" y="0"/>
                  </a:lnTo>
                  <a:cubicBezTo>
                    <a:pt x="1896208" y="0"/>
                    <a:pt x="1920198" y="23990"/>
                    <a:pt x="1920198" y="53583"/>
                  </a:cubicBezTo>
                  <a:lnTo>
                    <a:pt x="1920198" y="145038"/>
                  </a:lnTo>
                  <a:cubicBezTo>
                    <a:pt x="1920198" y="174631"/>
                    <a:pt x="1896208" y="198621"/>
                    <a:pt x="1866615" y="198621"/>
                  </a:cubicBezTo>
                  <a:lnTo>
                    <a:pt x="53583" y="198621"/>
                  </a:lnTo>
                  <a:cubicBezTo>
                    <a:pt x="23990" y="198621"/>
                    <a:pt x="0" y="174631"/>
                    <a:pt x="0" y="145038"/>
                  </a:cubicBezTo>
                  <a:lnTo>
                    <a:pt x="0" y="53583"/>
                  </a:lnTo>
                  <a:cubicBezTo>
                    <a:pt x="0" y="23990"/>
                    <a:pt x="23990" y="0"/>
                    <a:pt x="53583" y="0"/>
                  </a:cubicBezTo>
                  <a:close/>
                </a:path>
              </a:pathLst>
            </a:custGeom>
            <a:solidFill>
              <a:srgbClr val="2D892C"/>
            </a:solidFill>
          </p:spPr>
        </p:sp>
        <p:sp>
          <p:nvSpPr>
            <p:cNvPr id="22" name="TextBox 22"/>
            <p:cNvSpPr txBox="1"/>
            <p:nvPr/>
          </p:nvSpPr>
          <p:spPr>
            <a:xfrm>
              <a:off x="0" y="-47625"/>
              <a:ext cx="1920197" cy="246246"/>
            </a:xfrm>
            <a:prstGeom prst="rect">
              <a:avLst/>
            </a:prstGeom>
          </p:spPr>
          <p:txBody>
            <a:bodyPr lIns="50800" tIns="50800" rIns="50800" bIns="50800" rtlCol="0" anchor="ctr"/>
            <a:lstStyle/>
            <a:p>
              <a:pPr algn="ctr">
                <a:lnSpc>
                  <a:spcPts val="2940"/>
                </a:lnSpc>
              </a:pPr>
              <a:r>
                <a:rPr lang="en-US" sz="2100" b="1">
                  <a:solidFill>
                    <a:srgbClr val="FFFFFF"/>
                  </a:solidFill>
                  <a:latin typeface="Arimo Bold"/>
                  <a:ea typeface="Arimo Bold"/>
                  <a:cs typeface="Arimo Bold"/>
                  <a:sym typeface="Arimo Bold"/>
                </a:rPr>
                <a:t>HAZİNE VE MALİYE BAKANLIĞI</a:t>
              </a:r>
            </a:p>
          </p:txBody>
        </p:sp>
      </p:grpSp>
      <p:grpSp>
        <p:nvGrpSpPr>
          <p:cNvPr id="23" name="Group 23"/>
          <p:cNvGrpSpPr/>
          <p:nvPr/>
        </p:nvGrpSpPr>
        <p:grpSpPr>
          <a:xfrm>
            <a:off x="1700718" y="6586336"/>
            <a:ext cx="7368730" cy="762206"/>
            <a:chOff x="0" y="0"/>
            <a:chExt cx="1920197" cy="198621"/>
          </a:xfrm>
        </p:grpSpPr>
        <p:sp>
          <p:nvSpPr>
            <p:cNvPr id="24" name="Freeform 24"/>
            <p:cNvSpPr/>
            <p:nvPr/>
          </p:nvSpPr>
          <p:spPr>
            <a:xfrm>
              <a:off x="0" y="0"/>
              <a:ext cx="1920198" cy="198621"/>
            </a:xfrm>
            <a:custGeom>
              <a:avLst/>
              <a:gdLst/>
              <a:ahLst/>
              <a:cxnLst/>
              <a:rect l="l" t="t" r="r" b="b"/>
              <a:pathLst>
                <a:path w="1920198" h="198621">
                  <a:moveTo>
                    <a:pt x="53583" y="0"/>
                  </a:moveTo>
                  <a:lnTo>
                    <a:pt x="1866615" y="0"/>
                  </a:lnTo>
                  <a:cubicBezTo>
                    <a:pt x="1896208" y="0"/>
                    <a:pt x="1920198" y="23990"/>
                    <a:pt x="1920198" y="53583"/>
                  </a:cubicBezTo>
                  <a:lnTo>
                    <a:pt x="1920198" y="145038"/>
                  </a:lnTo>
                  <a:cubicBezTo>
                    <a:pt x="1920198" y="174631"/>
                    <a:pt x="1896208" y="198621"/>
                    <a:pt x="1866615" y="198621"/>
                  </a:cubicBezTo>
                  <a:lnTo>
                    <a:pt x="53583" y="198621"/>
                  </a:lnTo>
                  <a:cubicBezTo>
                    <a:pt x="23990" y="198621"/>
                    <a:pt x="0" y="174631"/>
                    <a:pt x="0" y="145038"/>
                  </a:cubicBezTo>
                  <a:lnTo>
                    <a:pt x="0" y="53583"/>
                  </a:lnTo>
                  <a:cubicBezTo>
                    <a:pt x="0" y="23990"/>
                    <a:pt x="23990" y="0"/>
                    <a:pt x="53583" y="0"/>
                  </a:cubicBezTo>
                  <a:close/>
                </a:path>
              </a:pathLst>
            </a:custGeom>
            <a:solidFill>
              <a:srgbClr val="2D892C"/>
            </a:solidFill>
          </p:spPr>
        </p:sp>
        <p:sp>
          <p:nvSpPr>
            <p:cNvPr id="25" name="TextBox 25"/>
            <p:cNvSpPr txBox="1"/>
            <p:nvPr/>
          </p:nvSpPr>
          <p:spPr>
            <a:xfrm>
              <a:off x="0" y="-47625"/>
              <a:ext cx="1920197" cy="246246"/>
            </a:xfrm>
            <a:prstGeom prst="rect">
              <a:avLst/>
            </a:prstGeom>
          </p:spPr>
          <p:txBody>
            <a:bodyPr lIns="50800" tIns="50800" rIns="50800" bIns="50800" rtlCol="0" anchor="ctr"/>
            <a:lstStyle/>
            <a:p>
              <a:pPr algn="ctr">
                <a:lnSpc>
                  <a:spcPts val="2940"/>
                </a:lnSpc>
              </a:pPr>
              <a:r>
                <a:rPr lang="en-US" sz="2100" b="1">
                  <a:solidFill>
                    <a:srgbClr val="FFFFFF"/>
                  </a:solidFill>
                  <a:latin typeface="Arimo Bold"/>
                  <a:ea typeface="Arimo Bold"/>
                  <a:cs typeface="Arimo Bold"/>
                  <a:sym typeface="Arimo Bold"/>
                </a:rPr>
                <a:t>SANAYİ VE TEKNOLOJİ BAKANLIĞI</a:t>
              </a:r>
            </a:p>
          </p:txBody>
        </p:sp>
      </p:grpSp>
      <p:grpSp>
        <p:nvGrpSpPr>
          <p:cNvPr id="26" name="Group 26"/>
          <p:cNvGrpSpPr/>
          <p:nvPr/>
        </p:nvGrpSpPr>
        <p:grpSpPr>
          <a:xfrm>
            <a:off x="1700718" y="8196267"/>
            <a:ext cx="7368730" cy="762206"/>
            <a:chOff x="0" y="0"/>
            <a:chExt cx="1920197" cy="198621"/>
          </a:xfrm>
        </p:grpSpPr>
        <p:sp>
          <p:nvSpPr>
            <p:cNvPr id="27" name="Freeform 27"/>
            <p:cNvSpPr/>
            <p:nvPr/>
          </p:nvSpPr>
          <p:spPr>
            <a:xfrm>
              <a:off x="0" y="0"/>
              <a:ext cx="1920198" cy="198621"/>
            </a:xfrm>
            <a:custGeom>
              <a:avLst/>
              <a:gdLst/>
              <a:ahLst/>
              <a:cxnLst/>
              <a:rect l="l" t="t" r="r" b="b"/>
              <a:pathLst>
                <a:path w="1920198" h="198621">
                  <a:moveTo>
                    <a:pt x="53583" y="0"/>
                  </a:moveTo>
                  <a:lnTo>
                    <a:pt x="1866615" y="0"/>
                  </a:lnTo>
                  <a:cubicBezTo>
                    <a:pt x="1896208" y="0"/>
                    <a:pt x="1920198" y="23990"/>
                    <a:pt x="1920198" y="53583"/>
                  </a:cubicBezTo>
                  <a:lnTo>
                    <a:pt x="1920198" y="145038"/>
                  </a:lnTo>
                  <a:cubicBezTo>
                    <a:pt x="1920198" y="174631"/>
                    <a:pt x="1896208" y="198621"/>
                    <a:pt x="1866615" y="198621"/>
                  </a:cubicBezTo>
                  <a:lnTo>
                    <a:pt x="53583" y="198621"/>
                  </a:lnTo>
                  <a:cubicBezTo>
                    <a:pt x="23990" y="198621"/>
                    <a:pt x="0" y="174631"/>
                    <a:pt x="0" y="145038"/>
                  </a:cubicBezTo>
                  <a:lnTo>
                    <a:pt x="0" y="53583"/>
                  </a:lnTo>
                  <a:cubicBezTo>
                    <a:pt x="0" y="23990"/>
                    <a:pt x="23990" y="0"/>
                    <a:pt x="53583" y="0"/>
                  </a:cubicBezTo>
                  <a:close/>
                </a:path>
              </a:pathLst>
            </a:custGeom>
            <a:solidFill>
              <a:srgbClr val="2D892C"/>
            </a:solidFill>
          </p:spPr>
        </p:sp>
        <p:sp>
          <p:nvSpPr>
            <p:cNvPr id="28" name="TextBox 28"/>
            <p:cNvSpPr txBox="1"/>
            <p:nvPr/>
          </p:nvSpPr>
          <p:spPr>
            <a:xfrm>
              <a:off x="0" y="-47625"/>
              <a:ext cx="1920197" cy="246246"/>
            </a:xfrm>
            <a:prstGeom prst="rect">
              <a:avLst/>
            </a:prstGeom>
          </p:spPr>
          <p:txBody>
            <a:bodyPr lIns="50800" tIns="50800" rIns="50800" bIns="50800" rtlCol="0" anchor="ctr"/>
            <a:lstStyle/>
            <a:p>
              <a:pPr algn="ctr">
                <a:lnSpc>
                  <a:spcPts val="2940"/>
                </a:lnSpc>
              </a:pPr>
              <a:r>
                <a:rPr lang="en-US" sz="2100" b="1">
                  <a:solidFill>
                    <a:srgbClr val="FFFFFF"/>
                  </a:solidFill>
                  <a:latin typeface="Arimo Bold"/>
                  <a:ea typeface="Arimo Bold"/>
                  <a:cs typeface="Arimo Bold"/>
                  <a:sym typeface="Arimo Bold"/>
                </a:rPr>
                <a:t>KALKINMA AJANSLARI</a:t>
              </a:r>
            </a:p>
          </p:txBody>
        </p:sp>
      </p:grpSp>
      <p:sp>
        <p:nvSpPr>
          <p:cNvPr id="29" name="AutoShape 29"/>
          <p:cNvSpPr/>
          <p:nvPr/>
        </p:nvSpPr>
        <p:spPr>
          <a:xfrm>
            <a:off x="5385083" y="4129040"/>
            <a:ext cx="0" cy="847365"/>
          </a:xfrm>
          <a:prstGeom prst="line">
            <a:avLst/>
          </a:prstGeom>
          <a:ln w="38100" cap="flat">
            <a:solidFill>
              <a:srgbClr val="000000"/>
            </a:solidFill>
            <a:prstDash val="solid"/>
            <a:headEnd type="none" w="sm" len="sm"/>
            <a:tailEnd type="triangle" w="lg" len="med"/>
          </a:ln>
        </p:spPr>
      </p:sp>
      <p:sp>
        <p:nvSpPr>
          <p:cNvPr id="30" name="AutoShape 30"/>
          <p:cNvSpPr/>
          <p:nvPr/>
        </p:nvSpPr>
        <p:spPr>
          <a:xfrm flipH="1">
            <a:off x="5385083" y="5738251"/>
            <a:ext cx="0" cy="848085"/>
          </a:xfrm>
          <a:prstGeom prst="line">
            <a:avLst/>
          </a:prstGeom>
          <a:ln w="38100" cap="flat">
            <a:solidFill>
              <a:srgbClr val="000000"/>
            </a:solidFill>
            <a:prstDash val="solid"/>
            <a:headEnd type="none" w="sm" len="sm"/>
            <a:tailEnd type="triangle" w="lg" len="med"/>
          </a:ln>
        </p:spPr>
      </p:sp>
      <p:sp>
        <p:nvSpPr>
          <p:cNvPr id="31" name="AutoShape 31"/>
          <p:cNvSpPr/>
          <p:nvPr/>
        </p:nvSpPr>
        <p:spPr>
          <a:xfrm>
            <a:off x="5385083" y="7348542"/>
            <a:ext cx="0" cy="847725"/>
          </a:xfrm>
          <a:prstGeom prst="line">
            <a:avLst/>
          </a:prstGeom>
          <a:ln w="38100" cap="flat">
            <a:solidFill>
              <a:srgbClr val="000000"/>
            </a:solidFill>
            <a:prstDash val="solid"/>
            <a:headEnd type="none" w="sm" len="sm"/>
            <a:tailEnd type="triangle" w="lg" len="med"/>
          </a:ln>
        </p:spPr>
      </p:sp>
      <p:sp>
        <p:nvSpPr>
          <p:cNvPr id="32" name="Freeform 32"/>
          <p:cNvSpPr/>
          <p:nvPr/>
        </p:nvSpPr>
        <p:spPr>
          <a:xfrm>
            <a:off x="5409229" y="4657660"/>
            <a:ext cx="3048000" cy="15240"/>
          </a:xfrm>
          <a:custGeom>
            <a:avLst/>
            <a:gdLst/>
            <a:ahLst/>
            <a:cxnLst/>
            <a:rect l="l" t="t" r="r" b="b"/>
            <a:pathLst>
              <a:path w="3048000" h="15240">
                <a:moveTo>
                  <a:pt x="0" y="0"/>
                </a:moveTo>
                <a:lnTo>
                  <a:pt x="3048000" y="0"/>
                </a:lnTo>
                <a:lnTo>
                  <a:pt x="3048000" y="15240"/>
                </a:lnTo>
                <a:lnTo>
                  <a:pt x="0" y="1524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33" name="Freeform 33"/>
          <p:cNvSpPr/>
          <p:nvPr/>
        </p:nvSpPr>
        <p:spPr>
          <a:xfrm>
            <a:off x="5385083" y="7877163"/>
            <a:ext cx="3369449" cy="16847"/>
          </a:xfrm>
          <a:custGeom>
            <a:avLst/>
            <a:gdLst/>
            <a:ahLst/>
            <a:cxnLst/>
            <a:rect l="l" t="t" r="r" b="b"/>
            <a:pathLst>
              <a:path w="3369449" h="16847">
                <a:moveTo>
                  <a:pt x="0" y="0"/>
                </a:moveTo>
                <a:lnTo>
                  <a:pt x="3369449" y="0"/>
                </a:lnTo>
                <a:lnTo>
                  <a:pt x="3369449" y="16848"/>
                </a:lnTo>
                <a:lnTo>
                  <a:pt x="0" y="16848"/>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grpSp>
        <p:nvGrpSpPr>
          <p:cNvPr id="34" name="Group 34"/>
          <p:cNvGrpSpPr/>
          <p:nvPr/>
        </p:nvGrpSpPr>
        <p:grpSpPr>
          <a:xfrm>
            <a:off x="11975193" y="2120289"/>
            <a:ext cx="4106455" cy="1246544"/>
            <a:chOff x="0" y="0"/>
            <a:chExt cx="1070090" cy="324834"/>
          </a:xfrm>
        </p:grpSpPr>
        <p:sp>
          <p:nvSpPr>
            <p:cNvPr id="35" name="Freeform 35"/>
            <p:cNvSpPr/>
            <p:nvPr/>
          </p:nvSpPr>
          <p:spPr>
            <a:xfrm>
              <a:off x="0" y="0"/>
              <a:ext cx="1070090" cy="324834"/>
            </a:xfrm>
            <a:custGeom>
              <a:avLst/>
              <a:gdLst/>
              <a:ahLst/>
              <a:cxnLst/>
              <a:rect l="l" t="t" r="r" b="b"/>
              <a:pathLst>
                <a:path w="1070090" h="324834">
                  <a:moveTo>
                    <a:pt x="96151" y="0"/>
                  </a:moveTo>
                  <a:lnTo>
                    <a:pt x="973939" y="0"/>
                  </a:lnTo>
                  <a:cubicBezTo>
                    <a:pt x="1027042" y="0"/>
                    <a:pt x="1070090" y="43048"/>
                    <a:pt x="1070090" y="96151"/>
                  </a:cubicBezTo>
                  <a:lnTo>
                    <a:pt x="1070090" y="228683"/>
                  </a:lnTo>
                  <a:cubicBezTo>
                    <a:pt x="1070090" y="254184"/>
                    <a:pt x="1059960" y="278640"/>
                    <a:pt x="1041928" y="296672"/>
                  </a:cubicBezTo>
                  <a:cubicBezTo>
                    <a:pt x="1023896" y="314703"/>
                    <a:pt x="999440" y="324834"/>
                    <a:pt x="973939" y="324834"/>
                  </a:cubicBezTo>
                  <a:lnTo>
                    <a:pt x="96151" y="324834"/>
                  </a:lnTo>
                  <a:cubicBezTo>
                    <a:pt x="43048" y="324834"/>
                    <a:pt x="0" y="281785"/>
                    <a:pt x="0" y="228683"/>
                  </a:cubicBezTo>
                  <a:lnTo>
                    <a:pt x="0" y="96151"/>
                  </a:lnTo>
                  <a:cubicBezTo>
                    <a:pt x="0" y="43048"/>
                    <a:pt x="43048" y="0"/>
                    <a:pt x="96151" y="0"/>
                  </a:cubicBezTo>
                  <a:close/>
                </a:path>
              </a:pathLst>
            </a:custGeom>
            <a:solidFill>
              <a:srgbClr val="2D892C"/>
            </a:solidFill>
          </p:spPr>
        </p:sp>
        <p:sp>
          <p:nvSpPr>
            <p:cNvPr id="36" name="TextBox 36"/>
            <p:cNvSpPr txBox="1"/>
            <p:nvPr/>
          </p:nvSpPr>
          <p:spPr>
            <a:xfrm>
              <a:off x="0" y="-47625"/>
              <a:ext cx="1070090" cy="372459"/>
            </a:xfrm>
            <a:prstGeom prst="rect">
              <a:avLst/>
            </a:prstGeom>
          </p:spPr>
          <p:txBody>
            <a:bodyPr lIns="50800" tIns="50800" rIns="50800" bIns="50800" rtlCol="0" anchor="ctr"/>
            <a:lstStyle/>
            <a:p>
              <a:pPr algn="ctr">
                <a:lnSpc>
                  <a:spcPts val="2940"/>
                </a:lnSpc>
              </a:pPr>
              <a:r>
                <a:rPr lang="en-US" sz="2100" b="1">
                  <a:solidFill>
                    <a:srgbClr val="FFFFFF"/>
                  </a:solidFill>
                  <a:latin typeface="Arimo Bold"/>
                  <a:ea typeface="Arimo Bold"/>
                  <a:cs typeface="Arimo Bold"/>
                  <a:sym typeface="Arimo Bold"/>
                </a:rPr>
                <a:t>1810 KOBİ’ye</a:t>
              </a:r>
            </a:p>
            <a:p>
              <a:pPr algn="ctr">
                <a:lnSpc>
                  <a:spcPts val="2940"/>
                </a:lnSpc>
              </a:pPr>
              <a:r>
                <a:rPr lang="en-US" sz="2100" b="1">
                  <a:solidFill>
                    <a:srgbClr val="FFFFFF"/>
                  </a:solidFill>
                  <a:latin typeface="Arimo Bold"/>
                  <a:ea typeface="Arimo Bold"/>
                  <a:cs typeface="Arimo Bold"/>
                  <a:sym typeface="Arimo Bold"/>
                </a:rPr>
                <a:t>179.6 Milyon $ Faizsiz Kredi Desteği</a:t>
              </a:r>
            </a:p>
          </p:txBody>
        </p:sp>
      </p:grpSp>
      <p:grpSp>
        <p:nvGrpSpPr>
          <p:cNvPr id="37" name="Group 37"/>
          <p:cNvGrpSpPr/>
          <p:nvPr/>
        </p:nvGrpSpPr>
        <p:grpSpPr>
          <a:xfrm>
            <a:off x="11970538" y="3858968"/>
            <a:ext cx="4106455" cy="1991034"/>
            <a:chOff x="0" y="0"/>
            <a:chExt cx="1070090" cy="518838"/>
          </a:xfrm>
        </p:grpSpPr>
        <p:sp>
          <p:nvSpPr>
            <p:cNvPr id="38" name="Freeform 38"/>
            <p:cNvSpPr/>
            <p:nvPr/>
          </p:nvSpPr>
          <p:spPr>
            <a:xfrm>
              <a:off x="0" y="0"/>
              <a:ext cx="1070090" cy="518838"/>
            </a:xfrm>
            <a:custGeom>
              <a:avLst/>
              <a:gdLst/>
              <a:ahLst/>
              <a:cxnLst/>
              <a:rect l="l" t="t" r="r" b="b"/>
              <a:pathLst>
                <a:path w="1070090" h="518838">
                  <a:moveTo>
                    <a:pt x="96151" y="0"/>
                  </a:moveTo>
                  <a:lnTo>
                    <a:pt x="973939" y="0"/>
                  </a:lnTo>
                  <a:cubicBezTo>
                    <a:pt x="1027042" y="0"/>
                    <a:pt x="1070090" y="43048"/>
                    <a:pt x="1070090" y="96151"/>
                  </a:cubicBezTo>
                  <a:lnTo>
                    <a:pt x="1070090" y="422688"/>
                  </a:lnTo>
                  <a:cubicBezTo>
                    <a:pt x="1070090" y="475790"/>
                    <a:pt x="1027042" y="518838"/>
                    <a:pt x="973939" y="518838"/>
                  </a:cubicBezTo>
                  <a:lnTo>
                    <a:pt x="96151" y="518838"/>
                  </a:lnTo>
                  <a:cubicBezTo>
                    <a:pt x="70650" y="518838"/>
                    <a:pt x="46194" y="508708"/>
                    <a:pt x="28162" y="490676"/>
                  </a:cubicBezTo>
                  <a:cubicBezTo>
                    <a:pt x="10130" y="472645"/>
                    <a:pt x="0" y="448188"/>
                    <a:pt x="0" y="422688"/>
                  </a:cubicBezTo>
                  <a:lnTo>
                    <a:pt x="0" y="96151"/>
                  </a:lnTo>
                  <a:cubicBezTo>
                    <a:pt x="0" y="43048"/>
                    <a:pt x="43048" y="0"/>
                    <a:pt x="96151" y="0"/>
                  </a:cubicBezTo>
                  <a:close/>
                </a:path>
              </a:pathLst>
            </a:custGeom>
            <a:solidFill>
              <a:srgbClr val="2D892C"/>
            </a:solidFill>
          </p:spPr>
        </p:sp>
        <p:sp>
          <p:nvSpPr>
            <p:cNvPr id="39" name="TextBox 39"/>
            <p:cNvSpPr txBox="1"/>
            <p:nvPr/>
          </p:nvSpPr>
          <p:spPr>
            <a:xfrm>
              <a:off x="0" y="-47625"/>
              <a:ext cx="1070090" cy="566463"/>
            </a:xfrm>
            <a:prstGeom prst="rect">
              <a:avLst/>
            </a:prstGeom>
          </p:spPr>
          <p:txBody>
            <a:bodyPr lIns="50800" tIns="50800" rIns="50800" bIns="50800" rtlCol="0" anchor="ctr"/>
            <a:lstStyle/>
            <a:p>
              <a:pPr algn="ctr">
                <a:lnSpc>
                  <a:spcPts val="2940"/>
                </a:lnSpc>
              </a:pPr>
              <a:r>
                <a:rPr lang="en-US" sz="2100" b="1">
                  <a:solidFill>
                    <a:srgbClr val="FFFFFF"/>
                  </a:solidFill>
                  <a:latin typeface="Arimo Bold"/>
                  <a:ea typeface="Arimo Bold"/>
                  <a:cs typeface="Arimo Bold"/>
                  <a:sym typeface="Arimo Bold"/>
                </a:rPr>
                <a:t>1150</a:t>
              </a:r>
            </a:p>
            <a:p>
              <a:pPr algn="ctr">
                <a:lnSpc>
                  <a:spcPts val="2940"/>
                </a:lnSpc>
              </a:pPr>
              <a:r>
                <a:rPr lang="en-US" sz="2100" b="1">
                  <a:solidFill>
                    <a:srgbClr val="FFFFFF"/>
                  </a:solidFill>
                  <a:latin typeface="Arimo Bold"/>
                  <a:ea typeface="Arimo Bold"/>
                  <a:cs typeface="Arimo Bold"/>
                  <a:sym typeface="Arimo Bold"/>
                </a:rPr>
                <a:t>Mikro girişimci, kooperatif ve üretici birliğine </a:t>
              </a:r>
            </a:p>
            <a:p>
              <a:pPr algn="ctr">
                <a:lnSpc>
                  <a:spcPts val="2940"/>
                </a:lnSpc>
              </a:pPr>
              <a:r>
                <a:rPr lang="en-US" sz="2100" b="1">
                  <a:solidFill>
                    <a:srgbClr val="FFFFFF"/>
                  </a:solidFill>
                  <a:latin typeface="Arimo Bold"/>
                  <a:ea typeface="Arimo Bold"/>
                  <a:cs typeface="Arimo Bold"/>
                  <a:sym typeface="Arimo Bold"/>
                </a:rPr>
                <a:t>16 Milyon $ Hızlandırıcı Hibe Desteği</a:t>
              </a:r>
            </a:p>
          </p:txBody>
        </p:sp>
      </p:grpSp>
      <p:grpSp>
        <p:nvGrpSpPr>
          <p:cNvPr id="40" name="Group 40"/>
          <p:cNvGrpSpPr/>
          <p:nvPr/>
        </p:nvGrpSpPr>
        <p:grpSpPr>
          <a:xfrm>
            <a:off x="11975193" y="6345302"/>
            <a:ext cx="4106455" cy="1274239"/>
            <a:chOff x="0" y="0"/>
            <a:chExt cx="1070090" cy="332050"/>
          </a:xfrm>
        </p:grpSpPr>
        <p:sp>
          <p:nvSpPr>
            <p:cNvPr id="41" name="Freeform 41"/>
            <p:cNvSpPr/>
            <p:nvPr/>
          </p:nvSpPr>
          <p:spPr>
            <a:xfrm>
              <a:off x="0" y="0"/>
              <a:ext cx="1070090" cy="332050"/>
            </a:xfrm>
            <a:custGeom>
              <a:avLst/>
              <a:gdLst/>
              <a:ahLst/>
              <a:cxnLst/>
              <a:rect l="l" t="t" r="r" b="b"/>
              <a:pathLst>
                <a:path w="1070090" h="332050">
                  <a:moveTo>
                    <a:pt x="96151" y="0"/>
                  </a:moveTo>
                  <a:lnTo>
                    <a:pt x="973939" y="0"/>
                  </a:lnTo>
                  <a:cubicBezTo>
                    <a:pt x="1027042" y="0"/>
                    <a:pt x="1070090" y="43048"/>
                    <a:pt x="1070090" y="96151"/>
                  </a:cubicBezTo>
                  <a:lnTo>
                    <a:pt x="1070090" y="235900"/>
                  </a:lnTo>
                  <a:cubicBezTo>
                    <a:pt x="1070090" y="289002"/>
                    <a:pt x="1027042" y="332050"/>
                    <a:pt x="973939" y="332050"/>
                  </a:cubicBezTo>
                  <a:lnTo>
                    <a:pt x="96151" y="332050"/>
                  </a:lnTo>
                  <a:cubicBezTo>
                    <a:pt x="43048" y="332050"/>
                    <a:pt x="0" y="289002"/>
                    <a:pt x="0" y="235900"/>
                  </a:cubicBezTo>
                  <a:lnTo>
                    <a:pt x="0" y="96151"/>
                  </a:lnTo>
                  <a:cubicBezTo>
                    <a:pt x="0" y="43048"/>
                    <a:pt x="43048" y="0"/>
                    <a:pt x="96151" y="0"/>
                  </a:cubicBezTo>
                  <a:close/>
                </a:path>
              </a:pathLst>
            </a:custGeom>
            <a:solidFill>
              <a:srgbClr val="2D892C"/>
            </a:solidFill>
          </p:spPr>
        </p:sp>
        <p:sp>
          <p:nvSpPr>
            <p:cNvPr id="42" name="TextBox 42"/>
            <p:cNvSpPr txBox="1"/>
            <p:nvPr/>
          </p:nvSpPr>
          <p:spPr>
            <a:xfrm>
              <a:off x="0" y="-47625"/>
              <a:ext cx="1070090" cy="379675"/>
            </a:xfrm>
            <a:prstGeom prst="rect">
              <a:avLst/>
            </a:prstGeom>
          </p:spPr>
          <p:txBody>
            <a:bodyPr lIns="50800" tIns="50800" rIns="50800" bIns="50800" rtlCol="0" anchor="ctr"/>
            <a:lstStyle/>
            <a:p>
              <a:pPr algn="ctr">
                <a:lnSpc>
                  <a:spcPts val="2940"/>
                </a:lnSpc>
              </a:pPr>
              <a:r>
                <a:rPr lang="en-US" sz="2100" b="1">
                  <a:solidFill>
                    <a:srgbClr val="FFFFFF"/>
                  </a:solidFill>
                  <a:latin typeface="Arimo Bold"/>
                  <a:ea typeface="Arimo Bold"/>
                  <a:cs typeface="Arimo Bold"/>
                  <a:sym typeface="Arimo Bold"/>
                </a:rPr>
                <a:t>200 Kadın ve genç girşimciye</a:t>
              </a:r>
            </a:p>
            <a:p>
              <a:pPr algn="ctr">
                <a:lnSpc>
                  <a:spcPts val="2940"/>
                </a:lnSpc>
              </a:pPr>
              <a:r>
                <a:rPr lang="en-US" sz="2100" b="1">
                  <a:solidFill>
                    <a:srgbClr val="FFFFFF"/>
                  </a:solidFill>
                  <a:latin typeface="Arimo Bold"/>
                  <a:ea typeface="Arimo Bold"/>
                  <a:cs typeface="Arimo Bold"/>
                  <a:sym typeface="Arimo Bold"/>
                </a:rPr>
                <a:t>16 Milyon $ Kuluçka Hibe Desteği</a:t>
              </a:r>
            </a:p>
          </p:txBody>
        </p:sp>
      </p:grpSp>
      <p:grpSp>
        <p:nvGrpSpPr>
          <p:cNvPr id="43" name="Group 43"/>
          <p:cNvGrpSpPr/>
          <p:nvPr/>
        </p:nvGrpSpPr>
        <p:grpSpPr>
          <a:xfrm>
            <a:off x="11970538" y="8114841"/>
            <a:ext cx="4106455" cy="1274239"/>
            <a:chOff x="0" y="0"/>
            <a:chExt cx="1070090" cy="332050"/>
          </a:xfrm>
        </p:grpSpPr>
        <p:sp>
          <p:nvSpPr>
            <p:cNvPr id="44" name="Freeform 44"/>
            <p:cNvSpPr/>
            <p:nvPr/>
          </p:nvSpPr>
          <p:spPr>
            <a:xfrm>
              <a:off x="0" y="0"/>
              <a:ext cx="1070090" cy="332050"/>
            </a:xfrm>
            <a:custGeom>
              <a:avLst/>
              <a:gdLst/>
              <a:ahLst/>
              <a:cxnLst/>
              <a:rect l="l" t="t" r="r" b="b"/>
              <a:pathLst>
                <a:path w="1070090" h="332050">
                  <a:moveTo>
                    <a:pt x="96151" y="0"/>
                  </a:moveTo>
                  <a:lnTo>
                    <a:pt x="973939" y="0"/>
                  </a:lnTo>
                  <a:cubicBezTo>
                    <a:pt x="1027042" y="0"/>
                    <a:pt x="1070090" y="43048"/>
                    <a:pt x="1070090" y="96151"/>
                  </a:cubicBezTo>
                  <a:lnTo>
                    <a:pt x="1070090" y="235900"/>
                  </a:lnTo>
                  <a:cubicBezTo>
                    <a:pt x="1070090" y="289002"/>
                    <a:pt x="1027042" y="332050"/>
                    <a:pt x="973939" y="332050"/>
                  </a:cubicBezTo>
                  <a:lnTo>
                    <a:pt x="96151" y="332050"/>
                  </a:lnTo>
                  <a:cubicBezTo>
                    <a:pt x="43048" y="332050"/>
                    <a:pt x="0" y="289002"/>
                    <a:pt x="0" y="235900"/>
                  </a:cubicBezTo>
                  <a:lnTo>
                    <a:pt x="0" y="96151"/>
                  </a:lnTo>
                  <a:cubicBezTo>
                    <a:pt x="0" y="43048"/>
                    <a:pt x="43048" y="0"/>
                    <a:pt x="96151" y="0"/>
                  </a:cubicBezTo>
                  <a:close/>
                </a:path>
              </a:pathLst>
            </a:custGeom>
            <a:solidFill>
              <a:srgbClr val="2D892C"/>
            </a:solidFill>
          </p:spPr>
        </p:sp>
        <p:sp>
          <p:nvSpPr>
            <p:cNvPr id="45" name="TextBox 45"/>
            <p:cNvSpPr txBox="1"/>
            <p:nvPr/>
          </p:nvSpPr>
          <p:spPr>
            <a:xfrm>
              <a:off x="0" y="-47625"/>
              <a:ext cx="1070090" cy="379675"/>
            </a:xfrm>
            <a:prstGeom prst="rect">
              <a:avLst/>
            </a:prstGeom>
          </p:spPr>
          <p:txBody>
            <a:bodyPr lIns="50800" tIns="50800" rIns="50800" bIns="50800" rtlCol="0" anchor="ctr"/>
            <a:lstStyle/>
            <a:p>
              <a:pPr algn="ctr">
                <a:lnSpc>
                  <a:spcPts val="2940"/>
                </a:lnSpc>
              </a:pPr>
              <a:r>
                <a:rPr lang="en-US" sz="2100" b="1">
                  <a:solidFill>
                    <a:srgbClr val="FFFFFF"/>
                  </a:solidFill>
                  <a:latin typeface="Arimo Bold"/>
                  <a:ea typeface="Arimo Bold"/>
                  <a:cs typeface="Arimo Bold"/>
                  <a:sym typeface="Arimo Bold"/>
                </a:rPr>
                <a:t>175 Altyapı projesine</a:t>
              </a:r>
            </a:p>
            <a:p>
              <a:pPr algn="ctr">
                <a:lnSpc>
                  <a:spcPts val="2940"/>
                </a:lnSpc>
              </a:pPr>
              <a:r>
                <a:rPr lang="en-US" sz="2100" b="1">
                  <a:solidFill>
                    <a:srgbClr val="FFFFFF"/>
                  </a:solidFill>
                  <a:latin typeface="Arimo Bold"/>
                  <a:ea typeface="Arimo Bold"/>
                  <a:cs typeface="Arimo Bold"/>
                  <a:sym typeface="Arimo Bold"/>
                </a:rPr>
                <a:t>172.6 Milyon $ Hibe Desteği</a:t>
              </a:r>
            </a:p>
          </p:txBody>
        </p:sp>
      </p:grpSp>
      <p:sp>
        <p:nvSpPr>
          <p:cNvPr id="46" name="Freeform 46"/>
          <p:cNvSpPr/>
          <p:nvPr/>
        </p:nvSpPr>
        <p:spPr>
          <a:xfrm>
            <a:off x="11291979" y="3545996"/>
            <a:ext cx="5472882" cy="2620142"/>
          </a:xfrm>
          <a:custGeom>
            <a:avLst/>
            <a:gdLst/>
            <a:ahLst/>
            <a:cxnLst/>
            <a:rect l="l" t="t" r="r" b="b"/>
            <a:pathLst>
              <a:path w="5472882" h="2620142">
                <a:moveTo>
                  <a:pt x="0" y="0"/>
                </a:moveTo>
                <a:lnTo>
                  <a:pt x="5472882" y="0"/>
                </a:lnTo>
                <a:lnTo>
                  <a:pt x="5472882" y="2620143"/>
                </a:lnTo>
                <a:lnTo>
                  <a:pt x="0" y="2620143"/>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47" name="TextBox 47"/>
          <p:cNvSpPr txBox="1"/>
          <p:nvPr/>
        </p:nvSpPr>
        <p:spPr>
          <a:xfrm>
            <a:off x="1700718" y="962025"/>
            <a:ext cx="9046646" cy="1033145"/>
          </a:xfrm>
          <a:prstGeom prst="rect">
            <a:avLst/>
          </a:prstGeom>
        </p:spPr>
        <p:txBody>
          <a:bodyPr lIns="0" tIns="0" rIns="0" bIns="0" rtlCol="0" anchor="t">
            <a:spAutoFit/>
          </a:bodyPr>
          <a:lstStyle/>
          <a:p>
            <a:pPr algn="l">
              <a:lnSpc>
                <a:spcPts val="8319"/>
              </a:lnSpc>
            </a:pPr>
            <a:r>
              <a:rPr lang="en-US" sz="6399" b="1" spc="63" dirty="0">
                <a:solidFill>
                  <a:srgbClr val="2D892C"/>
                </a:solidFill>
                <a:latin typeface="Oswald Bold"/>
                <a:ea typeface="Oswald Bold"/>
                <a:cs typeface="Oswald Bold"/>
                <a:sym typeface="Oswald Bold"/>
              </a:rPr>
              <a:t>SOGREEN​</a:t>
            </a:r>
          </a:p>
        </p:txBody>
      </p:sp>
      <p:sp>
        <p:nvSpPr>
          <p:cNvPr id="48" name="TextBox 48"/>
          <p:cNvSpPr txBox="1"/>
          <p:nvPr/>
        </p:nvSpPr>
        <p:spPr>
          <a:xfrm>
            <a:off x="4988891" y="1056640"/>
            <a:ext cx="6456526" cy="843915"/>
          </a:xfrm>
          <a:prstGeom prst="rect">
            <a:avLst/>
          </a:prstGeom>
        </p:spPr>
        <p:txBody>
          <a:bodyPr lIns="0" tIns="0" rIns="0" bIns="0" rtlCol="0" anchor="t">
            <a:spAutoFit/>
          </a:bodyPr>
          <a:lstStyle/>
          <a:p>
            <a:pPr algn="l">
              <a:lnSpc>
                <a:spcPts val="3359"/>
              </a:lnSpc>
            </a:pPr>
            <a:r>
              <a:rPr lang="en-US" sz="2400" b="1" spc="24">
                <a:solidFill>
                  <a:srgbClr val="545454"/>
                </a:solidFill>
                <a:latin typeface="Poppins Bold"/>
                <a:ea typeface="Poppins Bold"/>
                <a:cs typeface="Poppins Bold"/>
                <a:sym typeface="Poppins Bold"/>
              </a:rPr>
              <a:t>Türkiye Sosyal Kapsayıcı Yeşil Dönüşüm Projesi ​</a:t>
            </a:r>
          </a:p>
        </p:txBody>
      </p:sp>
      <p:sp>
        <p:nvSpPr>
          <p:cNvPr id="49" name="TextBox 49"/>
          <p:cNvSpPr txBox="1"/>
          <p:nvPr/>
        </p:nvSpPr>
        <p:spPr>
          <a:xfrm>
            <a:off x="1700718" y="2047797"/>
            <a:ext cx="9046646" cy="1033145"/>
          </a:xfrm>
          <a:prstGeom prst="rect">
            <a:avLst/>
          </a:prstGeom>
        </p:spPr>
        <p:txBody>
          <a:bodyPr lIns="0" tIns="0" rIns="0" bIns="0" rtlCol="0" anchor="t">
            <a:spAutoFit/>
          </a:bodyPr>
          <a:lstStyle/>
          <a:p>
            <a:pPr algn="l">
              <a:lnSpc>
                <a:spcPts val="8319"/>
              </a:lnSpc>
            </a:pPr>
            <a:r>
              <a:rPr lang="en-US" sz="6399" b="1" spc="63" dirty="0">
                <a:solidFill>
                  <a:srgbClr val="2D892C"/>
                </a:solidFill>
                <a:latin typeface="Oswald Bold"/>
                <a:ea typeface="Oswald Bold"/>
                <a:cs typeface="Oswald Bold"/>
                <a:sym typeface="Oswald Bold"/>
              </a:rPr>
              <a:t>PROJE GENEL BİLGİLERİ</a:t>
            </a:r>
          </a:p>
        </p:txBody>
      </p:sp>
      <p:sp>
        <p:nvSpPr>
          <p:cNvPr id="50" name="TextBox 50"/>
          <p:cNvSpPr txBox="1"/>
          <p:nvPr/>
        </p:nvSpPr>
        <p:spPr>
          <a:xfrm>
            <a:off x="5983265" y="4214765"/>
            <a:ext cx="2040876" cy="350792"/>
          </a:xfrm>
          <a:prstGeom prst="rect">
            <a:avLst/>
          </a:prstGeom>
        </p:spPr>
        <p:txBody>
          <a:bodyPr lIns="0" tIns="0" rIns="0" bIns="0" rtlCol="0" anchor="t">
            <a:spAutoFit/>
          </a:bodyPr>
          <a:lstStyle/>
          <a:p>
            <a:pPr marL="0" lvl="0" indent="0" algn="ctr">
              <a:lnSpc>
                <a:spcPts val="2874"/>
              </a:lnSpc>
              <a:spcBef>
                <a:spcPct val="0"/>
              </a:spcBef>
            </a:pPr>
            <a:r>
              <a:rPr lang="en-US" sz="2053" b="1">
                <a:solidFill>
                  <a:srgbClr val="000000"/>
                </a:solidFill>
                <a:latin typeface="Canva Sans Bold"/>
                <a:ea typeface="Canva Sans Bold"/>
                <a:cs typeface="Canva Sans Bold"/>
                <a:sym typeface="Canva Sans Bold"/>
              </a:rPr>
              <a:t>Kredi Anlaşması</a:t>
            </a:r>
          </a:p>
        </p:txBody>
      </p:sp>
      <p:sp>
        <p:nvSpPr>
          <p:cNvPr id="51" name="TextBox 51"/>
          <p:cNvSpPr txBox="1"/>
          <p:nvPr/>
        </p:nvSpPr>
        <p:spPr>
          <a:xfrm>
            <a:off x="5983265" y="7434267"/>
            <a:ext cx="3086183" cy="347893"/>
          </a:xfrm>
          <a:prstGeom prst="rect">
            <a:avLst/>
          </a:prstGeom>
        </p:spPr>
        <p:txBody>
          <a:bodyPr lIns="0" tIns="0" rIns="0" bIns="0" rtlCol="0" anchor="t">
            <a:spAutoFit/>
          </a:bodyPr>
          <a:lstStyle/>
          <a:p>
            <a:pPr marL="0" lvl="0" indent="0" algn="l">
              <a:lnSpc>
                <a:spcPts val="2874"/>
              </a:lnSpc>
              <a:spcBef>
                <a:spcPct val="0"/>
              </a:spcBef>
            </a:pPr>
            <a:r>
              <a:rPr lang="en-US" sz="2053" b="1">
                <a:solidFill>
                  <a:srgbClr val="000000"/>
                </a:solidFill>
                <a:latin typeface="Canva Sans Bold"/>
                <a:ea typeface="Canva Sans Bold"/>
                <a:cs typeface="Canva Sans Bold"/>
                <a:sym typeface="Canva Sans Bold"/>
              </a:rPr>
              <a:t>Tamamlayıcı Anlaşma</a:t>
            </a:r>
          </a:p>
        </p:txBody>
      </p:sp>
      <p:sp>
        <p:nvSpPr>
          <p:cNvPr id="52" name="AutoShape 52"/>
          <p:cNvSpPr/>
          <p:nvPr/>
        </p:nvSpPr>
        <p:spPr>
          <a:xfrm flipV="1">
            <a:off x="9069448" y="8577371"/>
            <a:ext cx="1677916" cy="0"/>
          </a:xfrm>
          <a:prstGeom prst="line">
            <a:avLst/>
          </a:prstGeom>
          <a:ln w="38100" cap="flat">
            <a:solidFill>
              <a:srgbClr val="000000"/>
            </a:solidFill>
            <a:prstDash val="solid"/>
            <a:headEnd type="none" w="sm" len="sm"/>
            <a:tailEnd type="none" w="sm" len="sm"/>
          </a:ln>
        </p:spPr>
      </p:sp>
      <p:sp>
        <p:nvSpPr>
          <p:cNvPr id="53" name="AutoShape 53"/>
          <p:cNvSpPr/>
          <p:nvPr/>
        </p:nvSpPr>
        <p:spPr>
          <a:xfrm flipV="1">
            <a:off x="10747364" y="2722555"/>
            <a:ext cx="0" cy="6119573"/>
          </a:xfrm>
          <a:prstGeom prst="line">
            <a:avLst/>
          </a:prstGeom>
          <a:ln w="38100" cap="flat">
            <a:solidFill>
              <a:srgbClr val="000000"/>
            </a:solidFill>
            <a:prstDash val="solid"/>
            <a:headEnd type="none" w="sm" len="sm"/>
            <a:tailEnd type="none" w="sm" len="sm"/>
          </a:ln>
        </p:spPr>
      </p:sp>
      <p:sp>
        <p:nvSpPr>
          <p:cNvPr id="54" name="AutoShape 54"/>
          <p:cNvSpPr/>
          <p:nvPr/>
        </p:nvSpPr>
        <p:spPr>
          <a:xfrm flipV="1">
            <a:off x="10766455" y="2743561"/>
            <a:ext cx="1208738" cy="0"/>
          </a:xfrm>
          <a:prstGeom prst="line">
            <a:avLst/>
          </a:prstGeom>
          <a:ln w="38100" cap="flat">
            <a:solidFill>
              <a:srgbClr val="000000"/>
            </a:solidFill>
            <a:prstDash val="solid"/>
            <a:headEnd type="none" w="sm" len="sm"/>
            <a:tailEnd type="none" w="sm" len="sm"/>
          </a:ln>
        </p:spPr>
      </p:sp>
      <p:sp>
        <p:nvSpPr>
          <p:cNvPr id="55" name="AutoShape 55"/>
          <p:cNvSpPr/>
          <p:nvPr/>
        </p:nvSpPr>
        <p:spPr>
          <a:xfrm flipV="1">
            <a:off x="10747364" y="4995455"/>
            <a:ext cx="1208738" cy="0"/>
          </a:xfrm>
          <a:prstGeom prst="line">
            <a:avLst/>
          </a:prstGeom>
          <a:ln w="38100" cap="flat">
            <a:solidFill>
              <a:srgbClr val="000000"/>
            </a:solidFill>
            <a:prstDash val="solid"/>
            <a:headEnd type="none" w="sm" len="sm"/>
            <a:tailEnd type="none" w="sm" len="sm"/>
          </a:ln>
        </p:spPr>
      </p:sp>
      <p:sp>
        <p:nvSpPr>
          <p:cNvPr id="56" name="AutoShape 56"/>
          <p:cNvSpPr/>
          <p:nvPr/>
        </p:nvSpPr>
        <p:spPr>
          <a:xfrm flipV="1">
            <a:off x="10766455" y="6982421"/>
            <a:ext cx="1208738" cy="0"/>
          </a:xfrm>
          <a:prstGeom prst="line">
            <a:avLst/>
          </a:prstGeom>
          <a:ln w="38100" cap="flat">
            <a:solidFill>
              <a:srgbClr val="000000"/>
            </a:solidFill>
            <a:prstDash val="solid"/>
            <a:headEnd type="none" w="sm" len="sm"/>
            <a:tailEnd type="none" w="sm" len="sm"/>
          </a:ln>
        </p:spPr>
      </p:sp>
      <p:sp>
        <p:nvSpPr>
          <p:cNvPr id="57" name="AutoShape 57"/>
          <p:cNvSpPr/>
          <p:nvPr/>
        </p:nvSpPr>
        <p:spPr>
          <a:xfrm flipV="1">
            <a:off x="10766455" y="8823073"/>
            <a:ext cx="1208738" cy="0"/>
          </a:xfrm>
          <a:prstGeom prst="line">
            <a:avLst/>
          </a:prstGeom>
          <a:ln w="38100" cap="flat">
            <a:solidFill>
              <a:srgbClr val="000000"/>
            </a:solidFill>
            <a:prstDash val="solid"/>
            <a:headEnd type="none" w="sm" len="sm"/>
            <a:tailEnd type="none" w="sm" len="sm"/>
          </a:ln>
        </p:spPr>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12888" r="-12888"/>
            </a:stretch>
          </a:blipFill>
        </p:spPr>
      </p:sp>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962025"/>
            <a:ext cx="15725352" cy="2080895"/>
          </a:xfrm>
          <a:prstGeom prst="rect">
            <a:avLst/>
          </a:prstGeom>
        </p:spPr>
        <p:txBody>
          <a:bodyPr lIns="0" tIns="0" rIns="0" bIns="0" rtlCol="0" anchor="t">
            <a:spAutoFit/>
          </a:bodyPr>
          <a:lstStyle/>
          <a:p>
            <a:pPr algn="ctr">
              <a:lnSpc>
                <a:spcPts val="8319"/>
              </a:lnSpc>
            </a:pPr>
            <a:r>
              <a:rPr lang="en-US" sz="6399" b="1" spc="63">
                <a:solidFill>
                  <a:srgbClr val="2D892C"/>
                </a:solidFill>
                <a:latin typeface="Oswald Bold"/>
                <a:ea typeface="Oswald Bold"/>
                <a:cs typeface="Oswald Bold"/>
                <a:sym typeface="Oswald Bold"/>
              </a:rPr>
              <a:t>SÖZLEŞME İMZALANMASI VE UYGULAMA KOŞULLARI​</a:t>
            </a:r>
          </a:p>
        </p:txBody>
      </p:sp>
      <p:sp>
        <p:nvSpPr>
          <p:cNvPr id="18" name="TextBox 18"/>
          <p:cNvSpPr txBox="1"/>
          <p:nvPr/>
        </p:nvSpPr>
        <p:spPr>
          <a:xfrm>
            <a:off x="1028700" y="3224950"/>
            <a:ext cx="16230600" cy="5963171"/>
          </a:xfrm>
          <a:prstGeom prst="rect">
            <a:avLst/>
          </a:prstGeom>
        </p:spPr>
        <p:txBody>
          <a:bodyPr lIns="0" tIns="0" rIns="0" bIns="0" rtlCol="0" anchor="t">
            <a:spAutoFit/>
          </a:bodyPr>
          <a:lstStyle/>
          <a:p>
            <a:pPr algn="l">
              <a:lnSpc>
                <a:spcPts val="3079"/>
              </a:lnSpc>
            </a:pPr>
            <a:r>
              <a:rPr lang="en-US" sz="2199" b="1" spc="70" dirty="0" err="1">
                <a:solidFill>
                  <a:srgbClr val="AE1E1E"/>
                </a:solidFill>
                <a:latin typeface="Poppins Bold"/>
                <a:ea typeface="Poppins Bold"/>
                <a:cs typeface="Poppins Bold"/>
                <a:sym typeface="Poppins Bold"/>
              </a:rPr>
              <a:t>Ödemeler</a:t>
            </a:r>
            <a:endParaRPr lang="en-US" sz="2199" b="1" spc="70" dirty="0">
              <a:solidFill>
                <a:srgbClr val="AE1E1E"/>
              </a:solidFill>
              <a:latin typeface="Poppins Bold"/>
              <a:ea typeface="Poppins Bold"/>
              <a:cs typeface="Poppins Bold"/>
              <a:sym typeface="Poppins Bold"/>
            </a:endParaRPr>
          </a:p>
          <a:p>
            <a:pPr marL="474979" lvl="1" indent="-237490" algn="l">
              <a:lnSpc>
                <a:spcPts val="3079"/>
              </a:lnSpc>
              <a:buFont typeface="Arial"/>
              <a:buChar char="•"/>
            </a:pPr>
            <a:r>
              <a:rPr lang="en-US" sz="2199" spc="70" dirty="0" err="1">
                <a:solidFill>
                  <a:srgbClr val="000000"/>
                </a:solidFill>
                <a:latin typeface="Poppins"/>
                <a:ea typeface="Poppins"/>
                <a:cs typeface="Poppins"/>
                <a:sym typeface="Poppins"/>
              </a:rPr>
              <a:t>Sözleşmede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belirtilen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süre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içerisinde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kabul</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edilebilir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nitelikteki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teminat</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şartının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yararlanıcı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tarafından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yerine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getirilmiş</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olması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kaydıyla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destek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miktarının</a:t>
            </a:r>
            <a:r>
              <a:rPr lang="en-US" sz="2199" spc="70" dirty="0">
                <a:solidFill>
                  <a:srgbClr val="000000"/>
                </a:solidFill>
                <a:latin typeface="Poppins"/>
                <a:ea typeface="Poppins"/>
                <a:cs typeface="Poppins"/>
                <a:sym typeface="Poppins"/>
              </a:rPr>
              <a:t> </a:t>
            </a:r>
            <a:r>
              <a:rPr lang="en-US" sz="2199" spc="70" dirty="0">
                <a:solidFill>
                  <a:srgbClr val="FF0000"/>
                </a:solidFill>
                <a:latin typeface="Poppins"/>
                <a:ea typeface="Poppins"/>
                <a:cs typeface="Poppins"/>
                <a:sym typeface="Poppins"/>
              </a:rPr>
              <a:t>% 40 ’</a:t>
            </a:r>
            <a:r>
              <a:rPr lang="en-US" sz="2199" spc="70" dirty="0" err="1">
                <a:solidFill>
                  <a:srgbClr val="FF0000"/>
                </a:solidFill>
                <a:latin typeface="Poppins"/>
                <a:ea typeface="Poppins"/>
                <a:cs typeface="Poppins"/>
                <a:sym typeface="Poppins"/>
              </a:rPr>
              <a:t>ı</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yararlanıcıya</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ait</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sözleşmede</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belirtilen</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banka</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hesabına</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ön</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ödeme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olarak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aktarılır</a:t>
            </a:r>
            <a:r>
              <a:rPr lang="en-US" sz="2199" spc="70" dirty="0">
                <a:solidFill>
                  <a:srgbClr val="000000"/>
                </a:solidFill>
                <a:latin typeface="Poppins"/>
                <a:ea typeface="Poppins"/>
                <a:cs typeface="Poppins"/>
                <a:sym typeface="Poppins"/>
              </a:rPr>
              <a:t>. </a:t>
            </a:r>
            <a:r>
              <a:rPr lang="en-US" sz="2199" spc="70" dirty="0" smtClean="0">
                <a:solidFill>
                  <a:srgbClr val="000000"/>
                </a:solidFill>
                <a:latin typeface="Poppins"/>
                <a:ea typeface="Poppins"/>
                <a:cs typeface="Poppins"/>
                <a:sym typeface="Poppins"/>
              </a:rPr>
              <a:t>​</a:t>
            </a:r>
            <a:endParaRPr lang="tr-TR" sz="2199" spc="70" dirty="0" smtClean="0">
              <a:solidFill>
                <a:srgbClr val="000000"/>
              </a:solidFill>
              <a:latin typeface="Poppins"/>
              <a:ea typeface="Poppins"/>
              <a:cs typeface="Poppins"/>
              <a:sym typeface="Poppins"/>
            </a:endParaRPr>
          </a:p>
          <a:p>
            <a:pPr marL="237489" lvl="1" algn="l">
              <a:lnSpc>
                <a:spcPts val="3079"/>
              </a:lnSpc>
            </a:pPr>
            <a:endParaRPr lang="en-US" sz="2199" spc="70" dirty="0">
              <a:solidFill>
                <a:srgbClr val="000000"/>
              </a:solidFill>
              <a:latin typeface="Poppins"/>
              <a:ea typeface="Poppins"/>
              <a:cs typeface="Poppins"/>
              <a:sym typeface="Poppins"/>
            </a:endParaRPr>
          </a:p>
          <a:p>
            <a:pPr marL="474979" lvl="1" indent="-237490" algn="l">
              <a:lnSpc>
                <a:spcPts val="3079"/>
              </a:lnSpc>
              <a:buFont typeface="Arial"/>
              <a:buChar char="•"/>
            </a:pPr>
            <a:r>
              <a:rPr lang="en-US" sz="2199" spc="70" dirty="0" err="1">
                <a:solidFill>
                  <a:srgbClr val="000000"/>
                </a:solidFill>
                <a:latin typeface="Poppins"/>
                <a:ea typeface="Poppins"/>
                <a:cs typeface="Poppins"/>
                <a:sym typeface="Poppins"/>
              </a:rPr>
              <a:t>Ajans</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tarafından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ön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ödeme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sonrasında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yapılacak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diğer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ödemeler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hakediş</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esasına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göre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gerçekleştirilir</a:t>
            </a:r>
            <a:r>
              <a:rPr lang="en-US" sz="2199" spc="70" dirty="0">
                <a:solidFill>
                  <a:srgbClr val="000000"/>
                </a:solidFill>
                <a:latin typeface="Poppins"/>
                <a:ea typeface="Poppins"/>
                <a:cs typeface="Poppins"/>
                <a:sym typeface="Poppins"/>
              </a:rPr>
              <a:t>. Buna </a:t>
            </a:r>
            <a:r>
              <a:rPr lang="en-US" sz="2199" spc="70" dirty="0" err="1">
                <a:solidFill>
                  <a:srgbClr val="000000"/>
                </a:solidFill>
                <a:latin typeface="Poppins"/>
                <a:ea typeface="Poppins"/>
                <a:cs typeface="Poppins"/>
                <a:sym typeface="Poppins"/>
              </a:rPr>
              <a:t>göre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ön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ödeme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tutarının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aynı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oranda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yararlanıcının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eş</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finansman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tutarının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usulüne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uygun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harcandığını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gösteren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belgelerin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ara</a:t>
            </a:r>
            <a:r>
              <a:rPr lang="en-US" sz="2199" spc="70" dirty="0">
                <a:solidFill>
                  <a:srgbClr val="000000"/>
                </a:solidFill>
                <a:latin typeface="Poppins"/>
                <a:ea typeface="Poppins"/>
                <a:cs typeface="Poppins"/>
                <a:sym typeface="Poppins"/>
              </a:rPr>
              <a:t>/</a:t>
            </a:r>
            <a:r>
              <a:rPr lang="en-US" sz="2199" spc="70" dirty="0" err="1">
                <a:solidFill>
                  <a:srgbClr val="000000"/>
                </a:solidFill>
                <a:latin typeface="Poppins"/>
                <a:ea typeface="Poppins"/>
                <a:cs typeface="Poppins"/>
                <a:sym typeface="Poppins"/>
              </a:rPr>
              <a:t>nihai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raporlarla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birlikte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Ajansa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sunulması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ilgili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raporların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Ajans</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tarafından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incelenip</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uygun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bulunması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onaylanmasından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sonra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sözleşmede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aksi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belirtilmediği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takdirde</a:t>
            </a:r>
            <a:r>
              <a:rPr lang="en-US" sz="2199" spc="70" dirty="0">
                <a:solidFill>
                  <a:srgbClr val="00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ara</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ödemede</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destek</a:t>
            </a:r>
            <a:r>
              <a:rPr lang="en-US" sz="2199" spc="70" dirty="0">
                <a:solidFill>
                  <a:srgbClr val="FF0000"/>
                </a:solidFill>
                <a:latin typeface="Poppins"/>
                <a:ea typeface="Poppins"/>
                <a:cs typeface="Poppins"/>
                <a:sym typeface="Poppins"/>
              </a:rPr>
              <a:t> </a:t>
            </a:r>
            <a:r>
              <a:rPr lang="en-US" sz="2199" spc="70" dirty="0" err="1">
                <a:solidFill>
                  <a:srgbClr val="FF0000"/>
                </a:solidFill>
                <a:latin typeface="Poppins"/>
                <a:ea typeface="Poppins"/>
                <a:cs typeface="Poppins"/>
                <a:sym typeface="Poppins"/>
              </a:rPr>
              <a:t>miktarının</a:t>
            </a:r>
            <a:r>
              <a:rPr lang="en-US" sz="2199" spc="70" dirty="0">
                <a:solidFill>
                  <a:srgbClr val="FF0000"/>
                </a:solidFill>
                <a:latin typeface="Poppins"/>
                <a:ea typeface="Poppins"/>
                <a:cs typeface="Poppins"/>
                <a:sym typeface="Poppins"/>
              </a:rPr>
              <a:t> % 40’ı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a:solidFill>
                  <a:srgbClr val="FF0000"/>
                </a:solidFill>
                <a:latin typeface="Poppins"/>
                <a:ea typeface="Poppins"/>
                <a:cs typeface="Poppins"/>
                <a:sym typeface="Poppins"/>
              </a:rPr>
              <a:t>son </a:t>
            </a:r>
            <a:r>
              <a:rPr lang="en-US" sz="2199" spc="70" dirty="0" err="1">
                <a:solidFill>
                  <a:srgbClr val="FF0000"/>
                </a:solidFill>
                <a:latin typeface="Poppins"/>
                <a:ea typeface="Poppins"/>
                <a:cs typeface="Poppins"/>
                <a:sym typeface="Poppins"/>
              </a:rPr>
              <a:t>ödemede</a:t>
            </a:r>
            <a:r>
              <a:rPr lang="en-US" sz="2199" spc="70" dirty="0">
                <a:solidFill>
                  <a:srgbClr val="FF0000"/>
                </a:solidFill>
                <a:latin typeface="Poppins"/>
                <a:ea typeface="Poppins"/>
                <a:cs typeface="Poppins"/>
                <a:sym typeface="Poppins"/>
              </a:rPr>
              <a:t> % 20’si </a:t>
            </a:r>
            <a:r>
              <a:rPr lang="en-US" sz="2199" spc="70" dirty="0" err="1">
                <a:solidFill>
                  <a:srgbClr val="000000"/>
                </a:solidFill>
                <a:latin typeface="Poppins"/>
                <a:ea typeface="Poppins"/>
                <a:cs typeface="Poppins"/>
                <a:sym typeface="Poppins"/>
              </a:rPr>
              <a:t>destek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yararlanıcısının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banka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hesabına</a:t>
            </a:r>
            <a:r>
              <a:rPr lang="en-US" sz="2199" spc="70" dirty="0">
                <a:solidFill>
                  <a:srgbClr val="000000"/>
                </a:solidFill>
                <a:latin typeface="Poppins"/>
                <a:ea typeface="Poppins"/>
                <a:cs typeface="Poppins"/>
                <a:sym typeface="Poppins"/>
              </a:rPr>
              <a:t> 30 </a:t>
            </a:r>
            <a:r>
              <a:rPr lang="en-US" sz="2199" spc="70" dirty="0" err="1">
                <a:solidFill>
                  <a:srgbClr val="000000"/>
                </a:solidFill>
                <a:latin typeface="Poppins"/>
                <a:ea typeface="Poppins"/>
                <a:cs typeface="Poppins"/>
                <a:sym typeface="Poppins"/>
              </a:rPr>
              <a:t>gün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içerisinde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aktarılır</a:t>
            </a:r>
            <a:r>
              <a:rPr lang="en-US" sz="2199" spc="70" dirty="0">
                <a:solidFill>
                  <a:srgbClr val="000000"/>
                </a:solidFill>
                <a:latin typeface="Poppins"/>
                <a:ea typeface="Poppins"/>
                <a:cs typeface="Poppins"/>
                <a:sym typeface="Poppins"/>
              </a:rPr>
              <a:t>. </a:t>
            </a:r>
            <a:r>
              <a:rPr lang="en-US" sz="2199" spc="70" dirty="0" smtClean="0">
                <a:solidFill>
                  <a:srgbClr val="000000"/>
                </a:solidFill>
                <a:latin typeface="Poppins"/>
                <a:ea typeface="Poppins"/>
                <a:cs typeface="Poppins"/>
                <a:sym typeface="Poppins"/>
              </a:rPr>
              <a:t>​</a:t>
            </a:r>
            <a:endParaRPr lang="tr-TR" sz="2199" spc="70" dirty="0" smtClean="0">
              <a:solidFill>
                <a:srgbClr val="000000"/>
              </a:solidFill>
              <a:latin typeface="Poppins"/>
              <a:ea typeface="Poppins"/>
              <a:cs typeface="Poppins"/>
              <a:sym typeface="Poppins"/>
            </a:endParaRPr>
          </a:p>
          <a:p>
            <a:pPr marL="237489" lvl="1" algn="l">
              <a:lnSpc>
                <a:spcPts val="3079"/>
              </a:lnSpc>
            </a:pPr>
            <a:endParaRPr lang="en-US" sz="2199" spc="70" dirty="0">
              <a:solidFill>
                <a:srgbClr val="000000"/>
              </a:solidFill>
              <a:latin typeface="Poppins"/>
              <a:ea typeface="Poppins"/>
              <a:cs typeface="Poppins"/>
              <a:sym typeface="Poppins"/>
            </a:endParaRPr>
          </a:p>
          <a:p>
            <a:pPr marL="474979" lvl="1" indent="-237490" algn="l">
              <a:lnSpc>
                <a:spcPts val="3079"/>
              </a:lnSpc>
              <a:buFont typeface="Arial"/>
              <a:buChar char="•"/>
            </a:pPr>
            <a:r>
              <a:rPr lang="en-US" sz="2199" spc="70" dirty="0" err="1">
                <a:solidFill>
                  <a:srgbClr val="000000"/>
                </a:solidFill>
                <a:latin typeface="Poppins"/>
                <a:ea typeface="Poppins"/>
                <a:cs typeface="Poppins"/>
                <a:sym typeface="Poppins"/>
              </a:rPr>
              <a:t>Yararlanıcı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tarafından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ilgili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raporlar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sunulmadan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usulüne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uygun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ödeme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talebinde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bulunulmadan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yararlanıcıya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hiçbir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ödeme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yapılmaz</a:t>
            </a:r>
            <a:r>
              <a:rPr lang="en-US" sz="2199" spc="70" dirty="0">
                <a:solidFill>
                  <a:srgbClr val="000000"/>
                </a:solidFill>
                <a:latin typeface="Poppins"/>
                <a:ea typeface="Poppins"/>
                <a:cs typeface="Poppins"/>
                <a:sym typeface="Poppins"/>
              </a:rPr>
              <a:t>.​</a:t>
            </a:r>
          </a:p>
          <a:p>
            <a:pPr algn="l">
              <a:lnSpc>
                <a:spcPts val="3079"/>
              </a:lnSpc>
            </a:pPr>
            <a:endParaRPr lang="en-US" sz="2199" spc="70" dirty="0">
              <a:solidFill>
                <a:srgbClr val="000000"/>
              </a:solidFill>
              <a:latin typeface="Poppins"/>
              <a:ea typeface="Poppins"/>
              <a:cs typeface="Poppins"/>
              <a:sym typeface="Poppi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12888" r="-12888"/>
            </a:stretch>
          </a:blipFill>
        </p:spPr>
      </p:sp>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962025"/>
            <a:ext cx="15725352" cy="2080895"/>
          </a:xfrm>
          <a:prstGeom prst="rect">
            <a:avLst/>
          </a:prstGeom>
        </p:spPr>
        <p:txBody>
          <a:bodyPr lIns="0" tIns="0" rIns="0" bIns="0" rtlCol="0" anchor="t">
            <a:spAutoFit/>
          </a:bodyPr>
          <a:lstStyle/>
          <a:p>
            <a:pPr algn="ctr">
              <a:lnSpc>
                <a:spcPts val="8319"/>
              </a:lnSpc>
            </a:pPr>
            <a:r>
              <a:rPr lang="en-US" sz="6399" b="1" spc="63">
                <a:solidFill>
                  <a:srgbClr val="2D892C"/>
                </a:solidFill>
                <a:latin typeface="Oswald Bold"/>
                <a:ea typeface="Oswald Bold"/>
                <a:cs typeface="Oswald Bold"/>
                <a:sym typeface="Oswald Bold"/>
              </a:rPr>
              <a:t>SÖZLEŞME İMZALANMASI VE UYGULAMA KOŞULLARI​</a:t>
            </a:r>
          </a:p>
        </p:txBody>
      </p:sp>
      <p:sp>
        <p:nvSpPr>
          <p:cNvPr id="18" name="TextBox 18"/>
          <p:cNvSpPr txBox="1"/>
          <p:nvPr/>
        </p:nvSpPr>
        <p:spPr>
          <a:xfrm>
            <a:off x="1028700" y="3224950"/>
            <a:ext cx="16230600" cy="5168081"/>
          </a:xfrm>
          <a:prstGeom prst="rect">
            <a:avLst/>
          </a:prstGeom>
        </p:spPr>
        <p:txBody>
          <a:bodyPr lIns="0" tIns="0" rIns="0" bIns="0" rtlCol="0" anchor="t">
            <a:spAutoFit/>
          </a:bodyPr>
          <a:lstStyle/>
          <a:p>
            <a:pPr algn="l">
              <a:lnSpc>
                <a:spcPts val="3079"/>
              </a:lnSpc>
            </a:pPr>
            <a:r>
              <a:rPr lang="en-US" sz="2199" b="1" spc="70" dirty="0">
                <a:solidFill>
                  <a:srgbClr val="AE1E1E"/>
                </a:solidFill>
                <a:latin typeface="Poppins Bold"/>
                <a:ea typeface="Poppins Bold"/>
                <a:cs typeface="Poppins Bold"/>
                <a:sym typeface="Poppins Bold"/>
              </a:rPr>
              <a:t>Satın Alma </a:t>
            </a:r>
            <a:r>
              <a:rPr lang="en-US" sz="2199" b="1" spc="70" dirty="0" err="1">
                <a:solidFill>
                  <a:srgbClr val="AE1E1E"/>
                </a:solidFill>
                <a:latin typeface="Poppins Bold"/>
                <a:ea typeface="Poppins Bold"/>
                <a:cs typeface="Poppins Bold"/>
                <a:sym typeface="Poppins Bold"/>
              </a:rPr>
              <a:t>İşlemleri</a:t>
            </a:r>
            <a:r>
              <a:rPr lang="en-US" sz="2199" b="1" spc="70" dirty="0">
                <a:solidFill>
                  <a:srgbClr val="AE1E1E"/>
                </a:solidFill>
                <a:latin typeface="Poppins Bold"/>
                <a:ea typeface="Poppins Bold"/>
                <a:cs typeface="Poppins Bold"/>
                <a:sym typeface="Poppins Bold"/>
              </a:rPr>
              <a:t>: </a:t>
            </a:r>
            <a:r>
              <a:rPr lang="en-US" sz="2199" b="1" spc="70" dirty="0" smtClean="0">
                <a:solidFill>
                  <a:srgbClr val="AE1E1E"/>
                </a:solidFill>
                <a:latin typeface="Poppins Bold"/>
                <a:ea typeface="Poppins Bold"/>
                <a:cs typeface="Poppins Bold"/>
                <a:sym typeface="Poppins Bold"/>
              </a:rPr>
              <a:t>​</a:t>
            </a:r>
            <a:endParaRPr lang="tr-TR" sz="2199" b="1" spc="70" dirty="0">
              <a:solidFill>
                <a:srgbClr val="AE1E1E"/>
              </a:solidFill>
              <a:latin typeface="Poppins Bold"/>
              <a:ea typeface="Poppins Bold"/>
              <a:cs typeface="Poppins Bold"/>
              <a:sym typeface="Poppins Bold"/>
            </a:endParaRPr>
          </a:p>
          <a:p>
            <a:pPr algn="l">
              <a:lnSpc>
                <a:spcPts val="3079"/>
              </a:lnSpc>
            </a:pPr>
            <a:endParaRPr lang="en-US" sz="2199" b="1" spc="70" dirty="0">
              <a:solidFill>
                <a:srgbClr val="AE1E1E"/>
              </a:solidFill>
              <a:latin typeface="Poppins Bold"/>
              <a:ea typeface="Poppins Bold"/>
              <a:cs typeface="Poppins Bold"/>
              <a:sym typeface="Poppins Bold"/>
            </a:endParaRPr>
          </a:p>
          <a:p>
            <a:pPr marL="474979" lvl="1" indent="-237490" algn="l">
              <a:lnSpc>
                <a:spcPts val="3079"/>
              </a:lnSpc>
              <a:buFont typeface="Arial"/>
              <a:buChar char="•"/>
            </a:pPr>
            <a:r>
              <a:rPr lang="en-US" sz="2199" spc="70" dirty="0">
                <a:solidFill>
                  <a:srgbClr val="000000"/>
                </a:solidFill>
                <a:latin typeface="Poppins"/>
                <a:ea typeface="Poppins"/>
                <a:cs typeface="Poppins"/>
                <a:sym typeface="Poppins"/>
              </a:rPr>
              <a:t>Proje </a:t>
            </a:r>
            <a:r>
              <a:rPr lang="en-US" sz="2199" spc="70" dirty="0" err="1">
                <a:solidFill>
                  <a:srgbClr val="000000"/>
                </a:solidFill>
                <a:latin typeface="Poppins"/>
                <a:ea typeface="Poppins"/>
                <a:cs typeface="Poppins"/>
                <a:sym typeface="Poppins"/>
              </a:rPr>
              <a:t>kapsamında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yapılacak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tüm</a:t>
            </a:r>
            <a:r>
              <a:rPr lang="en-US" sz="2199" spc="70" dirty="0">
                <a:solidFill>
                  <a:srgbClr val="000000"/>
                </a:solidFill>
                <a:latin typeface="Poppins"/>
                <a:ea typeface="Poppins"/>
                <a:cs typeface="Poppins"/>
                <a:sym typeface="Poppins"/>
              </a:rPr>
              <a:t> satın </a:t>
            </a:r>
            <a:r>
              <a:rPr lang="en-US" sz="2199" spc="70" dirty="0" err="1">
                <a:solidFill>
                  <a:srgbClr val="000000"/>
                </a:solidFill>
                <a:latin typeface="Poppins"/>
                <a:ea typeface="Poppins"/>
                <a:cs typeface="Poppins"/>
                <a:sym typeface="Poppins"/>
              </a:rPr>
              <a:t>almalarda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Dünya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Bankası</a:t>
            </a:r>
            <a:r>
              <a:rPr lang="en-US" sz="2199" spc="70" dirty="0">
                <a:solidFill>
                  <a:srgbClr val="000000"/>
                </a:solidFill>
                <a:latin typeface="Poppins"/>
                <a:ea typeface="Poppins"/>
                <a:cs typeface="Poppins"/>
                <a:sym typeface="Poppins"/>
              </a:rPr>
              <a:t> satın alma </a:t>
            </a:r>
            <a:r>
              <a:rPr lang="en-US" sz="2199" spc="70" dirty="0" err="1">
                <a:solidFill>
                  <a:srgbClr val="000000"/>
                </a:solidFill>
                <a:latin typeface="Poppins"/>
                <a:ea typeface="Poppins"/>
                <a:cs typeface="Poppins"/>
                <a:sym typeface="Poppins"/>
              </a:rPr>
              <a:t>hükümleri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uygulanacaktır</a:t>
            </a:r>
            <a:r>
              <a:rPr lang="en-US" sz="2199" spc="70" dirty="0">
                <a:solidFill>
                  <a:srgbClr val="000000"/>
                </a:solidFill>
                <a:latin typeface="Poppins"/>
                <a:ea typeface="Poppins"/>
                <a:cs typeface="Poppins"/>
                <a:sym typeface="Poppins"/>
              </a:rPr>
              <a:t>.</a:t>
            </a:r>
            <a:r>
              <a:rPr lang="en-US" sz="2199" spc="70" dirty="0" smtClean="0">
                <a:solidFill>
                  <a:srgbClr val="000000"/>
                </a:solidFill>
                <a:latin typeface="Poppins"/>
                <a:ea typeface="Poppins"/>
                <a:cs typeface="Poppins"/>
                <a:sym typeface="Poppins"/>
              </a:rPr>
              <a:t>​</a:t>
            </a:r>
            <a:endParaRPr lang="tr-TR" sz="2199" spc="70" dirty="0" smtClean="0">
              <a:solidFill>
                <a:srgbClr val="000000"/>
              </a:solidFill>
              <a:latin typeface="Poppins"/>
              <a:ea typeface="Poppins"/>
              <a:cs typeface="Poppins"/>
              <a:sym typeface="Poppins"/>
            </a:endParaRPr>
          </a:p>
          <a:p>
            <a:pPr marL="237489" lvl="1" algn="l">
              <a:lnSpc>
                <a:spcPts val="3079"/>
              </a:lnSpc>
            </a:pPr>
            <a:endParaRPr lang="en-US" sz="2199" spc="70" dirty="0">
              <a:solidFill>
                <a:srgbClr val="000000"/>
              </a:solidFill>
              <a:latin typeface="Poppins"/>
              <a:ea typeface="Poppins"/>
              <a:cs typeface="Poppins"/>
              <a:sym typeface="Poppins"/>
            </a:endParaRPr>
          </a:p>
          <a:p>
            <a:pPr marL="474979" lvl="1" indent="-237490" algn="l">
              <a:lnSpc>
                <a:spcPts val="3079"/>
              </a:lnSpc>
              <a:buFont typeface="Arial"/>
              <a:buChar char="•"/>
            </a:pPr>
            <a:r>
              <a:rPr lang="en-US" sz="2199" spc="70" dirty="0" err="1">
                <a:solidFill>
                  <a:srgbClr val="000000"/>
                </a:solidFill>
                <a:latin typeface="Poppins"/>
                <a:ea typeface="Poppins"/>
                <a:cs typeface="Poppins"/>
                <a:sym typeface="Poppins"/>
              </a:rPr>
              <a:t>Yürütülen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programlar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kapsamında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alımı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desteklenen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alet</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teçhizat</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yazılım</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malzeme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sistemler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ile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yapımı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gerçekleştirilen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tesislerin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mülkiyeti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bunlar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üzerindeki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fikri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mülkiyet</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hakları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yararlanıcıya</a:t>
            </a:r>
            <a:r>
              <a:rPr lang="en-US" sz="2199" spc="70" dirty="0">
                <a:solidFill>
                  <a:srgbClr val="000000"/>
                </a:solidFill>
                <a:latin typeface="Poppins"/>
                <a:ea typeface="Poppins"/>
                <a:cs typeface="Poppins"/>
                <a:sym typeface="Poppins"/>
              </a:rPr>
              <a:t> </a:t>
            </a:r>
            <a:r>
              <a:rPr lang="en-US" sz="2199" spc="70" dirty="0" err="1" smtClean="0">
                <a:solidFill>
                  <a:srgbClr val="000000"/>
                </a:solidFill>
                <a:latin typeface="Poppins"/>
                <a:ea typeface="Poppins"/>
                <a:cs typeface="Poppins"/>
                <a:sym typeface="Poppins"/>
              </a:rPr>
              <a:t>aittir</a:t>
            </a:r>
            <a:r>
              <a:rPr lang="en-US" sz="2199" spc="70" dirty="0" smtClean="0">
                <a:solidFill>
                  <a:srgbClr val="000000"/>
                </a:solidFill>
                <a:latin typeface="Poppins"/>
                <a:ea typeface="Poppins"/>
                <a:cs typeface="Poppins"/>
                <a:sym typeface="Poppins"/>
              </a:rPr>
              <a:t>.</a:t>
            </a:r>
            <a:endParaRPr lang="tr-TR" sz="2199" spc="70" dirty="0" smtClean="0">
              <a:solidFill>
                <a:srgbClr val="000000"/>
              </a:solidFill>
              <a:latin typeface="Poppins"/>
              <a:ea typeface="Poppins"/>
              <a:cs typeface="Poppins"/>
              <a:sym typeface="Poppins"/>
            </a:endParaRPr>
          </a:p>
          <a:p>
            <a:pPr marL="237489" lvl="1" algn="l">
              <a:lnSpc>
                <a:spcPts val="3079"/>
              </a:lnSpc>
            </a:pPr>
            <a:r>
              <a:rPr lang="en-US" sz="2199" spc="70" dirty="0" smtClean="0">
                <a:solidFill>
                  <a:srgbClr val="000000"/>
                </a:solidFill>
                <a:latin typeface="Poppins"/>
                <a:ea typeface="Poppins"/>
                <a:cs typeface="Poppins"/>
                <a:sym typeface="Poppins"/>
              </a:rPr>
              <a:t> </a:t>
            </a:r>
            <a:r>
              <a:rPr lang="en-US" sz="2199" spc="70" dirty="0">
                <a:solidFill>
                  <a:srgbClr val="000000"/>
                </a:solidFill>
                <a:latin typeface="Poppins"/>
                <a:ea typeface="Poppins"/>
                <a:cs typeface="Poppins"/>
                <a:sym typeface="Poppins"/>
              </a:rPr>
              <a:t>​</a:t>
            </a:r>
          </a:p>
          <a:p>
            <a:pPr marL="474979" lvl="1" indent="-237490" algn="l">
              <a:lnSpc>
                <a:spcPts val="3079"/>
              </a:lnSpc>
              <a:buFont typeface="Arial"/>
              <a:buChar char="•"/>
            </a:pPr>
            <a:r>
              <a:rPr lang="en-US" sz="2199" spc="70" dirty="0" err="1">
                <a:solidFill>
                  <a:srgbClr val="000000"/>
                </a:solidFill>
                <a:latin typeface="Poppins"/>
                <a:ea typeface="Poppins"/>
                <a:cs typeface="Poppins"/>
                <a:sym typeface="Poppins"/>
              </a:rPr>
              <a:t>Yararlanıcının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sözleşme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kapsamında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sağlanmış</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tesis</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makine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ekipman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teçhizat</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diğer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malzemelerin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genel</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sekreterin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gerekçeli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yazılı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izni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olmaksızın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proje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süresince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projenin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tamamlanmasından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itibaren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üç</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yıl</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süreyle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üzerinde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üçüncü</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kişi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lehine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ayni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ya</a:t>
            </a:r>
            <a:r>
              <a:rPr lang="en-US" sz="2199" spc="70" dirty="0">
                <a:solidFill>
                  <a:srgbClr val="000000"/>
                </a:solidFill>
                <a:latin typeface="Poppins"/>
                <a:ea typeface="Poppins"/>
                <a:cs typeface="Poppins"/>
                <a:sym typeface="Poppins"/>
              </a:rPr>
              <a:t> da </a:t>
            </a:r>
            <a:r>
              <a:rPr lang="en-US" sz="2199" spc="70" dirty="0" err="1">
                <a:solidFill>
                  <a:srgbClr val="000000"/>
                </a:solidFill>
                <a:latin typeface="Poppins"/>
                <a:ea typeface="Poppins"/>
                <a:cs typeface="Poppins"/>
                <a:sym typeface="Poppins"/>
              </a:rPr>
              <a:t>şahsi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hak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tesis</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edemeyeceği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ve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projede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belirtilen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iş</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yeri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dışında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kullanamayacağı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aksi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halde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destek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miktarının</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iki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katı</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tutarında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Ajansa</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tazminat</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ödeyeceği</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hususu</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sözleşmede</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yer</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alır</a:t>
            </a:r>
            <a:r>
              <a:rPr lang="en-US" sz="2199" spc="70" dirty="0">
                <a:solidFill>
                  <a:srgbClr val="000000"/>
                </a:solidFill>
                <a:latin typeface="Poppins"/>
                <a:ea typeface="Poppins"/>
                <a:cs typeface="Poppins"/>
                <a:sym typeface="Poppins"/>
              </a:rPr>
              <a:t>. ​</a:t>
            </a:r>
          </a:p>
          <a:p>
            <a:pPr algn="l">
              <a:lnSpc>
                <a:spcPts val="3079"/>
              </a:lnSpc>
            </a:pPr>
            <a:endParaRPr lang="en-US" sz="2199" spc="70" dirty="0">
              <a:solidFill>
                <a:srgbClr val="000000"/>
              </a:solidFill>
              <a:latin typeface="Poppins"/>
              <a:ea typeface="Poppins"/>
              <a:cs typeface="Poppins"/>
              <a:sym typeface="Poppi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26000">
            <a:off x="-628667" y="-2006858"/>
            <a:ext cx="19545330" cy="13686306"/>
          </a:xfrm>
          <a:custGeom>
            <a:avLst/>
            <a:gdLst/>
            <a:ahLst/>
            <a:cxnLst/>
            <a:rect l="l" t="t" r="r" b="b"/>
            <a:pathLst>
              <a:path w="19419255" h="12468542">
                <a:moveTo>
                  <a:pt x="1271488" y="0"/>
                </a:moveTo>
                <a:lnTo>
                  <a:pt x="19419254" y="2260424"/>
                </a:lnTo>
                <a:lnTo>
                  <a:pt x="18147766" y="12468542"/>
                </a:lnTo>
                <a:lnTo>
                  <a:pt x="0" y="10208118"/>
                </a:lnTo>
                <a:lnTo>
                  <a:pt x="1271488" y="0"/>
                </a:lnTo>
                <a:close/>
              </a:path>
            </a:pathLst>
          </a:custGeom>
          <a:blipFill>
            <a:blip r:embed="rId2"/>
            <a:stretch>
              <a:fillRect l="-11044" t="-10406" r="-13777" b="-19115"/>
            </a:stretch>
          </a:blipFill>
        </p:spPr>
      </p:sp>
      <p:sp>
        <p:nvSpPr>
          <p:cNvPr id="3" name="Freeform 3"/>
          <p:cNvSpPr/>
          <p:nvPr/>
        </p:nvSpPr>
        <p:spPr>
          <a:xfrm>
            <a:off x="15152355" y="-1770025"/>
            <a:ext cx="4675909" cy="4114800"/>
          </a:xfrm>
          <a:custGeom>
            <a:avLst/>
            <a:gdLst/>
            <a:ahLst/>
            <a:cxnLst/>
            <a:rect l="l" t="t" r="r" b="b"/>
            <a:pathLst>
              <a:path w="4675909" h="4114800">
                <a:moveTo>
                  <a:pt x="0" y="0"/>
                </a:moveTo>
                <a:lnTo>
                  <a:pt x="4675909" y="0"/>
                </a:lnTo>
                <a:lnTo>
                  <a:pt x="4675909" y="4114800"/>
                </a:lnTo>
                <a:lnTo>
                  <a:pt x="0" y="4114800"/>
                </a:lnTo>
                <a:lnTo>
                  <a:pt x="0" y="0"/>
                </a:lnTo>
                <a:close/>
              </a:path>
            </a:pathLst>
          </a:custGeom>
          <a:blipFill>
            <a:blip r:embed="rId3">
              <a:alphaModFix amt="6000"/>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2338898" y="-2603415"/>
            <a:ext cx="3960495" cy="4114800"/>
          </a:xfrm>
          <a:custGeom>
            <a:avLst/>
            <a:gdLst/>
            <a:ahLst/>
            <a:cxnLst/>
            <a:rect l="l" t="t" r="r" b="b"/>
            <a:pathLst>
              <a:path w="3960495" h="4114800">
                <a:moveTo>
                  <a:pt x="0" y="0"/>
                </a:moveTo>
                <a:lnTo>
                  <a:pt x="3960495" y="0"/>
                </a:lnTo>
                <a:lnTo>
                  <a:pt x="3960495" y="4114800"/>
                </a:lnTo>
                <a:lnTo>
                  <a:pt x="0" y="4114800"/>
                </a:lnTo>
                <a:lnTo>
                  <a:pt x="0" y="0"/>
                </a:lnTo>
                <a:close/>
              </a:path>
            </a:pathLst>
          </a:custGeom>
          <a:blipFill>
            <a:blip r:embed="rId5">
              <a:alphaModFix amt="6000"/>
              <a:extLst>
                <a:ext uri="{96DAC541-7B7A-43D3-8B79-37D633B846F1}">
                  <asvg:svgBlip xmlns="" xmlns:asvg="http://schemas.microsoft.com/office/drawing/2016/SVG/main" r:embed="rId6"/>
                </a:ext>
              </a:extLst>
            </a:blip>
            <a:stretch>
              <a:fillRect/>
            </a:stretch>
          </a:blipFill>
          <a:ln cap="sq">
            <a:noFill/>
            <a:prstDash val="solid"/>
            <a:miter/>
          </a:ln>
        </p:spPr>
      </p:sp>
      <p:grpSp>
        <p:nvGrpSpPr>
          <p:cNvPr id="5" name="Group 5"/>
          <p:cNvGrpSpPr/>
          <p:nvPr/>
        </p:nvGrpSpPr>
        <p:grpSpPr>
          <a:xfrm>
            <a:off x="10591800" y="8060691"/>
            <a:ext cx="7367102" cy="2251644"/>
            <a:chOff x="0" y="0"/>
            <a:chExt cx="9822803" cy="3002192"/>
          </a:xfrm>
        </p:grpSpPr>
        <p:sp>
          <p:nvSpPr>
            <p:cNvPr id="6" name="Freeform 6"/>
            <p:cNvSpPr/>
            <p:nvPr/>
          </p:nvSpPr>
          <p:spPr>
            <a:xfrm>
              <a:off x="3660538" y="310256"/>
              <a:ext cx="6162265" cy="2381680"/>
            </a:xfrm>
            <a:custGeom>
              <a:avLst/>
              <a:gdLst/>
              <a:ahLst/>
              <a:cxnLst/>
              <a:rect l="l" t="t" r="r" b="b"/>
              <a:pathLst>
                <a:path w="6162265" h="2381680">
                  <a:moveTo>
                    <a:pt x="0" y="0"/>
                  </a:moveTo>
                  <a:lnTo>
                    <a:pt x="6162265" y="0"/>
                  </a:lnTo>
                  <a:lnTo>
                    <a:pt x="6162265" y="2381680"/>
                  </a:lnTo>
                  <a:lnTo>
                    <a:pt x="0" y="2381680"/>
                  </a:lnTo>
                  <a:lnTo>
                    <a:pt x="0" y="0"/>
                  </a:lnTo>
                  <a:close/>
                </a:path>
              </a:pathLst>
            </a:custGeom>
            <a:blipFill>
              <a:blip r:embed="rId7"/>
              <a:stretch>
                <a:fillRect/>
              </a:stretch>
            </a:blipFill>
          </p:spPr>
        </p:sp>
        <p:sp>
          <p:nvSpPr>
            <p:cNvPr id="7" name="Freeform 7"/>
            <p:cNvSpPr/>
            <p:nvPr/>
          </p:nvSpPr>
          <p:spPr>
            <a:xfrm>
              <a:off x="0" y="0"/>
              <a:ext cx="2799590" cy="3002192"/>
            </a:xfrm>
            <a:custGeom>
              <a:avLst/>
              <a:gdLst/>
              <a:ahLst/>
              <a:cxnLst/>
              <a:rect l="l" t="t" r="r" b="b"/>
              <a:pathLst>
                <a:path w="2799590" h="3002192">
                  <a:moveTo>
                    <a:pt x="0" y="0"/>
                  </a:moveTo>
                  <a:lnTo>
                    <a:pt x="2799590" y="0"/>
                  </a:lnTo>
                  <a:lnTo>
                    <a:pt x="2799590" y="3002192"/>
                  </a:lnTo>
                  <a:lnTo>
                    <a:pt x="0" y="3002192"/>
                  </a:lnTo>
                  <a:lnTo>
                    <a:pt x="0" y="0"/>
                  </a:lnTo>
                  <a:close/>
                </a:path>
              </a:pathLst>
            </a:custGeom>
            <a:blipFill>
              <a:blip r:embed="rId8"/>
              <a:stretch>
                <a:fillRect l="-68807" t="-40648" r="-68937" b="-40516"/>
              </a:stretch>
            </a:blipFill>
          </p:spPr>
        </p:sp>
      </p:grpSp>
      <p:sp>
        <p:nvSpPr>
          <p:cNvPr id="8" name="Freeform 8"/>
          <p:cNvSpPr/>
          <p:nvPr/>
        </p:nvSpPr>
        <p:spPr>
          <a:xfrm>
            <a:off x="-202999" y="7745824"/>
            <a:ext cx="10322837" cy="2881378"/>
          </a:xfrm>
          <a:custGeom>
            <a:avLst/>
            <a:gdLst/>
            <a:ahLst/>
            <a:cxnLst/>
            <a:rect l="l" t="t" r="r" b="b"/>
            <a:pathLst>
              <a:path w="10670335" h="3463413">
                <a:moveTo>
                  <a:pt x="0" y="0"/>
                </a:moveTo>
                <a:lnTo>
                  <a:pt x="10670336" y="0"/>
                </a:lnTo>
                <a:lnTo>
                  <a:pt x="10670336" y="3463413"/>
                </a:lnTo>
                <a:lnTo>
                  <a:pt x="0" y="3463413"/>
                </a:lnTo>
                <a:lnTo>
                  <a:pt x="0" y="0"/>
                </a:lnTo>
                <a:close/>
              </a:path>
            </a:pathLst>
          </a:custGeom>
          <a:blipFill>
            <a:blip r:embed="rId9"/>
            <a:stretch>
              <a:fillRect/>
            </a:stretch>
          </a:blipFill>
        </p:spPr>
      </p:sp>
      <p:grpSp>
        <p:nvGrpSpPr>
          <p:cNvPr id="9" name="Group 9"/>
          <p:cNvGrpSpPr/>
          <p:nvPr/>
        </p:nvGrpSpPr>
        <p:grpSpPr>
          <a:xfrm>
            <a:off x="3687160" y="287375"/>
            <a:ext cx="11324481" cy="3954936"/>
            <a:chOff x="-176924" y="-76200"/>
            <a:chExt cx="15099308" cy="5273248"/>
          </a:xfrm>
        </p:grpSpPr>
        <p:sp>
          <p:nvSpPr>
            <p:cNvPr id="10" name="TextBox 10"/>
            <p:cNvSpPr txBox="1"/>
            <p:nvPr/>
          </p:nvSpPr>
          <p:spPr>
            <a:xfrm>
              <a:off x="-176924" y="2632243"/>
              <a:ext cx="15099308" cy="2564805"/>
            </a:xfrm>
            <a:prstGeom prst="rect">
              <a:avLst/>
            </a:prstGeom>
          </p:spPr>
          <p:txBody>
            <a:bodyPr lIns="0" tIns="0" rIns="0" bIns="0" rtlCol="0" anchor="t">
              <a:spAutoFit/>
            </a:bodyPr>
            <a:lstStyle/>
            <a:p>
              <a:pPr algn="ctr">
                <a:lnSpc>
                  <a:spcPts val="5040"/>
                </a:lnSpc>
                <a:spcBef>
                  <a:spcPct val="0"/>
                </a:spcBef>
              </a:pPr>
              <a:r>
                <a:rPr lang="en-US" sz="3600" b="1" dirty="0">
                  <a:solidFill>
                    <a:srgbClr val="F4F2EE"/>
                  </a:solidFill>
                  <a:latin typeface="Oswald Bold"/>
                  <a:ea typeface="Oswald Bold"/>
                  <a:cs typeface="Oswald Bold"/>
                  <a:sym typeface="Oswald Bold"/>
                </a:rPr>
                <a:t>YEŞİL ÜRETİM, DÖNGÜSEL EKONOMİ VE KAPSAYICI İSTİHDAM ​</a:t>
              </a:r>
            </a:p>
            <a:p>
              <a:pPr algn="ctr">
                <a:lnSpc>
                  <a:spcPts val="5040"/>
                </a:lnSpc>
                <a:spcBef>
                  <a:spcPct val="0"/>
                </a:spcBef>
              </a:pPr>
              <a:r>
                <a:rPr lang="en-US" sz="3600" b="1" dirty="0">
                  <a:solidFill>
                    <a:srgbClr val="F4F2EE"/>
                  </a:solidFill>
                  <a:latin typeface="Oswald Bold"/>
                  <a:ea typeface="Oswald Bold"/>
                  <a:cs typeface="Oswald Bold"/>
                  <a:sym typeface="Oswald Bold"/>
                </a:rPr>
                <a:t>HIZLANDIRICI HİBE DESTEĞİ</a:t>
              </a:r>
              <a:r>
                <a:rPr lang="en-US" sz="3600" b="1" dirty="0" smtClean="0">
                  <a:solidFill>
                    <a:srgbClr val="F4F2EE"/>
                  </a:solidFill>
                  <a:latin typeface="Oswald Bold"/>
                  <a:ea typeface="Oswald Bold"/>
                  <a:cs typeface="Oswald Bold"/>
                  <a:sym typeface="Oswald Bold"/>
                </a:rPr>
                <a:t>​</a:t>
              </a:r>
              <a:endParaRPr lang="tr-TR" sz="3600" b="1" dirty="0" smtClean="0">
                <a:solidFill>
                  <a:srgbClr val="F4F2EE"/>
                </a:solidFill>
                <a:latin typeface="Oswald Bold"/>
                <a:ea typeface="Oswald Bold"/>
                <a:cs typeface="Oswald Bold"/>
                <a:sym typeface="Oswald Bold"/>
              </a:endParaRPr>
            </a:p>
          </p:txBody>
        </p:sp>
        <p:sp>
          <p:nvSpPr>
            <p:cNvPr id="11" name="TextBox 11"/>
            <p:cNvSpPr txBox="1"/>
            <p:nvPr/>
          </p:nvSpPr>
          <p:spPr>
            <a:xfrm>
              <a:off x="3603165" y="-76200"/>
              <a:ext cx="7892977" cy="1799171"/>
            </a:xfrm>
            <a:prstGeom prst="rect">
              <a:avLst/>
            </a:prstGeom>
          </p:spPr>
          <p:txBody>
            <a:bodyPr lIns="0" tIns="0" rIns="0" bIns="0" rtlCol="0" anchor="t">
              <a:spAutoFit/>
            </a:bodyPr>
            <a:lstStyle/>
            <a:p>
              <a:pPr algn="ctr">
                <a:lnSpc>
                  <a:spcPts val="11049"/>
                </a:lnSpc>
              </a:pPr>
              <a:r>
                <a:rPr lang="en-US" sz="8499" b="1" spc="84" dirty="0">
                  <a:solidFill>
                    <a:srgbClr val="F4F2EE"/>
                  </a:solidFill>
                  <a:latin typeface="Oswald Bold"/>
                  <a:ea typeface="Oswald Bold"/>
                  <a:cs typeface="Oswald Bold"/>
                  <a:sym typeface="Oswald Bold"/>
                </a:rPr>
                <a:t>SOGREEN</a:t>
              </a:r>
            </a:p>
          </p:txBody>
        </p:sp>
      </p:grpSp>
      <p:sp>
        <p:nvSpPr>
          <p:cNvPr id="13" name="TextBox 11"/>
          <p:cNvSpPr txBox="1"/>
          <p:nvPr/>
        </p:nvSpPr>
        <p:spPr>
          <a:xfrm>
            <a:off x="2133598" y="5089129"/>
            <a:ext cx="14020799" cy="1410643"/>
          </a:xfrm>
          <a:prstGeom prst="rect">
            <a:avLst/>
          </a:prstGeom>
        </p:spPr>
        <p:txBody>
          <a:bodyPr wrap="square" lIns="0" tIns="0" rIns="0" bIns="0" rtlCol="0" anchor="t">
            <a:spAutoFit/>
          </a:bodyPr>
          <a:lstStyle/>
          <a:p>
            <a:pPr algn="ctr">
              <a:lnSpc>
                <a:spcPts val="11049"/>
              </a:lnSpc>
            </a:pPr>
            <a:r>
              <a:rPr lang="en-US" sz="8499" b="1" spc="84" dirty="0">
                <a:solidFill>
                  <a:srgbClr val="F4F2EE"/>
                </a:solidFill>
                <a:latin typeface="Oswald Bold"/>
                <a:ea typeface="Oswald Bold"/>
                <a:cs typeface="Oswald Bold"/>
                <a:sym typeface="Oswald Bold"/>
              </a:rPr>
              <a:t>KAYS </a:t>
            </a:r>
            <a:r>
              <a:rPr lang="en-US" sz="8499" b="1" spc="84" dirty="0" smtClean="0">
                <a:solidFill>
                  <a:srgbClr val="F4F2EE"/>
                </a:solidFill>
                <a:latin typeface="Oswald Bold"/>
                <a:ea typeface="Oswald Bold"/>
                <a:cs typeface="Oswald Bold"/>
                <a:sym typeface="Oswald Bold"/>
              </a:rPr>
              <a:t>BAŞVURU</a:t>
            </a:r>
            <a:r>
              <a:rPr lang="tr-TR" sz="8499" b="1" spc="84" dirty="0" smtClean="0">
                <a:solidFill>
                  <a:srgbClr val="F4F2EE"/>
                </a:solidFill>
                <a:latin typeface="Oswald Bold"/>
                <a:ea typeface="Oswald Bold"/>
                <a:cs typeface="Oswald Bold"/>
                <a:sym typeface="Oswald Bold"/>
              </a:rPr>
              <a:t> ADIMLARI</a:t>
            </a:r>
            <a:endParaRPr lang="en-US" sz="8499" b="1" spc="84" dirty="0">
              <a:solidFill>
                <a:srgbClr val="F4F2EE"/>
              </a:solidFill>
              <a:latin typeface="Oswald Bold"/>
              <a:ea typeface="Oswald Bold"/>
              <a:cs typeface="Oswald Bold"/>
              <a:sym typeface="Oswald Bold"/>
            </a:endParaRPr>
          </a:p>
        </p:txBody>
      </p:sp>
    </p:spTree>
    <p:extLst>
      <p:ext uri="{BB962C8B-B14F-4D97-AF65-F5344CB8AC3E}">
        <p14:creationId xmlns:p14="http://schemas.microsoft.com/office/powerpoint/2010/main" val="34361217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83307"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12888" r="-12888"/>
            </a:stretch>
          </a:blipFill>
        </p:spPr>
      </p:sp>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962025"/>
            <a:ext cx="15725352" cy="990336"/>
          </a:xfrm>
          <a:prstGeom prst="rect">
            <a:avLst/>
          </a:prstGeom>
        </p:spPr>
        <p:txBody>
          <a:bodyPr lIns="0" tIns="0" rIns="0" bIns="0" rtlCol="0" anchor="t">
            <a:spAutoFit/>
          </a:bodyPr>
          <a:lstStyle/>
          <a:p>
            <a:pPr algn="ctr">
              <a:lnSpc>
                <a:spcPts val="8319"/>
              </a:lnSpc>
            </a:pPr>
            <a:r>
              <a:rPr lang="en-US" sz="6399" b="1" spc="63" dirty="0">
                <a:solidFill>
                  <a:srgbClr val="2D892C"/>
                </a:solidFill>
                <a:latin typeface="Oswald Bold"/>
                <a:ea typeface="Oswald Bold"/>
                <a:cs typeface="Oswald Bold"/>
                <a:sym typeface="Oswald Bold"/>
              </a:rPr>
              <a:t>Kullanıcı Kayıt </a:t>
            </a:r>
            <a:r>
              <a:rPr lang="en-US" sz="6399" b="1" spc="63" dirty="0" err="1">
                <a:solidFill>
                  <a:srgbClr val="2D892C"/>
                </a:solidFill>
                <a:latin typeface="Oswald Bold"/>
                <a:ea typeface="Oswald Bold"/>
                <a:cs typeface="Oswald Bold"/>
                <a:sym typeface="Oswald Bold"/>
              </a:rPr>
              <a:t>İşlemleri</a:t>
            </a:r>
            <a:endParaRPr lang="en-US" sz="6399" b="1" spc="63" dirty="0">
              <a:solidFill>
                <a:srgbClr val="2D892C"/>
              </a:solidFill>
              <a:latin typeface="Oswald Bold"/>
              <a:ea typeface="Oswald Bold"/>
              <a:cs typeface="Oswald Bold"/>
              <a:sym typeface="Oswald Bold"/>
            </a:endParaRPr>
          </a:p>
        </p:txBody>
      </p:sp>
      <p:sp>
        <p:nvSpPr>
          <p:cNvPr id="18" name="TextBox 18"/>
          <p:cNvSpPr txBox="1"/>
          <p:nvPr/>
        </p:nvSpPr>
        <p:spPr>
          <a:xfrm>
            <a:off x="1371600" y="4950225"/>
            <a:ext cx="7171122" cy="1192634"/>
          </a:xfrm>
          <a:prstGeom prst="rect">
            <a:avLst/>
          </a:prstGeom>
        </p:spPr>
        <p:txBody>
          <a:bodyPr wrap="square" lIns="0" tIns="0" rIns="0" bIns="0" rtlCol="0" anchor="t">
            <a:spAutoFit/>
          </a:bodyPr>
          <a:lstStyle/>
          <a:p>
            <a:pPr marL="237489" lvl="1">
              <a:lnSpc>
                <a:spcPts val="3079"/>
              </a:lnSpc>
            </a:pPr>
            <a:r>
              <a:rPr lang="en-US" sz="2199" spc="70" dirty="0" smtClean="0">
                <a:solidFill>
                  <a:srgbClr val="000000"/>
                </a:solidFill>
                <a:latin typeface="Poppins"/>
                <a:ea typeface="Poppins"/>
                <a:cs typeface="Poppins"/>
                <a:sym typeface="Poppins"/>
              </a:rPr>
              <a:t>Proje </a:t>
            </a:r>
            <a:r>
              <a:rPr lang="en-US" sz="2199" spc="70" dirty="0" err="1">
                <a:solidFill>
                  <a:srgbClr val="000000"/>
                </a:solidFill>
                <a:latin typeface="Poppins"/>
                <a:ea typeface="Poppins"/>
                <a:cs typeface="Poppins"/>
                <a:sym typeface="Poppins"/>
              </a:rPr>
              <a:t>başvurusu</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yapacak</a:t>
            </a:r>
            <a:r>
              <a:rPr lang="en-US" sz="2199" spc="70" dirty="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kişinin</a:t>
            </a:r>
            <a:r>
              <a:rPr lang="en-US" sz="2199" spc="70" dirty="0">
                <a:solidFill>
                  <a:srgbClr val="000000"/>
                </a:solidFill>
                <a:latin typeface="Poppins"/>
                <a:ea typeface="Poppins"/>
                <a:cs typeface="Poppins"/>
                <a:sym typeface="Poppins"/>
              </a:rPr>
              <a:t> </a:t>
            </a:r>
            <a:r>
              <a:rPr lang="en-US" sz="2199" spc="70" dirty="0" err="1" smtClean="0">
                <a:solidFill>
                  <a:srgbClr val="000000"/>
                </a:solidFill>
                <a:latin typeface="Poppins"/>
                <a:ea typeface="Poppins"/>
                <a:cs typeface="Poppins"/>
                <a:sym typeface="Poppins"/>
              </a:rPr>
              <a:t>önceden</a:t>
            </a:r>
            <a:r>
              <a:rPr lang="tr-TR" sz="2199" spc="70" dirty="0" smtClean="0">
                <a:solidFill>
                  <a:srgbClr val="000000"/>
                </a:solidFill>
                <a:latin typeface="Poppins"/>
                <a:ea typeface="Poppins"/>
                <a:cs typeface="Poppins"/>
                <a:sym typeface="Poppins"/>
              </a:rPr>
              <a:t> </a:t>
            </a:r>
            <a:r>
              <a:rPr lang="en-US" sz="2199" spc="70" dirty="0" err="1" smtClean="0">
                <a:solidFill>
                  <a:srgbClr val="000000"/>
                </a:solidFill>
                <a:latin typeface="Poppins"/>
                <a:ea typeface="Poppins"/>
                <a:cs typeface="Poppins"/>
                <a:sym typeface="Poppins"/>
              </a:rPr>
              <a:t>sistemde</a:t>
            </a:r>
            <a:r>
              <a:rPr lang="en-US" sz="2199" spc="70" dirty="0" smtClean="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kaydı</a:t>
            </a:r>
            <a:r>
              <a:rPr lang="en-US" sz="2199" spc="70" dirty="0">
                <a:solidFill>
                  <a:srgbClr val="000000"/>
                </a:solidFill>
                <a:latin typeface="Poppins"/>
                <a:ea typeface="Poppins"/>
                <a:cs typeface="Poppins"/>
                <a:sym typeface="Poppins"/>
              </a:rPr>
              <a:t> yok </a:t>
            </a:r>
            <a:r>
              <a:rPr lang="en-US" sz="2199" spc="70" dirty="0" err="1">
                <a:solidFill>
                  <a:srgbClr val="000000"/>
                </a:solidFill>
                <a:latin typeface="Poppins"/>
                <a:ea typeface="Poppins"/>
                <a:cs typeface="Poppins"/>
                <a:sym typeface="Poppins"/>
              </a:rPr>
              <a:t>ise</a:t>
            </a:r>
            <a:r>
              <a:rPr lang="en-US" sz="2199" spc="70" dirty="0">
                <a:solidFill>
                  <a:srgbClr val="000000"/>
                </a:solidFill>
                <a:latin typeface="Poppins"/>
                <a:ea typeface="Poppins"/>
                <a:cs typeface="Poppins"/>
                <a:sym typeface="Poppins"/>
              </a:rPr>
              <a:t> KAYS </a:t>
            </a:r>
            <a:r>
              <a:rPr lang="en-US" sz="2199" spc="70" dirty="0" err="1">
                <a:solidFill>
                  <a:srgbClr val="000000"/>
                </a:solidFill>
                <a:latin typeface="Poppins"/>
                <a:ea typeface="Poppins"/>
                <a:cs typeface="Poppins"/>
                <a:sym typeface="Poppins"/>
              </a:rPr>
              <a:t>giriş</a:t>
            </a:r>
            <a:r>
              <a:rPr lang="en-US" sz="2199" spc="70" dirty="0">
                <a:solidFill>
                  <a:srgbClr val="000000"/>
                </a:solidFill>
                <a:latin typeface="Poppins"/>
                <a:ea typeface="Poppins"/>
                <a:cs typeface="Poppins"/>
                <a:sym typeface="Poppins"/>
              </a:rPr>
              <a:t> </a:t>
            </a:r>
            <a:r>
              <a:rPr lang="en-US" sz="2199" spc="70" dirty="0" err="1" smtClean="0">
                <a:solidFill>
                  <a:srgbClr val="000000"/>
                </a:solidFill>
                <a:latin typeface="Poppins"/>
                <a:ea typeface="Poppins"/>
                <a:cs typeface="Poppins"/>
                <a:sym typeface="Poppins"/>
              </a:rPr>
              <a:t>ekranında</a:t>
            </a:r>
            <a:r>
              <a:rPr lang="tr-TR" sz="2199" spc="70" dirty="0" smtClean="0">
                <a:solidFill>
                  <a:srgbClr val="000000"/>
                </a:solidFill>
                <a:latin typeface="Poppins"/>
                <a:ea typeface="Poppins"/>
                <a:cs typeface="Poppins"/>
                <a:sym typeface="Poppins"/>
              </a:rPr>
              <a:t> </a:t>
            </a:r>
            <a:r>
              <a:rPr lang="en-US" sz="2199" spc="70" dirty="0" err="1" smtClean="0">
                <a:solidFill>
                  <a:srgbClr val="000000"/>
                </a:solidFill>
                <a:latin typeface="Poppins"/>
                <a:ea typeface="Poppins"/>
                <a:cs typeface="Poppins"/>
                <a:sym typeface="Poppins"/>
              </a:rPr>
              <a:t>yer</a:t>
            </a:r>
            <a:r>
              <a:rPr lang="en-US" sz="2199" spc="70" dirty="0" smtClean="0">
                <a:solidFill>
                  <a:srgbClr val="000000"/>
                </a:solidFill>
                <a:latin typeface="Poppins"/>
                <a:ea typeface="Poppins"/>
                <a:cs typeface="Poppins"/>
                <a:sym typeface="Poppins"/>
              </a:rPr>
              <a:t> </a:t>
            </a:r>
            <a:r>
              <a:rPr lang="en-US" sz="2199" spc="70" dirty="0" err="1">
                <a:solidFill>
                  <a:srgbClr val="000000"/>
                </a:solidFill>
                <a:latin typeface="Poppins"/>
                <a:ea typeface="Poppins"/>
                <a:cs typeface="Poppins"/>
                <a:sym typeface="Poppins"/>
              </a:rPr>
              <a:t>alan</a:t>
            </a:r>
            <a:r>
              <a:rPr lang="en-US" sz="2199" spc="70" dirty="0">
                <a:solidFill>
                  <a:srgbClr val="000000"/>
                </a:solidFill>
                <a:latin typeface="Poppins"/>
                <a:ea typeface="Poppins"/>
                <a:cs typeface="Poppins"/>
                <a:sym typeface="Poppins"/>
              </a:rPr>
              <a:t> Sisteme </a:t>
            </a:r>
            <a:r>
              <a:rPr lang="en-US" sz="2199" spc="70" dirty="0" err="1">
                <a:solidFill>
                  <a:srgbClr val="000000"/>
                </a:solidFill>
                <a:latin typeface="Poppins"/>
                <a:ea typeface="Poppins"/>
                <a:cs typeface="Poppins"/>
                <a:sym typeface="Poppins"/>
              </a:rPr>
              <a:t>Kaydol</a:t>
            </a:r>
            <a:r>
              <a:rPr lang="en-US" sz="2199" spc="70" dirty="0">
                <a:solidFill>
                  <a:srgbClr val="000000"/>
                </a:solidFill>
                <a:latin typeface="Poppins"/>
                <a:ea typeface="Poppins"/>
                <a:cs typeface="Poppins"/>
                <a:sym typeface="Poppins"/>
              </a:rPr>
              <a:t> </a:t>
            </a:r>
            <a:r>
              <a:rPr lang="en-US" sz="2199" spc="70" dirty="0" err="1" smtClean="0">
                <a:solidFill>
                  <a:srgbClr val="000000"/>
                </a:solidFill>
                <a:latin typeface="Poppins"/>
                <a:ea typeface="Poppins"/>
                <a:cs typeface="Poppins"/>
                <a:sym typeface="Poppins"/>
              </a:rPr>
              <a:t>bağlantısına</a:t>
            </a:r>
            <a:r>
              <a:rPr lang="tr-TR" sz="2199" spc="70" dirty="0" smtClean="0">
                <a:solidFill>
                  <a:srgbClr val="000000"/>
                </a:solidFill>
                <a:latin typeface="Poppins"/>
                <a:ea typeface="Poppins"/>
                <a:cs typeface="Poppins"/>
                <a:sym typeface="Poppins"/>
              </a:rPr>
              <a:t> </a:t>
            </a:r>
            <a:r>
              <a:rPr lang="en-US" sz="2199" spc="70" dirty="0" err="1" smtClean="0">
                <a:solidFill>
                  <a:srgbClr val="000000"/>
                </a:solidFill>
                <a:latin typeface="Poppins"/>
                <a:ea typeface="Poppins"/>
                <a:cs typeface="Poppins"/>
                <a:sym typeface="Poppins"/>
              </a:rPr>
              <a:t>tıklanır</a:t>
            </a:r>
            <a:r>
              <a:rPr lang="en-US" sz="2199" spc="70" dirty="0">
                <a:solidFill>
                  <a:srgbClr val="000000"/>
                </a:solidFill>
                <a:latin typeface="Poppins"/>
                <a:ea typeface="Poppins"/>
                <a:cs typeface="Poppins"/>
                <a:sym typeface="Poppins"/>
              </a:rPr>
              <a:t>.</a:t>
            </a:r>
          </a:p>
        </p:txBody>
      </p:sp>
      <p:pic>
        <p:nvPicPr>
          <p:cNvPr id="19" name="Resim 18"/>
          <p:cNvPicPr>
            <a:picLocks noChangeAspect="1"/>
          </p:cNvPicPr>
          <p:nvPr/>
        </p:nvPicPr>
        <p:blipFill>
          <a:blip r:embed="rId9"/>
          <a:stretch>
            <a:fillRect/>
          </a:stretch>
        </p:blipFill>
        <p:spPr>
          <a:xfrm>
            <a:off x="9981364" y="2574614"/>
            <a:ext cx="6870382" cy="2054110"/>
          </a:xfrm>
          <a:prstGeom prst="rect">
            <a:avLst/>
          </a:prstGeom>
        </p:spPr>
      </p:pic>
      <p:sp>
        <p:nvSpPr>
          <p:cNvPr id="20" name="TextBox 18"/>
          <p:cNvSpPr txBox="1"/>
          <p:nvPr/>
        </p:nvSpPr>
        <p:spPr>
          <a:xfrm>
            <a:off x="10454760" y="5190333"/>
            <a:ext cx="7171122" cy="377091"/>
          </a:xfrm>
          <a:prstGeom prst="rect">
            <a:avLst/>
          </a:prstGeom>
        </p:spPr>
        <p:txBody>
          <a:bodyPr wrap="square" lIns="0" tIns="0" rIns="0" bIns="0" rtlCol="0" anchor="t">
            <a:spAutoFit/>
          </a:bodyPr>
          <a:lstStyle/>
          <a:p>
            <a:pPr marL="237489" lvl="1">
              <a:lnSpc>
                <a:spcPts val="3079"/>
              </a:lnSpc>
            </a:pPr>
            <a:r>
              <a:rPr lang="tr-TR" sz="2199" spc="70" dirty="0" smtClean="0">
                <a:solidFill>
                  <a:srgbClr val="000000"/>
                </a:solidFill>
                <a:latin typeface="Poppins"/>
                <a:ea typeface="Poppins"/>
                <a:cs typeface="Poppins"/>
                <a:sym typeface="Poppins"/>
                <a:hlinkClick r:id="rId10"/>
              </a:rPr>
              <a:t>https://kaysuygulama.sanayi.gov.tr</a:t>
            </a:r>
            <a:r>
              <a:rPr lang="tr-TR" sz="2199" spc="70" dirty="0" smtClean="0">
                <a:solidFill>
                  <a:srgbClr val="000000"/>
                </a:solidFill>
                <a:latin typeface="Poppins"/>
                <a:ea typeface="Poppins"/>
                <a:cs typeface="Poppins"/>
                <a:sym typeface="Poppins"/>
              </a:rPr>
              <a:t> </a:t>
            </a:r>
            <a:endParaRPr lang="en-US" sz="2199" spc="70" dirty="0">
              <a:solidFill>
                <a:srgbClr val="000000"/>
              </a:solidFill>
              <a:latin typeface="Poppins"/>
              <a:ea typeface="Poppins"/>
              <a:cs typeface="Poppins"/>
              <a:sym typeface="Poppins"/>
            </a:endParaRPr>
          </a:p>
        </p:txBody>
      </p:sp>
      <p:pic>
        <p:nvPicPr>
          <p:cNvPr id="21" name="Resim 20"/>
          <p:cNvPicPr>
            <a:picLocks noChangeAspect="1"/>
          </p:cNvPicPr>
          <p:nvPr/>
        </p:nvPicPr>
        <p:blipFill>
          <a:blip r:embed="rId11"/>
          <a:stretch>
            <a:fillRect/>
          </a:stretch>
        </p:blipFill>
        <p:spPr>
          <a:xfrm>
            <a:off x="12168166" y="6188463"/>
            <a:ext cx="2496778" cy="2393600"/>
          </a:xfrm>
          <a:prstGeom prst="rect">
            <a:avLst/>
          </a:prstGeom>
        </p:spPr>
      </p:pic>
    </p:spTree>
    <p:extLst>
      <p:ext uri="{BB962C8B-B14F-4D97-AF65-F5344CB8AC3E}">
        <p14:creationId xmlns:p14="http://schemas.microsoft.com/office/powerpoint/2010/main" val="40454227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83307"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12888" r="-12888"/>
            </a:stretch>
          </a:blipFill>
        </p:spPr>
      </p:sp>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962025"/>
            <a:ext cx="15725352" cy="990336"/>
          </a:xfrm>
          <a:prstGeom prst="rect">
            <a:avLst/>
          </a:prstGeom>
        </p:spPr>
        <p:txBody>
          <a:bodyPr lIns="0" tIns="0" rIns="0" bIns="0" rtlCol="0" anchor="t">
            <a:spAutoFit/>
          </a:bodyPr>
          <a:lstStyle/>
          <a:p>
            <a:pPr algn="ctr">
              <a:lnSpc>
                <a:spcPts val="8319"/>
              </a:lnSpc>
            </a:pPr>
            <a:r>
              <a:rPr lang="en-US" sz="6399" b="1" spc="63" dirty="0">
                <a:solidFill>
                  <a:srgbClr val="2D892C"/>
                </a:solidFill>
                <a:latin typeface="Oswald Bold"/>
                <a:ea typeface="Oswald Bold"/>
                <a:cs typeface="Oswald Bold"/>
                <a:sym typeface="Oswald Bold"/>
              </a:rPr>
              <a:t>Kullanıcı Kayıt </a:t>
            </a:r>
            <a:r>
              <a:rPr lang="en-US" sz="6399" b="1" spc="63" dirty="0" err="1">
                <a:solidFill>
                  <a:srgbClr val="2D892C"/>
                </a:solidFill>
                <a:latin typeface="Oswald Bold"/>
                <a:ea typeface="Oswald Bold"/>
                <a:cs typeface="Oswald Bold"/>
                <a:sym typeface="Oswald Bold"/>
              </a:rPr>
              <a:t>İşlemleri</a:t>
            </a:r>
            <a:endParaRPr lang="en-US" sz="6399" b="1" spc="63" dirty="0">
              <a:solidFill>
                <a:srgbClr val="2D892C"/>
              </a:solidFill>
              <a:latin typeface="Oswald Bold"/>
              <a:ea typeface="Oswald Bold"/>
              <a:cs typeface="Oswald Bold"/>
              <a:sym typeface="Oswald Bold"/>
            </a:endParaRPr>
          </a:p>
        </p:txBody>
      </p:sp>
      <p:sp>
        <p:nvSpPr>
          <p:cNvPr id="18" name="TextBox 18"/>
          <p:cNvSpPr txBox="1"/>
          <p:nvPr/>
        </p:nvSpPr>
        <p:spPr>
          <a:xfrm>
            <a:off x="906494" y="2914243"/>
            <a:ext cx="7948787" cy="2707408"/>
          </a:xfrm>
          <a:prstGeom prst="rect">
            <a:avLst/>
          </a:prstGeom>
        </p:spPr>
        <p:txBody>
          <a:bodyPr wrap="square" lIns="0" tIns="0" rIns="0" bIns="0" rtlCol="0" anchor="t">
            <a:spAutoFit/>
          </a:bodyPr>
          <a:lstStyle/>
          <a:p>
            <a:r>
              <a:rPr lang="en-US" sz="2199" b="1" u="sng" spc="70" dirty="0">
                <a:solidFill>
                  <a:srgbClr val="FF0000"/>
                </a:solidFill>
                <a:latin typeface="Poppins"/>
                <a:ea typeface="Poppins"/>
                <a:cs typeface="Poppins"/>
                <a:sym typeface="Poppins"/>
              </a:rPr>
              <a:t>E-</a:t>
            </a:r>
            <a:r>
              <a:rPr lang="en-US" sz="2199" b="1" u="sng" spc="70" dirty="0" err="1">
                <a:solidFill>
                  <a:srgbClr val="FF0000"/>
                </a:solidFill>
                <a:latin typeface="Poppins"/>
                <a:ea typeface="Poppins"/>
                <a:cs typeface="Poppins"/>
                <a:sym typeface="Poppins"/>
              </a:rPr>
              <a:t>Devlet</a:t>
            </a:r>
            <a:r>
              <a:rPr lang="en-US" sz="2199" b="1" u="sng" spc="70" dirty="0">
                <a:solidFill>
                  <a:srgbClr val="FF0000"/>
                </a:solidFill>
                <a:latin typeface="Poppins"/>
                <a:ea typeface="Poppins"/>
                <a:cs typeface="Poppins"/>
                <a:sym typeface="Poppins"/>
              </a:rPr>
              <a:t> </a:t>
            </a:r>
            <a:r>
              <a:rPr lang="en-US" sz="2199" b="1" u="sng" spc="70" dirty="0" err="1" smtClean="0">
                <a:solidFill>
                  <a:srgbClr val="FF0000"/>
                </a:solidFill>
                <a:latin typeface="Poppins"/>
                <a:ea typeface="Poppins"/>
                <a:cs typeface="Poppins"/>
                <a:sym typeface="Poppins"/>
              </a:rPr>
              <a:t>Kapısı</a:t>
            </a:r>
            <a:r>
              <a:rPr lang="tr-TR" sz="2199" b="1" u="sng" spc="70" dirty="0" smtClean="0">
                <a:solidFill>
                  <a:srgbClr val="FF0000"/>
                </a:solidFill>
                <a:latin typeface="Poppins"/>
                <a:ea typeface="Poppins"/>
                <a:cs typeface="Poppins"/>
                <a:sym typeface="Poppins"/>
              </a:rPr>
              <a:t>: </a:t>
            </a:r>
          </a:p>
          <a:p>
            <a:r>
              <a:rPr lang="tr-TR" sz="2199" spc="70" dirty="0">
                <a:latin typeface="Poppins"/>
                <a:ea typeface="Poppins"/>
                <a:cs typeface="Poppins"/>
              </a:rPr>
              <a:t>T.C. Kimlik No. ve e-Devlet Kapısı şifrenizi girerek “Sisteme Giriş Yap” butonuna tıkladığınızda karşınıza bir Kayıt </a:t>
            </a:r>
            <a:r>
              <a:rPr lang="tr-TR" sz="2199" spc="70" dirty="0" smtClean="0">
                <a:latin typeface="Poppins"/>
                <a:ea typeface="Poppins"/>
                <a:cs typeface="Poppins"/>
              </a:rPr>
              <a:t>Formu çıkacaktır</a:t>
            </a:r>
            <a:r>
              <a:rPr lang="tr-TR" sz="2199" spc="70" dirty="0" smtClean="0">
                <a:latin typeface="Poppins"/>
                <a:ea typeface="Poppins"/>
                <a:cs typeface="Poppins"/>
              </a:rPr>
              <a:t>.</a:t>
            </a:r>
          </a:p>
          <a:p>
            <a:endParaRPr lang="tr-TR" sz="2199" spc="70" dirty="0">
              <a:latin typeface="Poppins"/>
              <a:ea typeface="Poppins"/>
              <a:cs typeface="Poppins"/>
            </a:endParaRPr>
          </a:p>
          <a:p>
            <a:r>
              <a:rPr lang="tr-TR" sz="2199" spc="70" dirty="0">
                <a:latin typeface="Poppins"/>
                <a:ea typeface="Poppins"/>
                <a:cs typeface="Poppins"/>
              </a:rPr>
              <a:t>(e-Devlet Kapısı şifrenizi içeren zarfınızı PTT merkez müdürlüklerinden şahsen başvuru ile kimliğinizi ibraz ederek temin edebilirsiniz.) </a:t>
            </a:r>
            <a:r>
              <a:rPr lang="tr-TR" sz="2199" spc="70" dirty="0">
                <a:latin typeface="Poppins"/>
                <a:ea typeface="Poppins"/>
                <a:cs typeface="Poppins"/>
                <a:sym typeface="Poppins"/>
              </a:rPr>
              <a:t> </a:t>
            </a:r>
            <a:endParaRPr lang="en-US" sz="2199" spc="70" dirty="0">
              <a:latin typeface="Poppins"/>
              <a:ea typeface="Poppins"/>
              <a:cs typeface="Poppins"/>
              <a:sym typeface="Poppins"/>
            </a:endParaRPr>
          </a:p>
        </p:txBody>
      </p:sp>
      <p:pic>
        <p:nvPicPr>
          <p:cNvPr id="22" name="Resim 21"/>
          <p:cNvPicPr>
            <a:picLocks noChangeAspect="1"/>
          </p:cNvPicPr>
          <p:nvPr/>
        </p:nvPicPr>
        <p:blipFill>
          <a:blip r:embed="rId9"/>
          <a:stretch>
            <a:fillRect/>
          </a:stretch>
        </p:blipFill>
        <p:spPr>
          <a:xfrm>
            <a:off x="9678969" y="2669430"/>
            <a:ext cx="6715912" cy="5972897"/>
          </a:xfrm>
          <a:prstGeom prst="rect">
            <a:avLst/>
          </a:prstGeom>
        </p:spPr>
      </p:pic>
    </p:spTree>
    <p:extLst>
      <p:ext uri="{BB962C8B-B14F-4D97-AF65-F5344CB8AC3E}">
        <p14:creationId xmlns:p14="http://schemas.microsoft.com/office/powerpoint/2010/main" val="33802681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83307"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12888" r="-12888"/>
            </a:stretch>
          </a:blipFill>
        </p:spPr>
      </p:sp>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962025"/>
            <a:ext cx="15725352" cy="990336"/>
          </a:xfrm>
          <a:prstGeom prst="rect">
            <a:avLst/>
          </a:prstGeom>
        </p:spPr>
        <p:txBody>
          <a:bodyPr lIns="0" tIns="0" rIns="0" bIns="0" rtlCol="0" anchor="t">
            <a:spAutoFit/>
          </a:bodyPr>
          <a:lstStyle/>
          <a:p>
            <a:pPr algn="ctr">
              <a:lnSpc>
                <a:spcPts val="8319"/>
              </a:lnSpc>
            </a:pPr>
            <a:r>
              <a:rPr lang="en-US" sz="6399" b="1" spc="63" dirty="0">
                <a:solidFill>
                  <a:srgbClr val="2D892C"/>
                </a:solidFill>
                <a:latin typeface="Oswald Bold"/>
                <a:ea typeface="Oswald Bold"/>
                <a:cs typeface="Oswald Bold"/>
                <a:sym typeface="Oswald Bold"/>
              </a:rPr>
              <a:t>Kullanıcı Kayıt </a:t>
            </a:r>
            <a:r>
              <a:rPr lang="en-US" sz="6399" b="1" spc="63" dirty="0" err="1">
                <a:solidFill>
                  <a:srgbClr val="2D892C"/>
                </a:solidFill>
                <a:latin typeface="Oswald Bold"/>
                <a:ea typeface="Oswald Bold"/>
                <a:cs typeface="Oswald Bold"/>
                <a:sym typeface="Oswald Bold"/>
              </a:rPr>
              <a:t>İşlemleri</a:t>
            </a:r>
            <a:endParaRPr lang="en-US" sz="6399" b="1" spc="63" dirty="0">
              <a:solidFill>
                <a:srgbClr val="2D892C"/>
              </a:solidFill>
              <a:latin typeface="Oswald Bold"/>
              <a:ea typeface="Oswald Bold"/>
              <a:cs typeface="Oswald Bold"/>
              <a:sym typeface="Oswald Bold"/>
            </a:endParaRPr>
          </a:p>
        </p:txBody>
      </p:sp>
      <p:sp>
        <p:nvSpPr>
          <p:cNvPr id="18" name="TextBox 18"/>
          <p:cNvSpPr txBox="1"/>
          <p:nvPr/>
        </p:nvSpPr>
        <p:spPr>
          <a:xfrm>
            <a:off x="906494" y="2914243"/>
            <a:ext cx="7948787" cy="3045834"/>
          </a:xfrm>
          <a:prstGeom prst="rect">
            <a:avLst/>
          </a:prstGeom>
        </p:spPr>
        <p:txBody>
          <a:bodyPr wrap="square" lIns="0" tIns="0" rIns="0" bIns="0" rtlCol="0" anchor="t">
            <a:spAutoFit/>
          </a:bodyPr>
          <a:lstStyle/>
          <a:p>
            <a:r>
              <a:rPr lang="en-US" sz="2199" b="1" u="sng" spc="70" dirty="0">
                <a:solidFill>
                  <a:srgbClr val="FF0000"/>
                </a:solidFill>
                <a:latin typeface="Poppins"/>
                <a:ea typeface="Poppins"/>
                <a:cs typeface="Poppins"/>
                <a:sym typeface="Poppins"/>
              </a:rPr>
              <a:t>Kayıt </a:t>
            </a:r>
            <a:r>
              <a:rPr lang="en-US" sz="2199" b="1" u="sng" spc="70" dirty="0" err="1" smtClean="0">
                <a:solidFill>
                  <a:srgbClr val="FF0000"/>
                </a:solidFill>
                <a:latin typeface="Poppins"/>
                <a:ea typeface="Poppins"/>
                <a:cs typeface="Poppins"/>
                <a:sym typeface="Poppins"/>
              </a:rPr>
              <a:t>Formu</a:t>
            </a:r>
            <a:endParaRPr lang="tr-TR" sz="2199" b="1" u="sng" spc="70" dirty="0" smtClean="0">
              <a:solidFill>
                <a:srgbClr val="FF0000"/>
              </a:solidFill>
              <a:latin typeface="Poppins"/>
              <a:ea typeface="Poppins"/>
              <a:cs typeface="Poppins"/>
              <a:sym typeface="Poppins"/>
            </a:endParaRPr>
          </a:p>
          <a:p>
            <a:endParaRPr lang="tr-TR" sz="2199" b="1" u="sng" spc="70" dirty="0" smtClean="0">
              <a:solidFill>
                <a:srgbClr val="FF0000"/>
              </a:solidFill>
              <a:latin typeface="Poppins"/>
              <a:ea typeface="Poppins"/>
              <a:cs typeface="Poppins"/>
              <a:sym typeface="Poppins"/>
            </a:endParaRPr>
          </a:p>
          <a:p>
            <a:r>
              <a:rPr lang="tr-TR" sz="2199" spc="70" dirty="0">
                <a:latin typeface="Poppins"/>
                <a:ea typeface="Poppins"/>
                <a:cs typeface="Poppins"/>
              </a:rPr>
              <a:t>Rolü kısmında </a:t>
            </a:r>
            <a:r>
              <a:rPr lang="tr-TR" sz="2199" b="1" spc="70" dirty="0">
                <a:latin typeface="Poppins"/>
                <a:ea typeface="Poppins"/>
                <a:cs typeface="Poppins"/>
              </a:rPr>
              <a:t>Başvuru Sahibi Kullanıcısını </a:t>
            </a:r>
            <a:r>
              <a:rPr lang="tr-TR" sz="2199" spc="70" dirty="0">
                <a:latin typeface="Poppins"/>
                <a:ea typeface="Poppins"/>
                <a:cs typeface="Poppins"/>
              </a:rPr>
              <a:t>seçiniz</a:t>
            </a:r>
            <a:r>
              <a:rPr lang="tr-TR" sz="2199" spc="70" dirty="0" smtClean="0">
                <a:latin typeface="Poppins"/>
                <a:ea typeface="Poppins"/>
                <a:cs typeface="Poppins"/>
              </a:rPr>
              <a:t>.</a:t>
            </a:r>
          </a:p>
          <a:p>
            <a:endParaRPr lang="tr-TR" sz="2199" spc="70" dirty="0">
              <a:latin typeface="Poppins"/>
              <a:ea typeface="Poppins"/>
              <a:cs typeface="Poppins"/>
            </a:endParaRPr>
          </a:p>
          <a:p>
            <a:r>
              <a:rPr lang="tr-TR" sz="2199" spc="70" dirty="0">
                <a:latin typeface="Poppins"/>
                <a:ea typeface="Poppins"/>
                <a:cs typeface="Poppins"/>
              </a:rPr>
              <a:t>Sistemde aynı </a:t>
            </a:r>
            <a:r>
              <a:rPr lang="tr-TR" sz="2199" b="1" spc="70" dirty="0">
                <a:latin typeface="Poppins"/>
                <a:ea typeface="Poppins"/>
                <a:cs typeface="Poppins"/>
              </a:rPr>
              <a:t>T.C. Kimlik Numarası </a:t>
            </a:r>
            <a:r>
              <a:rPr lang="tr-TR" sz="2199" spc="70" dirty="0">
                <a:latin typeface="Poppins"/>
                <a:ea typeface="Poppins"/>
                <a:cs typeface="Poppins"/>
              </a:rPr>
              <a:t>ve </a:t>
            </a:r>
            <a:r>
              <a:rPr lang="tr-TR" sz="2199" b="1" spc="70" dirty="0">
                <a:latin typeface="Poppins"/>
                <a:ea typeface="Poppins"/>
                <a:cs typeface="Poppins"/>
              </a:rPr>
              <a:t>Kullanıcı Adı</a:t>
            </a:r>
          </a:p>
          <a:p>
            <a:r>
              <a:rPr lang="tr-TR" sz="2199" spc="70" dirty="0">
                <a:latin typeface="Poppins"/>
                <a:ea typeface="Poppins"/>
                <a:cs typeface="Poppins"/>
              </a:rPr>
              <a:t>ile sadece 1 kez kullanıcı kaydı oluşturulabilir</a:t>
            </a:r>
            <a:r>
              <a:rPr lang="tr-TR" sz="2199" spc="70" dirty="0" smtClean="0">
                <a:latin typeface="Poppins"/>
                <a:ea typeface="Poppins"/>
                <a:cs typeface="Poppins"/>
              </a:rPr>
              <a:t>.</a:t>
            </a:r>
          </a:p>
          <a:p>
            <a:endParaRPr lang="tr-TR" sz="2199" spc="70" dirty="0">
              <a:latin typeface="Poppins"/>
              <a:ea typeface="Poppins"/>
              <a:cs typeface="Poppins"/>
            </a:endParaRPr>
          </a:p>
          <a:p>
            <a:r>
              <a:rPr lang="tr-TR" sz="2199" spc="70" dirty="0">
                <a:latin typeface="Poppins"/>
                <a:ea typeface="Poppins"/>
                <a:cs typeface="Poppins"/>
              </a:rPr>
              <a:t>Kimlik bilgilerinizin nüfus cüzdanınızdaki bilgilerle aynı</a:t>
            </a:r>
          </a:p>
          <a:p>
            <a:r>
              <a:rPr lang="tr-TR" sz="2199" spc="70" dirty="0">
                <a:latin typeface="Poppins"/>
                <a:ea typeface="Poppins"/>
                <a:cs typeface="Poppins"/>
              </a:rPr>
              <a:t>olmasına dikkat ediniz.</a:t>
            </a:r>
            <a:endParaRPr lang="en-US" sz="2199" spc="70" dirty="0">
              <a:latin typeface="Poppins"/>
              <a:ea typeface="Poppins"/>
              <a:cs typeface="Poppins"/>
              <a:sym typeface="Poppins"/>
            </a:endParaRPr>
          </a:p>
        </p:txBody>
      </p:sp>
      <p:pic>
        <p:nvPicPr>
          <p:cNvPr id="19" name="Resim 18"/>
          <p:cNvPicPr>
            <a:picLocks noChangeAspect="1"/>
          </p:cNvPicPr>
          <p:nvPr/>
        </p:nvPicPr>
        <p:blipFill>
          <a:blip r:embed="rId9"/>
          <a:stretch>
            <a:fillRect/>
          </a:stretch>
        </p:blipFill>
        <p:spPr>
          <a:xfrm>
            <a:off x="10625145" y="2777824"/>
            <a:ext cx="5975797" cy="5655013"/>
          </a:xfrm>
          <a:prstGeom prst="rect">
            <a:avLst/>
          </a:prstGeom>
        </p:spPr>
      </p:pic>
    </p:spTree>
    <p:extLst>
      <p:ext uri="{BB962C8B-B14F-4D97-AF65-F5344CB8AC3E}">
        <p14:creationId xmlns:p14="http://schemas.microsoft.com/office/powerpoint/2010/main" val="37232767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28574" y="-4132808"/>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12888" r="-12888"/>
            </a:stretch>
          </a:blipFill>
        </p:spPr>
      </p:sp>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962025"/>
            <a:ext cx="15725352" cy="990336"/>
          </a:xfrm>
          <a:prstGeom prst="rect">
            <a:avLst/>
          </a:prstGeom>
        </p:spPr>
        <p:txBody>
          <a:bodyPr lIns="0" tIns="0" rIns="0" bIns="0" rtlCol="0" anchor="t">
            <a:spAutoFit/>
          </a:bodyPr>
          <a:lstStyle/>
          <a:p>
            <a:pPr algn="ctr">
              <a:lnSpc>
                <a:spcPts val="8319"/>
              </a:lnSpc>
            </a:pPr>
            <a:r>
              <a:rPr lang="en-US" sz="6399" b="1" spc="63" dirty="0">
                <a:solidFill>
                  <a:srgbClr val="2D892C"/>
                </a:solidFill>
                <a:latin typeface="Oswald Bold"/>
                <a:ea typeface="Oswald Bold"/>
                <a:cs typeface="Oswald Bold"/>
                <a:sym typeface="Oswald Bold"/>
              </a:rPr>
              <a:t>Kullanıcı Kayıt </a:t>
            </a:r>
            <a:r>
              <a:rPr lang="en-US" sz="6399" b="1" spc="63" dirty="0" err="1">
                <a:solidFill>
                  <a:srgbClr val="2D892C"/>
                </a:solidFill>
                <a:latin typeface="Oswald Bold"/>
                <a:ea typeface="Oswald Bold"/>
                <a:cs typeface="Oswald Bold"/>
                <a:sym typeface="Oswald Bold"/>
              </a:rPr>
              <a:t>İşlemleri</a:t>
            </a:r>
            <a:endParaRPr lang="en-US" sz="6399" b="1" spc="63" dirty="0">
              <a:solidFill>
                <a:srgbClr val="2D892C"/>
              </a:solidFill>
              <a:latin typeface="Oswald Bold"/>
              <a:ea typeface="Oswald Bold"/>
              <a:cs typeface="Oswald Bold"/>
              <a:sym typeface="Oswald Bold"/>
            </a:endParaRPr>
          </a:p>
        </p:txBody>
      </p:sp>
      <p:sp>
        <p:nvSpPr>
          <p:cNvPr id="18" name="TextBox 18"/>
          <p:cNvSpPr txBox="1"/>
          <p:nvPr/>
        </p:nvSpPr>
        <p:spPr>
          <a:xfrm>
            <a:off x="906494" y="2914243"/>
            <a:ext cx="8999506" cy="3384260"/>
          </a:xfrm>
          <a:prstGeom prst="rect">
            <a:avLst/>
          </a:prstGeom>
        </p:spPr>
        <p:txBody>
          <a:bodyPr wrap="square" lIns="0" tIns="0" rIns="0" bIns="0" rtlCol="0" anchor="t">
            <a:spAutoFit/>
          </a:bodyPr>
          <a:lstStyle/>
          <a:p>
            <a:r>
              <a:rPr lang="en-US" sz="2199" b="1" u="sng" spc="70" dirty="0">
                <a:solidFill>
                  <a:srgbClr val="FF0000"/>
                </a:solidFill>
                <a:latin typeface="Poppins"/>
                <a:ea typeface="Poppins"/>
                <a:cs typeface="Poppins"/>
                <a:sym typeface="Poppins"/>
              </a:rPr>
              <a:t>Onay </a:t>
            </a:r>
            <a:r>
              <a:rPr lang="en-US" sz="2199" b="1" u="sng" spc="70" dirty="0" smtClean="0">
                <a:solidFill>
                  <a:srgbClr val="FF0000"/>
                </a:solidFill>
                <a:latin typeface="Poppins"/>
                <a:ea typeface="Poppins"/>
                <a:cs typeface="Poppins"/>
                <a:sym typeface="Poppins"/>
              </a:rPr>
              <a:t>Kodu</a:t>
            </a:r>
            <a:endParaRPr lang="tr-TR" sz="2199" b="1" u="sng" spc="70" dirty="0" smtClean="0">
              <a:solidFill>
                <a:srgbClr val="FF0000"/>
              </a:solidFill>
              <a:latin typeface="Poppins"/>
              <a:ea typeface="Poppins"/>
              <a:cs typeface="Poppins"/>
              <a:sym typeface="Poppins"/>
            </a:endParaRPr>
          </a:p>
          <a:p>
            <a:endParaRPr lang="tr-TR" sz="2199" b="1" u="sng" spc="70" dirty="0" smtClean="0">
              <a:solidFill>
                <a:srgbClr val="FF0000"/>
              </a:solidFill>
              <a:latin typeface="Poppins"/>
              <a:ea typeface="Poppins"/>
              <a:cs typeface="Poppins"/>
              <a:sym typeface="Poppins"/>
            </a:endParaRPr>
          </a:p>
          <a:p>
            <a:r>
              <a:rPr lang="tr-TR" sz="2199" spc="70" dirty="0">
                <a:latin typeface="Poppins"/>
                <a:ea typeface="Poppins"/>
                <a:cs typeface="Poppins"/>
              </a:rPr>
              <a:t>Kayıt Formunu doldurup Kaydet tuşuna</a:t>
            </a:r>
          </a:p>
          <a:p>
            <a:r>
              <a:rPr lang="tr-TR" sz="2199" spc="70" dirty="0">
                <a:latin typeface="Poppins"/>
                <a:ea typeface="Poppins"/>
                <a:cs typeface="Poppins"/>
              </a:rPr>
              <a:t>bastığınızda Sisteme başarıyla kaydoldunuz</a:t>
            </a:r>
          </a:p>
          <a:p>
            <a:r>
              <a:rPr lang="tr-TR" sz="2199" spc="70" dirty="0">
                <a:latin typeface="Poppins"/>
                <a:ea typeface="Poppins"/>
                <a:cs typeface="Poppins"/>
              </a:rPr>
              <a:t>mesajı alırsınız ve Onay Kodu penceresine</a:t>
            </a:r>
          </a:p>
          <a:p>
            <a:r>
              <a:rPr lang="tr-TR" sz="2199" spc="70" dirty="0">
                <a:latin typeface="Poppins"/>
                <a:ea typeface="Poppins"/>
                <a:cs typeface="Poppins"/>
              </a:rPr>
              <a:t>yönlendirilirsiniz</a:t>
            </a:r>
            <a:r>
              <a:rPr lang="tr-TR" sz="2199" spc="70" dirty="0" smtClean="0">
                <a:latin typeface="Poppins"/>
                <a:ea typeface="Poppins"/>
                <a:cs typeface="Poppins"/>
              </a:rPr>
              <a:t>.</a:t>
            </a:r>
          </a:p>
          <a:p>
            <a:endParaRPr lang="tr-TR" sz="2199" spc="70" dirty="0">
              <a:latin typeface="Poppins"/>
              <a:ea typeface="Poppins"/>
              <a:cs typeface="Poppins"/>
            </a:endParaRPr>
          </a:p>
          <a:p>
            <a:r>
              <a:rPr lang="tr-TR" sz="2199" spc="70" dirty="0">
                <a:latin typeface="Poppins"/>
                <a:ea typeface="Poppins"/>
                <a:cs typeface="Poppins"/>
              </a:rPr>
              <a:t>E-posta adresinize gelen onay kodunu bu alana</a:t>
            </a:r>
          </a:p>
          <a:p>
            <a:r>
              <a:rPr lang="tr-TR" sz="2199" spc="70" dirty="0">
                <a:latin typeface="Poppins"/>
                <a:ea typeface="Poppins"/>
                <a:cs typeface="Poppins"/>
              </a:rPr>
              <a:t>girdiğinizde KAYS hesabınız kullanıma açılmış</a:t>
            </a:r>
          </a:p>
          <a:p>
            <a:r>
              <a:rPr lang="tr-TR" sz="2199" spc="70" dirty="0">
                <a:latin typeface="Poppins"/>
                <a:ea typeface="Poppins"/>
                <a:cs typeface="Poppins"/>
              </a:rPr>
              <a:t>olacaktır.</a:t>
            </a:r>
            <a:endParaRPr lang="en-US" sz="2199" spc="70" dirty="0">
              <a:latin typeface="Poppins"/>
              <a:ea typeface="Poppins"/>
              <a:cs typeface="Poppins"/>
              <a:sym typeface="Poppins"/>
            </a:endParaRPr>
          </a:p>
        </p:txBody>
      </p:sp>
      <p:pic>
        <p:nvPicPr>
          <p:cNvPr id="20" name="Resim 19"/>
          <p:cNvPicPr>
            <a:picLocks noChangeAspect="1"/>
          </p:cNvPicPr>
          <p:nvPr/>
        </p:nvPicPr>
        <p:blipFill>
          <a:blip r:embed="rId9"/>
          <a:stretch>
            <a:fillRect/>
          </a:stretch>
        </p:blipFill>
        <p:spPr>
          <a:xfrm>
            <a:off x="11688949" y="3462828"/>
            <a:ext cx="4256468" cy="2287089"/>
          </a:xfrm>
          <a:prstGeom prst="rect">
            <a:avLst/>
          </a:prstGeom>
        </p:spPr>
      </p:pic>
      <p:pic>
        <p:nvPicPr>
          <p:cNvPr id="21" name="Resim 20"/>
          <p:cNvPicPr>
            <a:picLocks noChangeAspect="1"/>
          </p:cNvPicPr>
          <p:nvPr/>
        </p:nvPicPr>
        <p:blipFill>
          <a:blip r:embed="rId10"/>
          <a:stretch>
            <a:fillRect/>
          </a:stretch>
        </p:blipFill>
        <p:spPr>
          <a:xfrm>
            <a:off x="4282088" y="6707990"/>
            <a:ext cx="12492017" cy="1475938"/>
          </a:xfrm>
          <a:prstGeom prst="rect">
            <a:avLst/>
          </a:prstGeom>
        </p:spPr>
      </p:pic>
      <p:sp>
        <p:nvSpPr>
          <p:cNvPr id="22" name="TextBox 18"/>
          <p:cNvSpPr txBox="1"/>
          <p:nvPr/>
        </p:nvSpPr>
        <p:spPr>
          <a:xfrm>
            <a:off x="934568" y="8581448"/>
            <a:ext cx="16992599" cy="676852"/>
          </a:xfrm>
          <a:prstGeom prst="rect">
            <a:avLst/>
          </a:prstGeom>
        </p:spPr>
        <p:txBody>
          <a:bodyPr wrap="square" lIns="0" tIns="0" rIns="0" bIns="0" rtlCol="0" anchor="t">
            <a:spAutoFit/>
          </a:bodyPr>
          <a:lstStyle/>
          <a:p>
            <a:r>
              <a:rPr lang="en-US" sz="2199" b="1" spc="70" dirty="0">
                <a:solidFill>
                  <a:srgbClr val="FF0000"/>
                </a:solidFill>
                <a:latin typeface="Poppins"/>
                <a:ea typeface="Poppins"/>
                <a:cs typeface="Poppins"/>
                <a:sym typeface="Poppins"/>
              </a:rPr>
              <a:t>Kullanıcı </a:t>
            </a:r>
            <a:r>
              <a:rPr lang="en-US" sz="2199" b="1" spc="70" dirty="0" err="1">
                <a:solidFill>
                  <a:srgbClr val="FF0000"/>
                </a:solidFill>
                <a:latin typeface="Poppins"/>
                <a:ea typeface="Poppins"/>
                <a:cs typeface="Poppins"/>
                <a:sym typeface="Poppins"/>
              </a:rPr>
              <a:t>adı</a:t>
            </a:r>
            <a:r>
              <a:rPr lang="en-US" sz="2199" b="1" spc="70" dirty="0">
                <a:solidFill>
                  <a:srgbClr val="FF0000"/>
                </a:solidFill>
                <a:latin typeface="Poppins"/>
                <a:ea typeface="Poppins"/>
                <a:cs typeface="Poppins"/>
                <a:sym typeface="Poppins"/>
              </a:rPr>
              <a:t> </a:t>
            </a:r>
            <a:r>
              <a:rPr lang="en-US" sz="2199" b="1" spc="70" dirty="0" err="1">
                <a:solidFill>
                  <a:srgbClr val="FF0000"/>
                </a:solidFill>
                <a:latin typeface="Poppins"/>
                <a:ea typeface="Poppins"/>
                <a:cs typeface="Poppins"/>
                <a:sym typeface="Poppins"/>
              </a:rPr>
              <a:t>doğru</a:t>
            </a:r>
            <a:r>
              <a:rPr lang="en-US" sz="2199" b="1" spc="70" dirty="0">
                <a:solidFill>
                  <a:srgbClr val="FF0000"/>
                </a:solidFill>
                <a:latin typeface="Poppins"/>
                <a:ea typeface="Poppins"/>
                <a:cs typeface="Poppins"/>
                <a:sym typeface="Poppins"/>
              </a:rPr>
              <a:t> </a:t>
            </a:r>
            <a:r>
              <a:rPr lang="en-US" sz="2199" b="1" spc="70" dirty="0" err="1">
                <a:solidFill>
                  <a:srgbClr val="FF0000"/>
                </a:solidFill>
                <a:latin typeface="Poppins"/>
                <a:ea typeface="Poppins"/>
                <a:cs typeface="Poppins"/>
                <a:sym typeface="Poppins"/>
              </a:rPr>
              <a:t>olmak</a:t>
            </a:r>
            <a:r>
              <a:rPr lang="en-US" sz="2199" b="1" spc="70" dirty="0">
                <a:solidFill>
                  <a:srgbClr val="FF0000"/>
                </a:solidFill>
                <a:latin typeface="Poppins"/>
                <a:ea typeface="Poppins"/>
                <a:cs typeface="Poppins"/>
                <a:sym typeface="Poppins"/>
              </a:rPr>
              <a:t> </a:t>
            </a:r>
            <a:r>
              <a:rPr lang="en-US" sz="2199" b="1" spc="70" dirty="0" err="1">
                <a:solidFill>
                  <a:srgbClr val="FF0000"/>
                </a:solidFill>
                <a:latin typeface="Poppins"/>
                <a:ea typeface="Poppins"/>
                <a:cs typeface="Poppins"/>
                <a:sym typeface="Poppins"/>
              </a:rPr>
              <a:t>şartıyla</a:t>
            </a:r>
            <a:r>
              <a:rPr lang="en-US" sz="2199" b="1" spc="70" dirty="0">
                <a:solidFill>
                  <a:srgbClr val="FF0000"/>
                </a:solidFill>
                <a:latin typeface="Poppins"/>
                <a:ea typeface="Poppins"/>
                <a:cs typeface="Poppins"/>
                <a:sym typeface="Poppins"/>
              </a:rPr>
              <a:t> </a:t>
            </a:r>
            <a:r>
              <a:rPr lang="en-US" sz="2199" b="1" spc="70" dirty="0" err="1">
                <a:solidFill>
                  <a:srgbClr val="FF0000"/>
                </a:solidFill>
                <a:latin typeface="Poppins"/>
                <a:ea typeface="Poppins"/>
                <a:cs typeface="Poppins"/>
                <a:sym typeface="Poppins"/>
              </a:rPr>
              <a:t>şifre</a:t>
            </a:r>
            <a:r>
              <a:rPr lang="en-US" sz="2199" b="1" spc="70" dirty="0">
                <a:solidFill>
                  <a:srgbClr val="FF0000"/>
                </a:solidFill>
                <a:latin typeface="Poppins"/>
                <a:ea typeface="Poppins"/>
                <a:cs typeface="Poppins"/>
                <a:sym typeface="Poppins"/>
              </a:rPr>
              <a:t> </a:t>
            </a:r>
            <a:r>
              <a:rPr lang="en-US" sz="2199" b="1" spc="70" dirty="0" err="1">
                <a:solidFill>
                  <a:srgbClr val="FF0000"/>
                </a:solidFill>
                <a:latin typeface="Poppins"/>
                <a:ea typeface="Poppins"/>
                <a:cs typeface="Poppins"/>
                <a:sym typeface="Poppins"/>
              </a:rPr>
              <a:t>bilgisi</a:t>
            </a:r>
            <a:r>
              <a:rPr lang="en-US" sz="2199" b="1" spc="70" dirty="0">
                <a:solidFill>
                  <a:srgbClr val="FF0000"/>
                </a:solidFill>
                <a:latin typeface="Poppins"/>
                <a:ea typeface="Poppins"/>
                <a:cs typeface="Poppins"/>
                <a:sym typeface="Poppins"/>
              </a:rPr>
              <a:t> 5 </a:t>
            </a:r>
            <a:r>
              <a:rPr lang="en-US" sz="2199" b="1" spc="70" dirty="0" err="1">
                <a:solidFill>
                  <a:srgbClr val="FF0000"/>
                </a:solidFill>
                <a:latin typeface="Poppins"/>
                <a:ea typeface="Poppins"/>
                <a:cs typeface="Poppins"/>
                <a:sym typeface="Poppins"/>
              </a:rPr>
              <a:t>kere</a:t>
            </a:r>
            <a:r>
              <a:rPr lang="en-US" sz="2199" b="1" spc="70" dirty="0">
                <a:solidFill>
                  <a:srgbClr val="FF0000"/>
                </a:solidFill>
                <a:latin typeface="Poppins"/>
                <a:ea typeface="Poppins"/>
                <a:cs typeface="Poppins"/>
                <a:sym typeface="Poppins"/>
              </a:rPr>
              <a:t> </a:t>
            </a:r>
            <a:r>
              <a:rPr lang="en-US" sz="2199" b="1" spc="70" dirty="0" err="1">
                <a:solidFill>
                  <a:srgbClr val="FF0000"/>
                </a:solidFill>
                <a:latin typeface="Poppins"/>
                <a:ea typeface="Poppins"/>
                <a:cs typeface="Poppins"/>
                <a:sym typeface="Poppins"/>
              </a:rPr>
              <a:t>yanlış</a:t>
            </a:r>
            <a:r>
              <a:rPr lang="en-US" sz="2199" b="1" spc="70" dirty="0">
                <a:solidFill>
                  <a:srgbClr val="FF0000"/>
                </a:solidFill>
                <a:latin typeface="Poppins"/>
                <a:ea typeface="Poppins"/>
                <a:cs typeface="Poppins"/>
                <a:sym typeface="Poppins"/>
              </a:rPr>
              <a:t> </a:t>
            </a:r>
            <a:r>
              <a:rPr lang="en-US" sz="2199" b="1" spc="70" dirty="0" err="1">
                <a:solidFill>
                  <a:srgbClr val="FF0000"/>
                </a:solidFill>
                <a:latin typeface="Poppins"/>
                <a:ea typeface="Poppins"/>
                <a:cs typeface="Poppins"/>
                <a:sym typeface="Poppins"/>
              </a:rPr>
              <a:t>girilirse</a:t>
            </a:r>
            <a:r>
              <a:rPr lang="en-US" sz="2199" b="1" spc="70" dirty="0">
                <a:solidFill>
                  <a:srgbClr val="FF0000"/>
                </a:solidFill>
                <a:latin typeface="Poppins"/>
                <a:ea typeface="Poppins"/>
                <a:cs typeface="Poppins"/>
                <a:sym typeface="Poppins"/>
              </a:rPr>
              <a:t> </a:t>
            </a:r>
            <a:r>
              <a:rPr lang="en-US" sz="2199" b="1" spc="70" dirty="0" err="1">
                <a:solidFill>
                  <a:srgbClr val="FF0000"/>
                </a:solidFill>
                <a:latin typeface="Poppins"/>
                <a:ea typeface="Poppins"/>
                <a:cs typeface="Poppins"/>
                <a:sym typeface="Poppins"/>
              </a:rPr>
              <a:t>kullanıcının</a:t>
            </a:r>
            <a:r>
              <a:rPr lang="en-US" sz="2199" b="1" spc="70" dirty="0">
                <a:solidFill>
                  <a:srgbClr val="FF0000"/>
                </a:solidFill>
                <a:latin typeface="Poppins"/>
                <a:ea typeface="Poppins"/>
                <a:cs typeface="Poppins"/>
                <a:sym typeface="Poppins"/>
              </a:rPr>
              <a:t> </a:t>
            </a:r>
            <a:r>
              <a:rPr lang="en-US" sz="2199" b="1" spc="70" dirty="0" err="1">
                <a:solidFill>
                  <a:srgbClr val="FF0000"/>
                </a:solidFill>
                <a:latin typeface="Poppins"/>
                <a:ea typeface="Poppins"/>
                <a:cs typeface="Poppins"/>
                <a:sym typeface="Poppins"/>
              </a:rPr>
              <a:t>hesabı</a:t>
            </a:r>
            <a:r>
              <a:rPr lang="en-US" sz="2199" b="1" spc="70" dirty="0">
                <a:solidFill>
                  <a:srgbClr val="FF0000"/>
                </a:solidFill>
                <a:latin typeface="Poppins"/>
                <a:ea typeface="Poppins"/>
                <a:cs typeface="Poppins"/>
                <a:sym typeface="Poppins"/>
              </a:rPr>
              <a:t> </a:t>
            </a:r>
            <a:r>
              <a:rPr lang="en-US" sz="2199" b="1" spc="70" dirty="0" err="1">
                <a:solidFill>
                  <a:srgbClr val="FF0000"/>
                </a:solidFill>
                <a:latin typeface="Poppins"/>
                <a:ea typeface="Poppins"/>
                <a:cs typeface="Poppins"/>
                <a:sym typeface="Poppins"/>
              </a:rPr>
              <a:t>kilitlenir</a:t>
            </a:r>
            <a:r>
              <a:rPr lang="en-US" sz="2199" b="1" spc="70" dirty="0" smtClean="0">
                <a:solidFill>
                  <a:srgbClr val="FF0000"/>
                </a:solidFill>
                <a:latin typeface="Poppins"/>
                <a:ea typeface="Poppins"/>
                <a:cs typeface="Poppins"/>
                <a:sym typeface="Poppins"/>
              </a:rPr>
              <a:t>!</a:t>
            </a:r>
            <a:r>
              <a:rPr lang="tr-TR" sz="2199" b="1" spc="70" dirty="0" smtClean="0">
                <a:solidFill>
                  <a:srgbClr val="FF0000"/>
                </a:solidFill>
                <a:latin typeface="Poppins"/>
                <a:ea typeface="Poppins"/>
                <a:cs typeface="Poppins"/>
                <a:sym typeface="Poppins"/>
              </a:rPr>
              <a:t> </a:t>
            </a:r>
          </a:p>
          <a:p>
            <a:r>
              <a:rPr lang="en-US" sz="2199" b="1" spc="70" dirty="0" err="1" smtClean="0">
                <a:solidFill>
                  <a:srgbClr val="FF0000"/>
                </a:solidFill>
                <a:latin typeface="Poppins"/>
                <a:ea typeface="Poppins"/>
                <a:cs typeface="Poppins"/>
                <a:sym typeface="Poppins"/>
              </a:rPr>
              <a:t>Hesabın</a:t>
            </a:r>
            <a:r>
              <a:rPr lang="en-US" sz="2199" b="1" spc="70" dirty="0" smtClean="0">
                <a:solidFill>
                  <a:srgbClr val="FF0000"/>
                </a:solidFill>
                <a:latin typeface="Poppins"/>
                <a:ea typeface="Poppins"/>
                <a:cs typeface="Poppins"/>
                <a:sym typeface="Poppins"/>
              </a:rPr>
              <a:t> </a:t>
            </a:r>
            <a:r>
              <a:rPr lang="en-US" sz="2199" b="1" spc="70" dirty="0" err="1">
                <a:solidFill>
                  <a:srgbClr val="FF0000"/>
                </a:solidFill>
                <a:latin typeface="Poppins"/>
                <a:ea typeface="Poppins"/>
                <a:cs typeface="Poppins"/>
                <a:sym typeface="Poppins"/>
              </a:rPr>
              <a:t>kilidinin</a:t>
            </a:r>
            <a:r>
              <a:rPr lang="en-US" sz="2199" b="1" spc="70" dirty="0">
                <a:solidFill>
                  <a:srgbClr val="FF0000"/>
                </a:solidFill>
                <a:latin typeface="Poppins"/>
                <a:ea typeface="Poppins"/>
                <a:cs typeface="Poppins"/>
                <a:sym typeface="Poppins"/>
              </a:rPr>
              <a:t> </a:t>
            </a:r>
            <a:r>
              <a:rPr lang="en-US" sz="2199" b="1" spc="70" dirty="0" err="1">
                <a:solidFill>
                  <a:srgbClr val="FF0000"/>
                </a:solidFill>
                <a:latin typeface="Poppins"/>
                <a:ea typeface="Poppins"/>
                <a:cs typeface="Poppins"/>
                <a:sym typeface="Poppins"/>
              </a:rPr>
              <a:t>kaldırılması</a:t>
            </a:r>
            <a:r>
              <a:rPr lang="en-US" sz="2199" b="1" spc="70" dirty="0">
                <a:solidFill>
                  <a:srgbClr val="FF0000"/>
                </a:solidFill>
                <a:latin typeface="Poppins"/>
                <a:ea typeface="Poppins"/>
                <a:cs typeface="Poppins"/>
                <a:sym typeface="Poppins"/>
              </a:rPr>
              <a:t> </a:t>
            </a:r>
            <a:r>
              <a:rPr lang="en-US" sz="2199" b="1" spc="70" dirty="0" err="1">
                <a:solidFill>
                  <a:srgbClr val="FF0000"/>
                </a:solidFill>
                <a:latin typeface="Poppins"/>
                <a:ea typeface="Poppins"/>
                <a:cs typeface="Poppins"/>
                <a:sym typeface="Poppins"/>
              </a:rPr>
              <a:t>için</a:t>
            </a:r>
            <a:r>
              <a:rPr lang="en-US" sz="2199" b="1" spc="70" dirty="0">
                <a:solidFill>
                  <a:srgbClr val="FF0000"/>
                </a:solidFill>
                <a:latin typeface="Poppins"/>
                <a:ea typeface="Poppins"/>
                <a:cs typeface="Poppins"/>
                <a:sym typeface="Poppins"/>
              </a:rPr>
              <a:t> </a:t>
            </a:r>
            <a:r>
              <a:rPr lang="en-US" sz="2199" b="1" spc="70" dirty="0" err="1">
                <a:solidFill>
                  <a:srgbClr val="FF0000"/>
                </a:solidFill>
                <a:latin typeface="Poppins"/>
                <a:ea typeface="Poppins"/>
                <a:cs typeface="Poppins"/>
                <a:sym typeface="Poppins"/>
              </a:rPr>
              <a:t>kullanıcının</a:t>
            </a:r>
            <a:r>
              <a:rPr lang="en-US" sz="2199" b="1" spc="70" dirty="0">
                <a:solidFill>
                  <a:srgbClr val="FF0000"/>
                </a:solidFill>
                <a:latin typeface="Poppins"/>
                <a:ea typeface="Poppins"/>
                <a:cs typeface="Poppins"/>
                <a:sym typeface="Poppins"/>
              </a:rPr>
              <a:t> </a:t>
            </a:r>
            <a:r>
              <a:rPr lang="en-US" sz="2199" b="1" spc="70" dirty="0" err="1">
                <a:solidFill>
                  <a:srgbClr val="FF0000"/>
                </a:solidFill>
                <a:latin typeface="Poppins"/>
                <a:ea typeface="Poppins"/>
                <a:cs typeface="Poppins"/>
                <a:sym typeface="Poppins"/>
              </a:rPr>
              <a:t>Ajansımızla</a:t>
            </a:r>
            <a:r>
              <a:rPr lang="en-US" sz="2199" b="1" spc="70" dirty="0">
                <a:solidFill>
                  <a:srgbClr val="FF0000"/>
                </a:solidFill>
                <a:latin typeface="Poppins"/>
                <a:ea typeface="Poppins"/>
                <a:cs typeface="Poppins"/>
                <a:sym typeface="Poppins"/>
              </a:rPr>
              <a:t> </a:t>
            </a:r>
            <a:r>
              <a:rPr lang="en-US" sz="2199" b="1" spc="70" dirty="0" err="1">
                <a:solidFill>
                  <a:srgbClr val="FF0000"/>
                </a:solidFill>
                <a:latin typeface="Poppins"/>
                <a:ea typeface="Poppins"/>
                <a:cs typeface="Poppins"/>
                <a:sym typeface="Poppins"/>
              </a:rPr>
              <a:t>iletişime</a:t>
            </a:r>
            <a:r>
              <a:rPr lang="en-US" sz="2199" b="1" spc="70" dirty="0">
                <a:solidFill>
                  <a:srgbClr val="FF0000"/>
                </a:solidFill>
                <a:latin typeface="Poppins"/>
                <a:ea typeface="Poppins"/>
                <a:cs typeface="Poppins"/>
                <a:sym typeface="Poppins"/>
              </a:rPr>
              <a:t> </a:t>
            </a:r>
            <a:r>
              <a:rPr lang="en-US" sz="2199" b="1" spc="70" dirty="0" err="1">
                <a:solidFill>
                  <a:srgbClr val="FF0000"/>
                </a:solidFill>
                <a:latin typeface="Poppins"/>
                <a:ea typeface="Poppins"/>
                <a:cs typeface="Poppins"/>
                <a:sym typeface="Poppins"/>
              </a:rPr>
              <a:t>geçmesi</a:t>
            </a:r>
            <a:r>
              <a:rPr lang="en-US" sz="2199" b="1" spc="70" dirty="0">
                <a:solidFill>
                  <a:srgbClr val="FF0000"/>
                </a:solidFill>
                <a:latin typeface="Poppins"/>
                <a:ea typeface="Poppins"/>
                <a:cs typeface="Poppins"/>
                <a:sym typeface="Poppins"/>
              </a:rPr>
              <a:t> </a:t>
            </a:r>
            <a:r>
              <a:rPr lang="en-US" sz="2199" b="1" spc="70" dirty="0" err="1">
                <a:solidFill>
                  <a:srgbClr val="FF0000"/>
                </a:solidFill>
                <a:latin typeface="Poppins"/>
                <a:ea typeface="Poppins"/>
                <a:cs typeface="Poppins"/>
                <a:sym typeface="Poppins"/>
              </a:rPr>
              <a:t>gerekmektedir</a:t>
            </a:r>
            <a:r>
              <a:rPr lang="en-US" sz="2199" b="1" spc="70" dirty="0">
                <a:solidFill>
                  <a:srgbClr val="FF0000"/>
                </a:solidFill>
                <a:latin typeface="Poppins"/>
                <a:ea typeface="Poppins"/>
                <a:cs typeface="Poppins"/>
                <a:sym typeface="Poppins"/>
              </a:rPr>
              <a:t>.</a:t>
            </a:r>
            <a:endParaRPr lang="tr-TR" sz="2199" b="1" spc="70" dirty="0" smtClean="0">
              <a:solidFill>
                <a:srgbClr val="FF0000"/>
              </a:solidFill>
              <a:latin typeface="Poppins"/>
              <a:ea typeface="Poppins"/>
              <a:cs typeface="Poppins"/>
              <a:sym typeface="Poppins"/>
            </a:endParaRPr>
          </a:p>
        </p:txBody>
      </p:sp>
    </p:spTree>
    <p:extLst>
      <p:ext uri="{BB962C8B-B14F-4D97-AF65-F5344CB8AC3E}">
        <p14:creationId xmlns:p14="http://schemas.microsoft.com/office/powerpoint/2010/main" val="18565972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71275" y="-424968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12888" r="-12888"/>
            </a:stretch>
          </a:blipFill>
        </p:spPr>
      </p:sp>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94428"/>
            <a:ext cx="15725352" cy="990336"/>
          </a:xfrm>
          <a:prstGeom prst="rect">
            <a:avLst/>
          </a:prstGeom>
        </p:spPr>
        <p:txBody>
          <a:bodyPr lIns="0" tIns="0" rIns="0" bIns="0" rtlCol="0" anchor="t">
            <a:spAutoFit/>
          </a:bodyPr>
          <a:lstStyle/>
          <a:p>
            <a:pPr algn="ctr">
              <a:lnSpc>
                <a:spcPts val="8319"/>
              </a:lnSpc>
            </a:pPr>
            <a:r>
              <a:rPr lang="en-US" sz="6399" b="1" spc="63" dirty="0">
                <a:solidFill>
                  <a:srgbClr val="2D892C"/>
                </a:solidFill>
                <a:latin typeface="Oswald Bold"/>
                <a:ea typeface="Oswald Bold"/>
                <a:cs typeface="Oswald Bold"/>
                <a:sym typeface="Oswald Bold"/>
              </a:rPr>
              <a:t>Proje Başvuru </a:t>
            </a:r>
            <a:r>
              <a:rPr lang="en-US" sz="6399" b="1" spc="63" dirty="0" err="1">
                <a:solidFill>
                  <a:srgbClr val="2D892C"/>
                </a:solidFill>
                <a:latin typeface="Oswald Bold"/>
                <a:ea typeface="Oswald Bold"/>
                <a:cs typeface="Oswald Bold"/>
                <a:sym typeface="Oswald Bold"/>
              </a:rPr>
              <a:t>İşlemleri</a:t>
            </a:r>
            <a:endParaRPr lang="en-US" sz="6399" b="1" spc="63" dirty="0">
              <a:solidFill>
                <a:srgbClr val="2D892C"/>
              </a:solidFill>
              <a:latin typeface="Oswald Bold"/>
              <a:ea typeface="Oswald Bold"/>
              <a:cs typeface="Oswald Bold"/>
              <a:sym typeface="Oswald Bold"/>
            </a:endParaRPr>
          </a:p>
        </p:txBody>
      </p:sp>
      <p:sp>
        <p:nvSpPr>
          <p:cNvPr id="18" name="TextBox 18"/>
          <p:cNvSpPr txBox="1"/>
          <p:nvPr/>
        </p:nvSpPr>
        <p:spPr>
          <a:xfrm>
            <a:off x="10624882" y="2417673"/>
            <a:ext cx="7775710" cy="1692130"/>
          </a:xfrm>
          <a:prstGeom prst="rect">
            <a:avLst/>
          </a:prstGeom>
        </p:spPr>
        <p:txBody>
          <a:bodyPr wrap="square" lIns="0" tIns="0" rIns="0" bIns="0" rtlCol="0" anchor="t">
            <a:spAutoFit/>
          </a:bodyPr>
          <a:lstStyle/>
          <a:p>
            <a:r>
              <a:rPr lang="tr-TR" sz="2199" spc="70" dirty="0" smtClean="0">
                <a:latin typeface="Poppins"/>
                <a:ea typeface="Poppins"/>
                <a:cs typeface="Poppins"/>
              </a:rPr>
              <a:t>          </a:t>
            </a:r>
            <a:endParaRPr lang="tr-TR" sz="2199" spc="70" dirty="0">
              <a:latin typeface="Poppins"/>
              <a:ea typeface="Poppins"/>
              <a:cs typeface="Poppins"/>
            </a:endParaRPr>
          </a:p>
          <a:p>
            <a:endParaRPr lang="tr-TR" sz="2199" spc="70" dirty="0" smtClean="0">
              <a:latin typeface="Poppins"/>
              <a:ea typeface="Poppins"/>
              <a:cs typeface="Poppins"/>
            </a:endParaRPr>
          </a:p>
          <a:p>
            <a:endParaRPr lang="tr-TR" sz="2199" spc="70" dirty="0">
              <a:latin typeface="Poppins"/>
              <a:ea typeface="Poppins"/>
              <a:cs typeface="Poppins"/>
            </a:endParaRPr>
          </a:p>
          <a:p>
            <a:r>
              <a:rPr lang="tr-TR" sz="2199" spc="70" dirty="0">
                <a:latin typeface="Poppins"/>
                <a:ea typeface="Poppins"/>
                <a:cs typeface="Poppins"/>
              </a:rPr>
              <a:t>Destek Programı </a:t>
            </a:r>
            <a:r>
              <a:rPr lang="tr-TR" sz="2199" spc="70" dirty="0" smtClean="0">
                <a:latin typeface="Poppins"/>
                <a:ea typeface="Poppins"/>
                <a:cs typeface="Poppins"/>
              </a:rPr>
              <a:t>Seçim ekranından </a:t>
            </a:r>
            <a:r>
              <a:rPr lang="tr-TR" sz="2199" spc="70" dirty="0">
                <a:latin typeface="Poppins"/>
                <a:ea typeface="Poppins"/>
                <a:cs typeface="Poppins"/>
              </a:rPr>
              <a:t>Alternatif Hibe</a:t>
            </a:r>
          </a:p>
          <a:p>
            <a:r>
              <a:rPr lang="tr-TR" sz="2199" spc="70" dirty="0">
                <a:latin typeface="Poppins"/>
                <a:ea typeface="Poppins"/>
                <a:cs typeface="Poppins"/>
              </a:rPr>
              <a:t>Desteği alanına tıklanır.</a:t>
            </a:r>
            <a:endParaRPr lang="en-US" sz="2199" spc="70" dirty="0">
              <a:latin typeface="Poppins"/>
              <a:ea typeface="Poppins"/>
              <a:cs typeface="Poppins"/>
              <a:sym typeface="Poppins"/>
            </a:endParaRPr>
          </a:p>
        </p:txBody>
      </p:sp>
      <p:pic>
        <p:nvPicPr>
          <p:cNvPr id="23" name="Resim 22"/>
          <p:cNvPicPr>
            <a:picLocks noChangeAspect="1"/>
          </p:cNvPicPr>
          <p:nvPr/>
        </p:nvPicPr>
        <p:blipFill>
          <a:blip r:embed="rId9"/>
          <a:stretch>
            <a:fillRect/>
          </a:stretch>
        </p:blipFill>
        <p:spPr>
          <a:xfrm>
            <a:off x="885630" y="2271616"/>
            <a:ext cx="8737738" cy="3619527"/>
          </a:xfrm>
          <a:prstGeom prst="rect">
            <a:avLst/>
          </a:prstGeom>
        </p:spPr>
      </p:pic>
      <p:sp>
        <p:nvSpPr>
          <p:cNvPr id="24" name="Patlama 2 23"/>
          <p:cNvSpPr/>
          <p:nvPr/>
        </p:nvSpPr>
        <p:spPr>
          <a:xfrm>
            <a:off x="2060595" y="442572"/>
            <a:ext cx="1198965" cy="1104203"/>
          </a:xfrm>
          <a:prstGeom prst="irregularSeal2">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400" b="1" dirty="0" smtClean="0">
                <a:solidFill>
                  <a:srgbClr val="00B050"/>
                </a:solidFill>
              </a:rPr>
              <a:t>1</a:t>
            </a:r>
            <a:endParaRPr lang="tr-TR" sz="2400" b="1" dirty="0">
              <a:solidFill>
                <a:srgbClr val="00B050"/>
              </a:solidFill>
            </a:endParaRPr>
          </a:p>
        </p:txBody>
      </p:sp>
      <p:sp>
        <p:nvSpPr>
          <p:cNvPr id="25" name="Patlama 2 24"/>
          <p:cNvSpPr/>
          <p:nvPr/>
        </p:nvSpPr>
        <p:spPr>
          <a:xfrm>
            <a:off x="9957206" y="2331717"/>
            <a:ext cx="1094075" cy="1142623"/>
          </a:xfrm>
          <a:prstGeom prst="irregularSeal2">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400" b="1" dirty="0" smtClean="0">
                <a:solidFill>
                  <a:srgbClr val="00B050"/>
                </a:solidFill>
              </a:rPr>
              <a:t>2</a:t>
            </a:r>
            <a:endParaRPr lang="tr-TR" sz="2400" b="1" dirty="0">
              <a:solidFill>
                <a:srgbClr val="00B050"/>
              </a:solidFill>
            </a:endParaRPr>
          </a:p>
        </p:txBody>
      </p:sp>
      <p:pic>
        <p:nvPicPr>
          <p:cNvPr id="26" name="Resim 25"/>
          <p:cNvPicPr>
            <a:picLocks noChangeAspect="1"/>
          </p:cNvPicPr>
          <p:nvPr/>
        </p:nvPicPr>
        <p:blipFill>
          <a:blip r:embed="rId10"/>
          <a:stretch>
            <a:fillRect/>
          </a:stretch>
        </p:blipFill>
        <p:spPr>
          <a:xfrm>
            <a:off x="11874415" y="4968795"/>
            <a:ext cx="4713668" cy="4083505"/>
          </a:xfrm>
          <a:prstGeom prst="rect">
            <a:avLst/>
          </a:prstGeom>
        </p:spPr>
      </p:pic>
      <p:cxnSp>
        <p:nvCxnSpPr>
          <p:cNvPr id="28" name="Düz Ok Bağlayıcısı 27"/>
          <p:cNvCxnSpPr/>
          <p:nvPr/>
        </p:nvCxnSpPr>
        <p:spPr>
          <a:xfrm flipH="1">
            <a:off x="14547516" y="5193647"/>
            <a:ext cx="1600200" cy="1514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9" name="Düz Ok Bağlayıcısı 28"/>
          <p:cNvCxnSpPr/>
          <p:nvPr/>
        </p:nvCxnSpPr>
        <p:spPr>
          <a:xfrm flipH="1" flipV="1">
            <a:off x="14869300" y="7348561"/>
            <a:ext cx="1859676" cy="179344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2" name="Düz Ok Bağlayıcısı 31"/>
          <p:cNvCxnSpPr/>
          <p:nvPr/>
        </p:nvCxnSpPr>
        <p:spPr>
          <a:xfrm>
            <a:off x="12141836" y="5168846"/>
            <a:ext cx="1793735" cy="153652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6" name="Düz Ok Bağlayıcısı 35"/>
          <p:cNvCxnSpPr/>
          <p:nvPr/>
        </p:nvCxnSpPr>
        <p:spPr>
          <a:xfrm flipV="1">
            <a:off x="12118826" y="7074918"/>
            <a:ext cx="1839754" cy="168553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0" name="Oval 39"/>
          <p:cNvSpPr/>
          <p:nvPr/>
        </p:nvSpPr>
        <p:spPr>
          <a:xfrm>
            <a:off x="5227434" y="2256971"/>
            <a:ext cx="1600200" cy="700405"/>
          </a:xfrm>
          <a:prstGeom prst="ellips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41" name="TextBox 18"/>
          <p:cNvSpPr txBox="1"/>
          <p:nvPr/>
        </p:nvSpPr>
        <p:spPr>
          <a:xfrm>
            <a:off x="2139679" y="1410906"/>
            <a:ext cx="7775710" cy="1692130"/>
          </a:xfrm>
          <a:prstGeom prst="rect">
            <a:avLst/>
          </a:prstGeom>
        </p:spPr>
        <p:txBody>
          <a:bodyPr wrap="square" lIns="0" tIns="0" rIns="0" bIns="0" rtlCol="0" anchor="t">
            <a:spAutoFit/>
          </a:bodyPr>
          <a:lstStyle/>
          <a:p>
            <a:r>
              <a:rPr lang="tr-TR" sz="2199" spc="70" dirty="0" smtClean="0">
                <a:latin typeface="Poppins"/>
                <a:ea typeface="Poppins"/>
                <a:cs typeface="Poppins"/>
              </a:rPr>
              <a:t>          Kullanıcı </a:t>
            </a:r>
            <a:r>
              <a:rPr lang="tr-TR" sz="2199" spc="70" dirty="0">
                <a:latin typeface="Poppins"/>
                <a:ea typeface="Poppins"/>
                <a:cs typeface="Poppins"/>
              </a:rPr>
              <a:t>ana sayfasında </a:t>
            </a:r>
            <a:r>
              <a:rPr lang="tr-TR" sz="2199" spc="70" dirty="0" smtClean="0">
                <a:latin typeface="Poppins"/>
                <a:ea typeface="Poppins"/>
                <a:cs typeface="Poppins"/>
              </a:rPr>
              <a:t>yer alan </a:t>
            </a:r>
            <a:r>
              <a:rPr lang="tr-TR" sz="2199" spc="70" dirty="0">
                <a:latin typeface="Poppins"/>
                <a:ea typeface="Poppins"/>
                <a:cs typeface="Poppins"/>
              </a:rPr>
              <a:t>Başvuru </a:t>
            </a:r>
            <a:r>
              <a:rPr lang="tr-TR" sz="2199" spc="70" dirty="0" smtClean="0">
                <a:latin typeface="Poppins"/>
                <a:ea typeface="Poppins"/>
                <a:cs typeface="Poppins"/>
              </a:rPr>
              <a:t>İşlemleri /</a:t>
            </a:r>
            <a:r>
              <a:rPr lang="tr-TR" sz="2199" spc="70" dirty="0">
                <a:latin typeface="Poppins"/>
                <a:ea typeface="Poppins"/>
                <a:cs typeface="Poppins"/>
              </a:rPr>
              <a:t>Başvuru Yap seçilir</a:t>
            </a:r>
            <a:r>
              <a:rPr lang="tr-TR" sz="2199" spc="70" dirty="0" smtClean="0">
                <a:latin typeface="Poppins"/>
                <a:ea typeface="Poppins"/>
                <a:cs typeface="Poppins"/>
              </a:rPr>
              <a:t>.</a:t>
            </a:r>
          </a:p>
          <a:p>
            <a:endParaRPr lang="tr-TR" sz="2199" spc="70" dirty="0">
              <a:latin typeface="Poppins"/>
              <a:ea typeface="Poppins"/>
              <a:cs typeface="Poppins"/>
            </a:endParaRPr>
          </a:p>
          <a:p>
            <a:endParaRPr lang="tr-TR" sz="2199" spc="70" dirty="0" smtClean="0">
              <a:latin typeface="Poppins"/>
              <a:ea typeface="Poppins"/>
              <a:cs typeface="Poppins"/>
            </a:endParaRPr>
          </a:p>
          <a:p>
            <a:endParaRPr lang="tr-TR" sz="2199" spc="70" dirty="0">
              <a:latin typeface="Poppins"/>
              <a:ea typeface="Poppins"/>
              <a:cs typeface="Poppins"/>
            </a:endParaRPr>
          </a:p>
        </p:txBody>
      </p:sp>
      <p:sp>
        <p:nvSpPr>
          <p:cNvPr id="42" name="Patlama 2 41"/>
          <p:cNvSpPr/>
          <p:nvPr/>
        </p:nvSpPr>
        <p:spPr>
          <a:xfrm>
            <a:off x="-96574" y="5932295"/>
            <a:ext cx="1094075" cy="1142623"/>
          </a:xfrm>
          <a:prstGeom prst="irregularSeal2">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400" b="1" dirty="0" smtClean="0">
                <a:solidFill>
                  <a:srgbClr val="00B050"/>
                </a:solidFill>
              </a:rPr>
              <a:t>3</a:t>
            </a:r>
            <a:endParaRPr lang="tr-TR" sz="2400" b="1" dirty="0">
              <a:solidFill>
                <a:srgbClr val="00B050"/>
              </a:solidFill>
            </a:endParaRPr>
          </a:p>
        </p:txBody>
      </p:sp>
      <p:sp>
        <p:nvSpPr>
          <p:cNvPr id="43" name="TextBox 18"/>
          <p:cNvSpPr txBox="1"/>
          <p:nvPr/>
        </p:nvSpPr>
        <p:spPr>
          <a:xfrm>
            <a:off x="1211940" y="6164041"/>
            <a:ext cx="9151260" cy="2030556"/>
          </a:xfrm>
          <a:prstGeom prst="rect">
            <a:avLst/>
          </a:prstGeom>
        </p:spPr>
        <p:txBody>
          <a:bodyPr wrap="square" lIns="0" tIns="0" rIns="0" bIns="0" rtlCol="0" anchor="t">
            <a:spAutoFit/>
          </a:bodyPr>
          <a:lstStyle/>
          <a:p>
            <a:r>
              <a:rPr lang="tr-TR" sz="2199" spc="70" dirty="0">
                <a:latin typeface="Poppins"/>
                <a:ea typeface="Poppins"/>
                <a:cs typeface="Poppins"/>
              </a:rPr>
              <a:t>Açılan listeden </a:t>
            </a:r>
            <a:r>
              <a:rPr lang="tr-TR" sz="2199" spc="70" dirty="0" smtClean="0">
                <a:latin typeface="Poppins"/>
                <a:ea typeface="Poppins"/>
                <a:cs typeface="Poppins"/>
              </a:rPr>
              <a:t>Erzurum/Erzincan/Bayburt </a:t>
            </a:r>
            <a:r>
              <a:rPr lang="tr-TR" sz="2199" spc="70" dirty="0">
                <a:latin typeface="Poppins"/>
                <a:ea typeface="Poppins"/>
                <a:cs typeface="Poppins"/>
              </a:rPr>
              <a:t>ili ve </a:t>
            </a:r>
            <a:r>
              <a:rPr lang="tr-TR" sz="2199" spc="70" dirty="0" smtClean="0">
                <a:latin typeface="Poppins"/>
                <a:ea typeface="Poppins"/>
                <a:cs typeface="Poppins"/>
              </a:rPr>
              <a:t>2025 Yılı </a:t>
            </a:r>
            <a:r>
              <a:rPr lang="tr-TR" sz="2199" spc="70" dirty="0" smtClean="0">
                <a:latin typeface="Poppins"/>
                <a:ea typeface="Poppins"/>
                <a:cs typeface="Poppins"/>
              </a:rPr>
              <a:t>Yeşil Üretim, Döngüsel Ekonomi Ve Kapsayıcı İstihdam Hızlandırıcı Hibe Desteği​ seçilir</a:t>
            </a:r>
            <a:r>
              <a:rPr lang="tr-TR" sz="2199" spc="70" dirty="0" smtClean="0">
                <a:latin typeface="Poppins"/>
                <a:ea typeface="Poppins"/>
                <a:cs typeface="Poppins"/>
              </a:rPr>
              <a:t>.</a:t>
            </a:r>
            <a:endParaRPr lang="tr-TR" sz="2199" spc="70" dirty="0">
              <a:latin typeface="Poppins"/>
              <a:ea typeface="Poppins"/>
              <a:cs typeface="Poppins"/>
            </a:endParaRPr>
          </a:p>
          <a:p>
            <a:r>
              <a:rPr lang="tr-TR" sz="2199" spc="70" dirty="0">
                <a:latin typeface="Poppins"/>
                <a:ea typeface="Poppins"/>
                <a:cs typeface="Poppins"/>
              </a:rPr>
              <a:t>Başvuru Yap </a:t>
            </a:r>
            <a:r>
              <a:rPr lang="tr-TR" sz="2199" spc="70" dirty="0" smtClean="0">
                <a:latin typeface="Poppins"/>
                <a:ea typeface="Poppins"/>
                <a:cs typeface="Poppins"/>
              </a:rPr>
              <a:t>düğmesine tıklanır</a:t>
            </a:r>
            <a:r>
              <a:rPr lang="tr-TR" sz="2199" spc="70" dirty="0">
                <a:latin typeface="Poppins"/>
                <a:ea typeface="Poppins"/>
                <a:cs typeface="Poppins"/>
              </a:rPr>
              <a:t>.</a:t>
            </a:r>
          </a:p>
          <a:p>
            <a:endParaRPr lang="tr-TR" sz="2199" spc="70" dirty="0" smtClean="0">
              <a:latin typeface="Poppins"/>
              <a:ea typeface="Poppins"/>
              <a:cs typeface="Poppins"/>
            </a:endParaRPr>
          </a:p>
          <a:p>
            <a:endParaRPr lang="tr-TR" sz="2199" spc="70" dirty="0">
              <a:latin typeface="Poppins"/>
              <a:ea typeface="Poppins"/>
              <a:cs typeface="Poppins"/>
            </a:endParaRPr>
          </a:p>
        </p:txBody>
      </p:sp>
      <p:pic>
        <p:nvPicPr>
          <p:cNvPr id="45" name="Resim 44"/>
          <p:cNvPicPr>
            <a:picLocks noChangeAspect="1"/>
          </p:cNvPicPr>
          <p:nvPr/>
        </p:nvPicPr>
        <p:blipFill>
          <a:blip r:embed="rId11"/>
          <a:stretch>
            <a:fillRect/>
          </a:stretch>
        </p:blipFill>
        <p:spPr>
          <a:xfrm>
            <a:off x="1985300" y="7625385"/>
            <a:ext cx="7229475" cy="2636632"/>
          </a:xfrm>
          <a:prstGeom prst="rect">
            <a:avLst/>
          </a:prstGeom>
        </p:spPr>
      </p:pic>
    </p:spTree>
    <p:extLst>
      <p:ext uri="{BB962C8B-B14F-4D97-AF65-F5344CB8AC3E}">
        <p14:creationId xmlns:p14="http://schemas.microsoft.com/office/powerpoint/2010/main" val="22026762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94428"/>
            <a:ext cx="15725352" cy="990336"/>
          </a:xfrm>
          <a:prstGeom prst="rect">
            <a:avLst/>
          </a:prstGeom>
        </p:spPr>
        <p:txBody>
          <a:bodyPr lIns="0" tIns="0" rIns="0" bIns="0" rtlCol="0" anchor="t">
            <a:spAutoFit/>
          </a:bodyPr>
          <a:lstStyle/>
          <a:p>
            <a:pPr algn="ctr">
              <a:lnSpc>
                <a:spcPts val="8319"/>
              </a:lnSpc>
            </a:pPr>
            <a:r>
              <a:rPr lang="tr-TR" sz="6399" b="1" spc="63" dirty="0" smtClean="0">
                <a:solidFill>
                  <a:srgbClr val="2D892C"/>
                </a:solidFill>
                <a:latin typeface="Oswald Bold"/>
                <a:ea typeface="Oswald Bold"/>
                <a:cs typeface="Oswald Bold"/>
                <a:sym typeface="Oswald Bold"/>
              </a:rPr>
              <a:t>Proje Genel Bilgileri</a:t>
            </a:r>
            <a:endParaRPr lang="en-US" sz="6399" b="1" spc="63" dirty="0">
              <a:solidFill>
                <a:srgbClr val="2D892C"/>
              </a:solidFill>
              <a:latin typeface="Oswald Bold"/>
              <a:ea typeface="Oswald Bold"/>
              <a:cs typeface="Oswald Bold"/>
              <a:sym typeface="Oswald Bold"/>
            </a:endParaRPr>
          </a:p>
        </p:txBody>
      </p:sp>
      <p:sp>
        <p:nvSpPr>
          <p:cNvPr id="18" name="TextBox 18"/>
          <p:cNvSpPr txBox="1"/>
          <p:nvPr/>
        </p:nvSpPr>
        <p:spPr>
          <a:xfrm>
            <a:off x="689170" y="3050781"/>
            <a:ext cx="7476031" cy="676852"/>
          </a:xfrm>
          <a:prstGeom prst="rect">
            <a:avLst/>
          </a:prstGeom>
        </p:spPr>
        <p:txBody>
          <a:bodyPr wrap="square" lIns="0" tIns="0" rIns="0" bIns="0" rtlCol="0" anchor="t">
            <a:spAutoFit/>
          </a:bodyPr>
          <a:lstStyle/>
          <a:p>
            <a:r>
              <a:rPr lang="tr-TR" sz="2199" spc="70" dirty="0" smtClean="0">
                <a:latin typeface="Poppins"/>
                <a:ea typeface="Poppins"/>
                <a:cs typeface="Poppins"/>
              </a:rPr>
              <a:t>          </a:t>
            </a:r>
            <a:endParaRPr lang="tr-TR" sz="2199" spc="70" dirty="0">
              <a:latin typeface="Poppins"/>
              <a:ea typeface="Poppins"/>
              <a:cs typeface="Poppins"/>
            </a:endParaRPr>
          </a:p>
          <a:p>
            <a:endParaRPr lang="tr-TR" sz="2199" spc="70" dirty="0" smtClean="0">
              <a:latin typeface="Poppins"/>
              <a:ea typeface="Poppins"/>
              <a:cs typeface="Poppins"/>
            </a:endParaRPr>
          </a:p>
        </p:txBody>
      </p:sp>
      <p:pic>
        <p:nvPicPr>
          <p:cNvPr id="2" name="Resim 1"/>
          <p:cNvPicPr>
            <a:picLocks noChangeAspect="1"/>
          </p:cNvPicPr>
          <p:nvPr/>
        </p:nvPicPr>
        <p:blipFill>
          <a:blip r:embed="rId9"/>
          <a:stretch>
            <a:fillRect/>
          </a:stretch>
        </p:blipFill>
        <p:spPr>
          <a:xfrm>
            <a:off x="978790" y="3811227"/>
            <a:ext cx="13880210" cy="5637156"/>
          </a:xfrm>
          <a:prstGeom prst="rect">
            <a:avLst/>
          </a:prstGeom>
        </p:spPr>
      </p:pic>
      <p:sp>
        <p:nvSpPr>
          <p:cNvPr id="20" name="Dikdörtgen 19"/>
          <p:cNvSpPr/>
          <p:nvPr/>
        </p:nvSpPr>
        <p:spPr>
          <a:xfrm>
            <a:off x="1646020" y="2028539"/>
            <a:ext cx="13517779" cy="1384995"/>
          </a:xfrm>
          <a:prstGeom prst="rect">
            <a:avLst/>
          </a:prstGeom>
        </p:spPr>
        <p:txBody>
          <a:bodyPr wrap="square">
            <a:spAutoFit/>
          </a:bodyPr>
          <a:lstStyle/>
          <a:p>
            <a:r>
              <a:rPr lang="tr-TR" sz="2800" dirty="0"/>
              <a:t>Bu adımda, sisteme eklenecek proje </a:t>
            </a:r>
            <a:r>
              <a:rPr lang="tr-TR" sz="2800" dirty="0" smtClean="0"/>
              <a:t>başvurusuna yönelik </a:t>
            </a:r>
            <a:r>
              <a:rPr lang="tr-TR" sz="2800" dirty="0"/>
              <a:t>temel bilgiler (proje adı, süresi, öncelik alanı</a:t>
            </a:r>
            <a:r>
              <a:rPr lang="tr-TR" sz="2800" dirty="0" smtClean="0"/>
              <a:t>, uygulama </a:t>
            </a:r>
            <a:r>
              <a:rPr lang="tr-TR" sz="2800" dirty="0"/>
              <a:t>ilçesi gibi) girilmektedir.</a:t>
            </a:r>
          </a:p>
          <a:p>
            <a:r>
              <a:rPr lang="tr-TR" sz="2800" dirty="0">
                <a:solidFill>
                  <a:srgbClr val="FF0000"/>
                </a:solidFill>
              </a:rPr>
              <a:t>Proje Genel Bilgileri doldurulmadan diğer </a:t>
            </a:r>
            <a:r>
              <a:rPr lang="tr-TR" sz="2800" dirty="0" smtClean="0">
                <a:solidFill>
                  <a:srgbClr val="FF0000"/>
                </a:solidFill>
              </a:rPr>
              <a:t>adımlar aktif </a:t>
            </a:r>
            <a:r>
              <a:rPr lang="tr-TR" sz="2800" dirty="0">
                <a:solidFill>
                  <a:srgbClr val="FF0000"/>
                </a:solidFill>
              </a:rPr>
              <a:t>hale gelmemektedir!</a:t>
            </a:r>
          </a:p>
        </p:txBody>
      </p:sp>
    </p:spTree>
    <p:extLst>
      <p:ext uri="{BB962C8B-B14F-4D97-AF65-F5344CB8AC3E}">
        <p14:creationId xmlns:p14="http://schemas.microsoft.com/office/powerpoint/2010/main" val="37693210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94428"/>
            <a:ext cx="15725352" cy="990336"/>
          </a:xfrm>
          <a:prstGeom prst="rect">
            <a:avLst/>
          </a:prstGeom>
        </p:spPr>
        <p:txBody>
          <a:bodyPr lIns="0" tIns="0" rIns="0" bIns="0" rtlCol="0" anchor="t">
            <a:spAutoFit/>
          </a:bodyPr>
          <a:lstStyle/>
          <a:p>
            <a:pPr algn="ctr">
              <a:lnSpc>
                <a:spcPts val="8319"/>
              </a:lnSpc>
            </a:pPr>
            <a:r>
              <a:rPr lang="tr-TR" sz="6399" b="1" spc="63" dirty="0" smtClean="0">
                <a:solidFill>
                  <a:srgbClr val="2D892C"/>
                </a:solidFill>
                <a:latin typeface="Oswald Bold"/>
                <a:ea typeface="Oswald Bold"/>
                <a:cs typeface="Oswald Bold"/>
                <a:sym typeface="Oswald Bold"/>
              </a:rPr>
              <a:t>Proje Genel Bilgileri</a:t>
            </a:r>
            <a:endParaRPr lang="en-US" sz="6399" b="1" spc="63" dirty="0">
              <a:solidFill>
                <a:srgbClr val="2D892C"/>
              </a:solidFill>
              <a:latin typeface="Oswald Bold"/>
              <a:ea typeface="Oswald Bold"/>
              <a:cs typeface="Oswald Bold"/>
              <a:sym typeface="Oswald Bold"/>
            </a:endParaRPr>
          </a:p>
        </p:txBody>
      </p:sp>
      <p:sp>
        <p:nvSpPr>
          <p:cNvPr id="18" name="TextBox 18"/>
          <p:cNvSpPr txBox="1"/>
          <p:nvPr/>
        </p:nvSpPr>
        <p:spPr>
          <a:xfrm>
            <a:off x="689170" y="3050781"/>
            <a:ext cx="7476031" cy="676852"/>
          </a:xfrm>
          <a:prstGeom prst="rect">
            <a:avLst/>
          </a:prstGeom>
        </p:spPr>
        <p:txBody>
          <a:bodyPr wrap="square" lIns="0" tIns="0" rIns="0" bIns="0" rtlCol="0" anchor="t">
            <a:spAutoFit/>
          </a:bodyPr>
          <a:lstStyle/>
          <a:p>
            <a:r>
              <a:rPr lang="tr-TR" sz="2199" spc="70" dirty="0" smtClean="0">
                <a:latin typeface="Poppins"/>
                <a:ea typeface="Poppins"/>
                <a:cs typeface="Poppins"/>
              </a:rPr>
              <a:t>          </a:t>
            </a:r>
            <a:endParaRPr lang="tr-TR" sz="2199" spc="70" dirty="0">
              <a:latin typeface="Poppins"/>
              <a:ea typeface="Poppins"/>
              <a:cs typeface="Poppins"/>
            </a:endParaRPr>
          </a:p>
          <a:p>
            <a:endParaRPr lang="tr-TR" sz="2199" spc="70" dirty="0" smtClean="0">
              <a:latin typeface="Poppins"/>
              <a:ea typeface="Poppins"/>
              <a:cs typeface="Poppins"/>
            </a:endParaRPr>
          </a:p>
        </p:txBody>
      </p:sp>
      <p:sp>
        <p:nvSpPr>
          <p:cNvPr id="20" name="Dikdörtgen 19"/>
          <p:cNvSpPr/>
          <p:nvPr/>
        </p:nvSpPr>
        <p:spPr>
          <a:xfrm>
            <a:off x="1646020" y="2028539"/>
            <a:ext cx="13517779" cy="954107"/>
          </a:xfrm>
          <a:prstGeom prst="rect">
            <a:avLst/>
          </a:prstGeom>
        </p:spPr>
        <p:txBody>
          <a:bodyPr wrap="square">
            <a:spAutoFit/>
          </a:bodyPr>
          <a:lstStyle/>
          <a:p>
            <a:r>
              <a:rPr lang="tr-TR" sz="2800" dirty="0"/>
              <a:t>Projenin genel ve özel amacı, hedef gruplar ile </a:t>
            </a:r>
            <a:r>
              <a:rPr lang="tr-TR" sz="2800" dirty="0" smtClean="0"/>
              <a:t>nihai yararlanıcıların </a:t>
            </a:r>
            <a:r>
              <a:rPr lang="tr-TR" sz="2800" dirty="0"/>
              <a:t>kimler olduğu</a:t>
            </a:r>
            <a:r>
              <a:rPr lang="tr-TR" sz="2800" dirty="0" smtClean="0"/>
              <a:t>, yürütülecek temel faaliyetler </a:t>
            </a:r>
            <a:r>
              <a:rPr lang="tr-TR" sz="2800" dirty="0"/>
              <a:t>ve sonuçları hakkında özet bilgiler girilir.</a:t>
            </a:r>
            <a:endParaRPr lang="tr-TR" sz="2800" dirty="0">
              <a:solidFill>
                <a:srgbClr val="FF0000"/>
              </a:solidFill>
            </a:endParaRPr>
          </a:p>
        </p:txBody>
      </p:sp>
      <p:pic>
        <p:nvPicPr>
          <p:cNvPr id="21" name="Resim 20"/>
          <p:cNvPicPr>
            <a:picLocks noChangeAspect="1"/>
          </p:cNvPicPr>
          <p:nvPr/>
        </p:nvPicPr>
        <p:blipFill>
          <a:blip r:embed="rId9"/>
          <a:stretch>
            <a:fillRect/>
          </a:stretch>
        </p:blipFill>
        <p:spPr>
          <a:xfrm>
            <a:off x="1361171" y="3208051"/>
            <a:ext cx="14087475" cy="6079461"/>
          </a:xfrm>
          <a:prstGeom prst="rect">
            <a:avLst/>
          </a:prstGeom>
        </p:spPr>
      </p:pic>
    </p:spTree>
    <p:extLst>
      <p:ext uri="{BB962C8B-B14F-4D97-AF65-F5344CB8AC3E}">
        <p14:creationId xmlns:p14="http://schemas.microsoft.com/office/powerpoint/2010/main" val="3177027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26000">
            <a:off x="-565627" y="-1090771"/>
            <a:ext cx="19419255" cy="12468542"/>
          </a:xfrm>
          <a:custGeom>
            <a:avLst/>
            <a:gdLst/>
            <a:ahLst/>
            <a:cxnLst/>
            <a:rect l="l" t="t" r="r" b="b"/>
            <a:pathLst>
              <a:path w="19419255" h="12468542">
                <a:moveTo>
                  <a:pt x="1271488" y="0"/>
                </a:moveTo>
                <a:lnTo>
                  <a:pt x="19419254" y="2260424"/>
                </a:lnTo>
                <a:lnTo>
                  <a:pt x="18147766" y="12468542"/>
                </a:lnTo>
                <a:lnTo>
                  <a:pt x="0" y="10208118"/>
                </a:lnTo>
                <a:lnTo>
                  <a:pt x="1271488" y="0"/>
                </a:lnTo>
                <a:close/>
              </a:path>
            </a:pathLst>
          </a:custGeom>
          <a:blipFill>
            <a:blip r:embed="rId2"/>
            <a:stretch>
              <a:fillRect l="-11044" t="-10406" r="-13777" b="-19115"/>
            </a:stretch>
          </a:blipFill>
        </p:spPr>
      </p:sp>
      <p:sp>
        <p:nvSpPr>
          <p:cNvPr id="3" name="Freeform 3"/>
          <p:cNvSpPr/>
          <p:nvPr/>
        </p:nvSpPr>
        <p:spPr>
          <a:xfrm>
            <a:off x="15152355" y="-1770025"/>
            <a:ext cx="4675909" cy="4114800"/>
          </a:xfrm>
          <a:custGeom>
            <a:avLst/>
            <a:gdLst/>
            <a:ahLst/>
            <a:cxnLst/>
            <a:rect l="l" t="t" r="r" b="b"/>
            <a:pathLst>
              <a:path w="4675909" h="4114800">
                <a:moveTo>
                  <a:pt x="0" y="0"/>
                </a:moveTo>
                <a:lnTo>
                  <a:pt x="4675909" y="0"/>
                </a:lnTo>
                <a:lnTo>
                  <a:pt x="4675909" y="4114800"/>
                </a:lnTo>
                <a:lnTo>
                  <a:pt x="0" y="4114800"/>
                </a:lnTo>
                <a:lnTo>
                  <a:pt x="0" y="0"/>
                </a:lnTo>
                <a:close/>
              </a:path>
            </a:pathLst>
          </a:custGeom>
          <a:blipFill>
            <a:blip r:embed="rId3">
              <a:alphaModFix amt="6000"/>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2338898" y="-2603415"/>
            <a:ext cx="3960495" cy="4114800"/>
          </a:xfrm>
          <a:custGeom>
            <a:avLst/>
            <a:gdLst/>
            <a:ahLst/>
            <a:cxnLst/>
            <a:rect l="l" t="t" r="r" b="b"/>
            <a:pathLst>
              <a:path w="3960495" h="4114800">
                <a:moveTo>
                  <a:pt x="0" y="0"/>
                </a:moveTo>
                <a:lnTo>
                  <a:pt x="3960495" y="0"/>
                </a:lnTo>
                <a:lnTo>
                  <a:pt x="3960495" y="4114800"/>
                </a:lnTo>
                <a:lnTo>
                  <a:pt x="0" y="4114800"/>
                </a:lnTo>
                <a:lnTo>
                  <a:pt x="0" y="0"/>
                </a:lnTo>
                <a:close/>
              </a:path>
            </a:pathLst>
          </a:custGeom>
          <a:blipFill>
            <a:blip r:embed="rId5">
              <a:alphaModFix amt="6000"/>
              <a:extLst>
                <a:ext uri="{96DAC541-7B7A-43D3-8B79-37D633B846F1}">
                  <asvg:svgBlip xmlns="" xmlns:asvg="http://schemas.microsoft.com/office/drawing/2016/SVG/main" r:embed="rId6"/>
                </a:ext>
              </a:extLst>
            </a:blip>
            <a:stretch>
              <a:fillRect/>
            </a:stretch>
          </a:blipFill>
          <a:ln cap="sq">
            <a:noFill/>
            <a:prstDash val="solid"/>
            <a:miter/>
          </a:ln>
        </p:spPr>
      </p:sp>
      <p:grpSp>
        <p:nvGrpSpPr>
          <p:cNvPr id="5" name="Group 5"/>
          <p:cNvGrpSpPr/>
          <p:nvPr/>
        </p:nvGrpSpPr>
        <p:grpSpPr>
          <a:xfrm>
            <a:off x="5257800" y="7859723"/>
            <a:ext cx="7367102" cy="2251644"/>
            <a:chOff x="0" y="0"/>
            <a:chExt cx="9822803" cy="3002192"/>
          </a:xfrm>
        </p:grpSpPr>
        <p:sp>
          <p:nvSpPr>
            <p:cNvPr id="6" name="Freeform 6"/>
            <p:cNvSpPr/>
            <p:nvPr/>
          </p:nvSpPr>
          <p:spPr>
            <a:xfrm>
              <a:off x="3660538" y="310256"/>
              <a:ext cx="6162265" cy="2381680"/>
            </a:xfrm>
            <a:custGeom>
              <a:avLst/>
              <a:gdLst/>
              <a:ahLst/>
              <a:cxnLst/>
              <a:rect l="l" t="t" r="r" b="b"/>
              <a:pathLst>
                <a:path w="6162265" h="2381680">
                  <a:moveTo>
                    <a:pt x="0" y="0"/>
                  </a:moveTo>
                  <a:lnTo>
                    <a:pt x="6162265" y="0"/>
                  </a:lnTo>
                  <a:lnTo>
                    <a:pt x="6162265" y="2381680"/>
                  </a:lnTo>
                  <a:lnTo>
                    <a:pt x="0" y="2381680"/>
                  </a:lnTo>
                  <a:lnTo>
                    <a:pt x="0" y="0"/>
                  </a:lnTo>
                  <a:close/>
                </a:path>
              </a:pathLst>
            </a:custGeom>
            <a:blipFill>
              <a:blip r:embed="rId7"/>
              <a:stretch>
                <a:fillRect/>
              </a:stretch>
            </a:blipFill>
          </p:spPr>
        </p:sp>
        <p:sp>
          <p:nvSpPr>
            <p:cNvPr id="7" name="Freeform 7"/>
            <p:cNvSpPr/>
            <p:nvPr/>
          </p:nvSpPr>
          <p:spPr>
            <a:xfrm>
              <a:off x="0" y="0"/>
              <a:ext cx="2799590" cy="3002192"/>
            </a:xfrm>
            <a:custGeom>
              <a:avLst/>
              <a:gdLst/>
              <a:ahLst/>
              <a:cxnLst/>
              <a:rect l="l" t="t" r="r" b="b"/>
              <a:pathLst>
                <a:path w="2799590" h="3002192">
                  <a:moveTo>
                    <a:pt x="0" y="0"/>
                  </a:moveTo>
                  <a:lnTo>
                    <a:pt x="2799590" y="0"/>
                  </a:lnTo>
                  <a:lnTo>
                    <a:pt x="2799590" y="3002192"/>
                  </a:lnTo>
                  <a:lnTo>
                    <a:pt x="0" y="3002192"/>
                  </a:lnTo>
                  <a:lnTo>
                    <a:pt x="0" y="0"/>
                  </a:lnTo>
                  <a:close/>
                </a:path>
              </a:pathLst>
            </a:custGeom>
            <a:blipFill>
              <a:blip r:embed="rId8"/>
              <a:stretch>
                <a:fillRect l="-68807" t="-40648" r="-68937" b="-40516"/>
              </a:stretch>
            </a:blipFill>
          </p:spPr>
        </p:sp>
      </p:grpSp>
      <p:sp>
        <p:nvSpPr>
          <p:cNvPr id="8" name="Freeform 8"/>
          <p:cNvSpPr/>
          <p:nvPr/>
        </p:nvSpPr>
        <p:spPr>
          <a:xfrm>
            <a:off x="3808832" y="79843"/>
            <a:ext cx="10670335" cy="3463413"/>
          </a:xfrm>
          <a:custGeom>
            <a:avLst/>
            <a:gdLst/>
            <a:ahLst/>
            <a:cxnLst/>
            <a:rect l="l" t="t" r="r" b="b"/>
            <a:pathLst>
              <a:path w="10670335" h="3463413">
                <a:moveTo>
                  <a:pt x="0" y="0"/>
                </a:moveTo>
                <a:lnTo>
                  <a:pt x="10670336" y="0"/>
                </a:lnTo>
                <a:lnTo>
                  <a:pt x="10670336" y="3463413"/>
                </a:lnTo>
                <a:lnTo>
                  <a:pt x="0" y="3463413"/>
                </a:lnTo>
                <a:lnTo>
                  <a:pt x="0" y="0"/>
                </a:lnTo>
                <a:close/>
              </a:path>
            </a:pathLst>
          </a:custGeom>
          <a:blipFill>
            <a:blip r:embed="rId9"/>
            <a:stretch>
              <a:fillRect/>
            </a:stretch>
          </a:blipFill>
        </p:spPr>
      </p:sp>
      <p:grpSp>
        <p:nvGrpSpPr>
          <p:cNvPr id="9" name="Group 9"/>
          <p:cNvGrpSpPr/>
          <p:nvPr/>
        </p:nvGrpSpPr>
        <p:grpSpPr>
          <a:xfrm>
            <a:off x="3481760" y="3314426"/>
            <a:ext cx="11324481" cy="4272150"/>
            <a:chOff x="0" y="-76200"/>
            <a:chExt cx="15099308" cy="5696200"/>
          </a:xfrm>
        </p:grpSpPr>
        <p:sp>
          <p:nvSpPr>
            <p:cNvPr id="10" name="TextBox 10"/>
            <p:cNvSpPr txBox="1"/>
            <p:nvPr/>
          </p:nvSpPr>
          <p:spPr>
            <a:xfrm>
              <a:off x="0" y="2279812"/>
              <a:ext cx="15099308" cy="1656152"/>
            </a:xfrm>
            <a:prstGeom prst="rect">
              <a:avLst/>
            </a:prstGeom>
          </p:spPr>
          <p:txBody>
            <a:bodyPr lIns="0" tIns="0" rIns="0" bIns="0" rtlCol="0" anchor="t">
              <a:spAutoFit/>
            </a:bodyPr>
            <a:lstStyle/>
            <a:p>
              <a:pPr algn="ctr">
                <a:lnSpc>
                  <a:spcPts val="5040"/>
                </a:lnSpc>
                <a:spcBef>
                  <a:spcPct val="0"/>
                </a:spcBef>
              </a:pPr>
              <a:r>
                <a:rPr lang="en-US" sz="3600" b="1">
                  <a:solidFill>
                    <a:srgbClr val="F4F2EE"/>
                  </a:solidFill>
                  <a:latin typeface="Oswald Bold"/>
                  <a:ea typeface="Oswald Bold"/>
                  <a:cs typeface="Oswald Bold"/>
                  <a:sym typeface="Oswald Bold"/>
                </a:rPr>
                <a:t>YEŞİL ÜRETİM, DÖNGÜSEL EKONOMİ VE KAPSAYICI İSTİHDAM ​</a:t>
              </a:r>
            </a:p>
            <a:p>
              <a:pPr algn="ctr">
                <a:lnSpc>
                  <a:spcPts val="5040"/>
                </a:lnSpc>
                <a:spcBef>
                  <a:spcPct val="0"/>
                </a:spcBef>
              </a:pPr>
              <a:r>
                <a:rPr lang="en-US" sz="3600" b="1">
                  <a:solidFill>
                    <a:srgbClr val="F4F2EE"/>
                  </a:solidFill>
                  <a:latin typeface="Oswald Bold"/>
                  <a:ea typeface="Oswald Bold"/>
                  <a:cs typeface="Oswald Bold"/>
                  <a:sym typeface="Oswald Bold"/>
                </a:rPr>
                <a:t>HIZLANDIRICI HİBE DESTEĞİ​</a:t>
              </a:r>
            </a:p>
          </p:txBody>
        </p:sp>
        <p:sp>
          <p:nvSpPr>
            <p:cNvPr id="11" name="TextBox 11"/>
            <p:cNvSpPr txBox="1"/>
            <p:nvPr/>
          </p:nvSpPr>
          <p:spPr>
            <a:xfrm>
              <a:off x="3603165" y="-76200"/>
              <a:ext cx="7892977" cy="1799171"/>
            </a:xfrm>
            <a:prstGeom prst="rect">
              <a:avLst/>
            </a:prstGeom>
          </p:spPr>
          <p:txBody>
            <a:bodyPr lIns="0" tIns="0" rIns="0" bIns="0" rtlCol="0" anchor="t">
              <a:spAutoFit/>
            </a:bodyPr>
            <a:lstStyle/>
            <a:p>
              <a:pPr algn="ctr">
                <a:lnSpc>
                  <a:spcPts val="11049"/>
                </a:lnSpc>
              </a:pPr>
              <a:r>
                <a:rPr lang="en-US" sz="8499" b="1" spc="84" dirty="0">
                  <a:solidFill>
                    <a:srgbClr val="F4F2EE"/>
                  </a:solidFill>
                  <a:latin typeface="Oswald Bold"/>
                  <a:ea typeface="Oswald Bold"/>
                  <a:cs typeface="Oswald Bold"/>
                  <a:sym typeface="Oswald Bold"/>
                </a:rPr>
                <a:t>SOGREEN</a:t>
              </a:r>
            </a:p>
          </p:txBody>
        </p:sp>
        <p:sp>
          <p:nvSpPr>
            <p:cNvPr id="12" name="TextBox 12"/>
            <p:cNvSpPr txBox="1"/>
            <p:nvPr/>
          </p:nvSpPr>
          <p:spPr>
            <a:xfrm>
              <a:off x="1968880" y="5138669"/>
              <a:ext cx="11161543" cy="481331"/>
            </a:xfrm>
            <a:prstGeom prst="rect">
              <a:avLst/>
            </a:prstGeom>
          </p:spPr>
          <p:txBody>
            <a:bodyPr lIns="0" tIns="0" rIns="0" bIns="0" rtlCol="0" anchor="t">
              <a:spAutoFit/>
            </a:bodyPr>
            <a:lstStyle/>
            <a:p>
              <a:pPr algn="ctr">
                <a:lnSpc>
                  <a:spcPts val="2940"/>
                </a:lnSpc>
              </a:pPr>
              <a:r>
                <a:rPr lang="en-US" sz="2100" dirty="0" err="1">
                  <a:solidFill>
                    <a:srgbClr val="F4F2EE"/>
                  </a:solidFill>
                  <a:latin typeface="Poppins"/>
                  <a:ea typeface="Poppins"/>
                  <a:cs typeface="Poppins"/>
                  <a:sym typeface="Poppins"/>
                </a:rPr>
                <a:t>Referans</a:t>
              </a:r>
              <a:r>
                <a:rPr lang="en-US" sz="2100" dirty="0">
                  <a:solidFill>
                    <a:srgbClr val="F4F2EE"/>
                  </a:solidFill>
                  <a:latin typeface="Poppins"/>
                  <a:ea typeface="Poppins"/>
                  <a:cs typeface="Poppins"/>
                  <a:sym typeface="Poppins"/>
                </a:rPr>
                <a:t> No:TRA1/25/ALT_SGA_YEDİP/​</a:t>
              </a: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94428"/>
            <a:ext cx="15725352" cy="990336"/>
          </a:xfrm>
          <a:prstGeom prst="rect">
            <a:avLst/>
          </a:prstGeom>
        </p:spPr>
        <p:txBody>
          <a:bodyPr lIns="0" tIns="0" rIns="0" bIns="0" rtlCol="0" anchor="t">
            <a:spAutoFit/>
          </a:bodyPr>
          <a:lstStyle/>
          <a:p>
            <a:pPr algn="ctr">
              <a:lnSpc>
                <a:spcPts val="8319"/>
              </a:lnSpc>
            </a:pPr>
            <a:r>
              <a:rPr lang="tr-TR" sz="6399" b="1" spc="63" dirty="0" smtClean="0">
                <a:solidFill>
                  <a:srgbClr val="2D892C"/>
                </a:solidFill>
                <a:latin typeface="Oswald Bold"/>
                <a:ea typeface="Oswald Bold"/>
                <a:cs typeface="Oswald Bold"/>
                <a:sym typeface="Oswald Bold"/>
              </a:rPr>
              <a:t>Proje Başvuru Sahibi</a:t>
            </a:r>
            <a:endParaRPr lang="en-US" sz="6399" b="1" spc="63" dirty="0">
              <a:solidFill>
                <a:srgbClr val="2D892C"/>
              </a:solidFill>
              <a:latin typeface="Oswald Bold"/>
              <a:ea typeface="Oswald Bold"/>
              <a:cs typeface="Oswald Bold"/>
              <a:sym typeface="Oswald Bold"/>
            </a:endParaRPr>
          </a:p>
        </p:txBody>
      </p:sp>
      <p:sp>
        <p:nvSpPr>
          <p:cNvPr id="18" name="TextBox 18"/>
          <p:cNvSpPr txBox="1"/>
          <p:nvPr/>
        </p:nvSpPr>
        <p:spPr>
          <a:xfrm>
            <a:off x="689170" y="3050781"/>
            <a:ext cx="7476031" cy="676852"/>
          </a:xfrm>
          <a:prstGeom prst="rect">
            <a:avLst/>
          </a:prstGeom>
        </p:spPr>
        <p:txBody>
          <a:bodyPr wrap="square" lIns="0" tIns="0" rIns="0" bIns="0" rtlCol="0" anchor="t">
            <a:spAutoFit/>
          </a:bodyPr>
          <a:lstStyle/>
          <a:p>
            <a:r>
              <a:rPr lang="tr-TR" sz="2199" spc="70" dirty="0" smtClean="0">
                <a:latin typeface="Poppins"/>
                <a:ea typeface="Poppins"/>
                <a:cs typeface="Poppins"/>
              </a:rPr>
              <a:t>          </a:t>
            </a:r>
            <a:endParaRPr lang="tr-TR" sz="2199" spc="70" dirty="0">
              <a:latin typeface="Poppins"/>
              <a:ea typeface="Poppins"/>
              <a:cs typeface="Poppins"/>
            </a:endParaRPr>
          </a:p>
          <a:p>
            <a:endParaRPr lang="tr-TR" sz="2199" spc="70" dirty="0" smtClean="0">
              <a:latin typeface="Poppins"/>
              <a:ea typeface="Poppins"/>
              <a:cs typeface="Poppins"/>
            </a:endParaRPr>
          </a:p>
        </p:txBody>
      </p:sp>
      <p:pic>
        <p:nvPicPr>
          <p:cNvPr id="2" name="Resim 1"/>
          <p:cNvPicPr>
            <a:picLocks noChangeAspect="1"/>
          </p:cNvPicPr>
          <p:nvPr/>
        </p:nvPicPr>
        <p:blipFill>
          <a:blip r:embed="rId9"/>
          <a:stretch>
            <a:fillRect/>
          </a:stretch>
        </p:blipFill>
        <p:spPr>
          <a:xfrm>
            <a:off x="1600130" y="1931069"/>
            <a:ext cx="8615580" cy="4128107"/>
          </a:xfrm>
          <a:prstGeom prst="rect">
            <a:avLst/>
          </a:prstGeom>
        </p:spPr>
      </p:pic>
      <p:sp>
        <p:nvSpPr>
          <p:cNvPr id="22" name="Dikdörtgen 21"/>
          <p:cNvSpPr/>
          <p:nvPr/>
        </p:nvSpPr>
        <p:spPr>
          <a:xfrm>
            <a:off x="1617333" y="1379720"/>
            <a:ext cx="13517779" cy="523220"/>
          </a:xfrm>
          <a:prstGeom prst="rect">
            <a:avLst/>
          </a:prstGeom>
        </p:spPr>
        <p:txBody>
          <a:bodyPr wrap="square">
            <a:spAutoFit/>
          </a:bodyPr>
          <a:lstStyle/>
          <a:p>
            <a:r>
              <a:rPr lang="tr-TR" sz="2800" dirty="0" smtClean="0">
                <a:solidFill>
                  <a:srgbClr val="FF0000"/>
                </a:solidFill>
              </a:rPr>
              <a:t>Başvuru sahibine, yetkili kişiler ve iletişim kişilerine ait bilgiler girilmelidir. </a:t>
            </a:r>
            <a:endParaRPr lang="tr-TR" sz="2800" dirty="0">
              <a:solidFill>
                <a:srgbClr val="FF0000"/>
              </a:solidFill>
            </a:endParaRPr>
          </a:p>
        </p:txBody>
      </p:sp>
      <p:pic>
        <p:nvPicPr>
          <p:cNvPr id="19" name="Resim 18"/>
          <p:cNvPicPr>
            <a:picLocks noChangeAspect="1"/>
          </p:cNvPicPr>
          <p:nvPr/>
        </p:nvPicPr>
        <p:blipFill>
          <a:blip r:embed="rId10"/>
          <a:stretch>
            <a:fillRect/>
          </a:stretch>
        </p:blipFill>
        <p:spPr>
          <a:xfrm>
            <a:off x="1617333" y="6905481"/>
            <a:ext cx="8905875" cy="3248025"/>
          </a:xfrm>
          <a:prstGeom prst="rect">
            <a:avLst/>
          </a:prstGeom>
        </p:spPr>
      </p:pic>
      <p:sp>
        <p:nvSpPr>
          <p:cNvPr id="24" name="Dikdörtgen 23"/>
          <p:cNvSpPr/>
          <p:nvPr/>
        </p:nvSpPr>
        <p:spPr>
          <a:xfrm>
            <a:off x="1406311" y="6262442"/>
            <a:ext cx="13517779" cy="523220"/>
          </a:xfrm>
          <a:prstGeom prst="rect">
            <a:avLst/>
          </a:prstGeom>
        </p:spPr>
        <p:txBody>
          <a:bodyPr wrap="square">
            <a:spAutoFit/>
          </a:bodyPr>
          <a:lstStyle/>
          <a:p>
            <a:r>
              <a:rPr lang="tr-TR" sz="2800" dirty="0" smtClean="0">
                <a:solidFill>
                  <a:srgbClr val="FF0000"/>
                </a:solidFill>
              </a:rPr>
              <a:t>Başvuru sahibinin mevcut faaliyetlerinin ve bu alandaki deneyim süresi girilmelidir.  </a:t>
            </a:r>
            <a:endParaRPr lang="tr-TR" sz="2800" dirty="0">
              <a:solidFill>
                <a:srgbClr val="FF0000"/>
              </a:solidFill>
            </a:endParaRPr>
          </a:p>
        </p:txBody>
      </p:sp>
      <p:sp>
        <p:nvSpPr>
          <p:cNvPr id="26" name="Patlama 2 25"/>
          <p:cNvSpPr/>
          <p:nvPr/>
        </p:nvSpPr>
        <p:spPr>
          <a:xfrm>
            <a:off x="88261" y="2876837"/>
            <a:ext cx="1198965" cy="1104203"/>
          </a:xfrm>
          <a:prstGeom prst="irregularSeal2">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400" b="1" dirty="0" smtClean="0">
                <a:solidFill>
                  <a:srgbClr val="00B050"/>
                </a:solidFill>
              </a:rPr>
              <a:t>1</a:t>
            </a:r>
            <a:endParaRPr lang="tr-TR" sz="2400" b="1" dirty="0">
              <a:solidFill>
                <a:srgbClr val="00B050"/>
              </a:solidFill>
            </a:endParaRPr>
          </a:p>
        </p:txBody>
      </p:sp>
      <p:sp>
        <p:nvSpPr>
          <p:cNvPr id="28" name="Patlama 2 27"/>
          <p:cNvSpPr/>
          <p:nvPr/>
        </p:nvSpPr>
        <p:spPr>
          <a:xfrm>
            <a:off x="193151" y="7201473"/>
            <a:ext cx="1094075" cy="1142623"/>
          </a:xfrm>
          <a:prstGeom prst="irregularSeal2">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400" b="1" dirty="0" smtClean="0">
                <a:solidFill>
                  <a:srgbClr val="00B050"/>
                </a:solidFill>
              </a:rPr>
              <a:t>2</a:t>
            </a:r>
            <a:endParaRPr lang="tr-TR" sz="2400" b="1" dirty="0">
              <a:solidFill>
                <a:srgbClr val="00B050"/>
              </a:solidFill>
            </a:endParaRPr>
          </a:p>
        </p:txBody>
      </p:sp>
    </p:spTree>
    <p:extLst>
      <p:ext uri="{BB962C8B-B14F-4D97-AF65-F5344CB8AC3E}">
        <p14:creationId xmlns:p14="http://schemas.microsoft.com/office/powerpoint/2010/main" val="41601660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70699" y="-4135348"/>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12888" r="-12888"/>
            </a:stretch>
          </a:blipFill>
        </p:spPr>
      </p:sp>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94428"/>
            <a:ext cx="15725352" cy="990336"/>
          </a:xfrm>
          <a:prstGeom prst="rect">
            <a:avLst/>
          </a:prstGeom>
        </p:spPr>
        <p:txBody>
          <a:bodyPr lIns="0" tIns="0" rIns="0" bIns="0" rtlCol="0" anchor="t">
            <a:spAutoFit/>
          </a:bodyPr>
          <a:lstStyle/>
          <a:p>
            <a:pPr algn="ctr">
              <a:lnSpc>
                <a:spcPts val="8319"/>
              </a:lnSpc>
            </a:pPr>
            <a:r>
              <a:rPr lang="en-US" sz="6399" b="1" spc="63" dirty="0">
                <a:solidFill>
                  <a:srgbClr val="2D892C"/>
                </a:solidFill>
                <a:latin typeface="Oswald Bold"/>
                <a:ea typeface="Oswald Bold"/>
                <a:cs typeface="Oswald Bold"/>
                <a:sym typeface="Oswald Bold"/>
              </a:rPr>
              <a:t>Başvuru </a:t>
            </a:r>
            <a:r>
              <a:rPr lang="en-US" sz="6399" b="1" spc="63" dirty="0" err="1">
                <a:solidFill>
                  <a:srgbClr val="2D892C"/>
                </a:solidFill>
                <a:latin typeface="Oswald Bold"/>
                <a:ea typeface="Oswald Bold"/>
                <a:cs typeface="Oswald Bold"/>
                <a:sym typeface="Oswald Bold"/>
              </a:rPr>
              <a:t>Sahibi</a:t>
            </a:r>
            <a:r>
              <a:rPr lang="en-US" sz="6399" b="1" spc="63" dirty="0">
                <a:solidFill>
                  <a:srgbClr val="2D892C"/>
                </a:solidFill>
                <a:latin typeface="Oswald Bold"/>
                <a:ea typeface="Oswald Bold"/>
                <a:cs typeface="Oswald Bold"/>
                <a:sym typeface="Oswald Bold"/>
              </a:rPr>
              <a:t> Kuruluşun Sisteme </a:t>
            </a:r>
            <a:r>
              <a:rPr lang="en-US" sz="6399" b="1" spc="63" dirty="0" err="1">
                <a:solidFill>
                  <a:srgbClr val="2D892C"/>
                </a:solidFill>
                <a:latin typeface="Oswald Bold"/>
                <a:ea typeface="Oswald Bold"/>
                <a:cs typeface="Oswald Bold"/>
                <a:sym typeface="Oswald Bold"/>
              </a:rPr>
              <a:t>Kaydı</a:t>
            </a:r>
            <a:endParaRPr lang="en-US" sz="6399" b="1" spc="63" dirty="0">
              <a:solidFill>
                <a:srgbClr val="2D892C"/>
              </a:solidFill>
              <a:latin typeface="Oswald Bold"/>
              <a:ea typeface="Oswald Bold"/>
              <a:cs typeface="Oswald Bold"/>
              <a:sym typeface="Oswald Bold"/>
            </a:endParaRPr>
          </a:p>
        </p:txBody>
      </p:sp>
      <p:sp>
        <p:nvSpPr>
          <p:cNvPr id="18" name="TextBox 18"/>
          <p:cNvSpPr txBox="1"/>
          <p:nvPr/>
        </p:nvSpPr>
        <p:spPr>
          <a:xfrm>
            <a:off x="3415985" y="3463874"/>
            <a:ext cx="7775710" cy="1692130"/>
          </a:xfrm>
          <a:prstGeom prst="rect">
            <a:avLst/>
          </a:prstGeom>
        </p:spPr>
        <p:txBody>
          <a:bodyPr wrap="square" lIns="0" tIns="0" rIns="0" bIns="0" rtlCol="0" anchor="t">
            <a:spAutoFit/>
          </a:bodyPr>
          <a:lstStyle/>
          <a:p>
            <a:r>
              <a:rPr lang="tr-TR" sz="2199" spc="70" dirty="0" smtClean="0">
                <a:latin typeface="Poppins"/>
                <a:ea typeface="Poppins"/>
                <a:cs typeface="Poppins"/>
              </a:rPr>
              <a:t>          </a:t>
            </a:r>
            <a:endParaRPr lang="tr-TR" sz="2199" spc="70" dirty="0">
              <a:latin typeface="Poppins"/>
              <a:ea typeface="Poppins"/>
              <a:cs typeface="Poppins"/>
            </a:endParaRPr>
          </a:p>
          <a:p>
            <a:endParaRPr lang="tr-TR" sz="2199" spc="70" dirty="0" smtClean="0">
              <a:latin typeface="Poppins"/>
              <a:ea typeface="Poppins"/>
              <a:cs typeface="Poppins"/>
            </a:endParaRPr>
          </a:p>
          <a:p>
            <a:endParaRPr lang="tr-TR" sz="2199" spc="70" dirty="0">
              <a:latin typeface="Poppins"/>
              <a:ea typeface="Poppins"/>
              <a:cs typeface="Poppins"/>
            </a:endParaRPr>
          </a:p>
          <a:p>
            <a:r>
              <a:rPr lang="tr-TR" sz="2199" spc="70" dirty="0" smtClean="0">
                <a:latin typeface="Poppins"/>
                <a:ea typeface="Poppins"/>
                <a:cs typeface="Poppins"/>
              </a:rPr>
              <a:t>Sorgulama sonucu görüntülenen kuruluş başvuru sahibi olarak seçilir. </a:t>
            </a:r>
            <a:endParaRPr lang="en-US" sz="2199" spc="70" dirty="0">
              <a:latin typeface="Poppins"/>
              <a:ea typeface="Poppins"/>
              <a:cs typeface="Poppins"/>
              <a:sym typeface="Poppins"/>
            </a:endParaRPr>
          </a:p>
        </p:txBody>
      </p:sp>
      <p:sp>
        <p:nvSpPr>
          <p:cNvPr id="24" name="Patlama 2 23"/>
          <p:cNvSpPr/>
          <p:nvPr/>
        </p:nvSpPr>
        <p:spPr>
          <a:xfrm>
            <a:off x="497097" y="1942522"/>
            <a:ext cx="1198965" cy="1104203"/>
          </a:xfrm>
          <a:prstGeom prst="irregularSeal2">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400" b="1" dirty="0" smtClean="0">
                <a:solidFill>
                  <a:srgbClr val="00B050"/>
                </a:solidFill>
              </a:rPr>
              <a:t>1</a:t>
            </a:r>
            <a:endParaRPr lang="tr-TR" sz="2400" b="1" dirty="0">
              <a:solidFill>
                <a:srgbClr val="00B050"/>
              </a:solidFill>
            </a:endParaRPr>
          </a:p>
        </p:txBody>
      </p:sp>
      <p:sp>
        <p:nvSpPr>
          <p:cNvPr id="25" name="Patlama 2 24"/>
          <p:cNvSpPr/>
          <p:nvPr/>
        </p:nvSpPr>
        <p:spPr>
          <a:xfrm>
            <a:off x="2234538" y="4030469"/>
            <a:ext cx="1094075" cy="1142623"/>
          </a:xfrm>
          <a:prstGeom prst="irregularSeal2">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400" b="1" dirty="0" smtClean="0">
                <a:solidFill>
                  <a:srgbClr val="00B050"/>
                </a:solidFill>
              </a:rPr>
              <a:t>2</a:t>
            </a:r>
            <a:endParaRPr lang="tr-TR" sz="2400" b="1" dirty="0">
              <a:solidFill>
                <a:srgbClr val="00B050"/>
              </a:solidFill>
            </a:endParaRPr>
          </a:p>
        </p:txBody>
      </p:sp>
      <p:sp>
        <p:nvSpPr>
          <p:cNvPr id="41" name="TextBox 18"/>
          <p:cNvSpPr txBox="1"/>
          <p:nvPr/>
        </p:nvSpPr>
        <p:spPr>
          <a:xfrm>
            <a:off x="1600130" y="2417673"/>
            <a:ext cx="7775710" cy="2030556"/>
          </a:xfrm>
          <a:prstGeom prst="rect">
            <a:avLst/>
          </a:prstGeom>
        </p:spPr>
        <p:txBody>
          <a:bodyPr wrap="square" lIns="0" tIns="0" rIns="0" bIns="0" rtlCol="0" anchor="t">
            <a:spAutoFit/>
          </a:bodyPr>
          <a:lstStyle/>
          <a:p>
            <a:r>
              <a:rPr lang="tr-TR" sz="2199" spc="70" dirty="0" smtClean="0">
                <a:latin typeface="Poppins"/>
                <a:ea typeface="Poppins"/>
                <a:cs typeface="Poppins"/>
              </a:rPr>
              <a:t> Adına proje sunulacak başvuru sahibi kuruluşun sisteme kayıtlı olup olmadığı vergi kimlik/resmi sicil </a:t>
            </a:r>
            <a:r>
              <a:rPr lang="tr-TR" sz="2199" spc="70" dirty="0" err="1" smtClean="0">
                <a:latin typeface="Poppins"/>
                <a:ea typeface="Poppins"/>
                <a:cs typeface="Poppins"/>
              </a:rPr>
              <a:t>no</a:t>
            </a:r>
            <a:r>
              <a:rPr lang="tr-TR" sz="2199" spc="70" dirty="0" smtClean="0">
                <a:latin typeface="Poppins"/>
                <a:ea typeface="Poppins"/>
                <a:cs typeface="Poppins"/>
              </a:rPr>
              <a:t> girilerek sorgulanır. </a:t>
            </a:r>
          </a:p>
          <a:p>
            <a:endParaRPr lang="tr-TR" sz="2199" spc="70" dirty="0">
              <a:latin typeface="Poppins"/>
              <a:ea typeface="Poppins"/>
              <a:cs typeface="Poppins"/>
            </a:endParaRPr>
          </a:p>
          <a:p>
            <a:endParaRPr lang="tr-TR" sz="2199" spc="70" dirty="0" smtClean="0">
              <a:latin typeface="Poppins"/>
              <a:ea typeface="Poppins"/>
              <a:cs typeface="Poppins"/>
            </a:endParaRPr>
          </a:p>
          <a:p>
            <a:endParaRPr lang="tr-TR" sz="2199" spc="70" dirty="0">
              <a:latin typeface="Poppins"/>
              <a:ea typeface="Poppins"/>
              <a:cs typeface="Poppins"/>
            </a:endParaRPr>
          </a:p>
        </p:txBody>
      </p:sp>
      <p:sp>
        <p:nvSpPr>
          <p:cNvPr id="42" name="Patlama 2 41"/>
          <p:cNvSpPr/>
          <p:nvPr/>
        </p:nvSpPr>
        <p:spPr>
          <a:xfrm>
            <a:off x="112039" y="4894319"/>
            <a:ext cx="1094075" cy="1836490"/>
          </a:xfrm>
          <a:prstGeom prst="irregularSeal2">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400" b="1" dirty="0" smtClean="0">
                <a:solidFill>
                  <a:srgbClr val="00B050"/>
                </a:solidFill>
              </a:rPr>
              <a:t>3</a:t>
            </a:r>
            <a:endParaRPr lang="tr-TR" sz="2400" b="1" dirty="0">
              <a:solidFill>
                <a:srgbClr val="00B050"/>
              </a:solidFill>
            </a:endParaRPr>
          </a:p>
        </p:txBody>
      </p:sp>
      <p:sp>
        <p:nvSpPr>
          <p:cNvPr id="43" name="TextBox 18"/>
          <p:cNvSpPr txBox="1"/>
          <p:nvPr/>
        </p:nvSpPr>
        <p:spPr>
          <a:xfrm>
            <a:off x="1184903" y="5776584"/>
            <a:ext cx="7775710" cy="1353704"/>
          </a:xfrm>
          <a:prstGeom prst="rect">
            <a:avLst/>
          </a:prstGeom>
        </p:spPr>
        <p:txBody>
          <a:bodyPr wrap="square" lIns="0" tIns="0" rIns="0" bIns="0" rtlCol="0" anchor="t">
            <a:spAutoFit/>
          </a:bodyPr>
          <a:lstStyle/>
          <a:p>
            <a:r>
              <a:rPr lang="tr-TR" sz="2199" spc="70" dirty="0" smtClean="0">
                <a:latin typeface="Poppins"/>
                <a:ea typeface="Poppins"/>
                <a:cs typeface="Poppins"/>
              </a:rPr>
              <a:t>Sorgulama sonucu ilgili kuruluş bulunamadıysa öncelikle sisteme kaydedilmesi gerekir. </a:t>
            </a:r>
            <a:endParaRPr lang="tr-TR" sz="2199" spc="70" dirty="0">
              <a:latin typeface="Poppins"/>
              <a:ea typeface="Poppins"/>
              <a:cs typeface="Poppins"/>
            </a:endParaRPr>
          </a:p>
          <a:p>
            <a:endParaRPr lang="tr-TR" sz="2199" spc="70" dirty="0" smtClean="0">
              <a:latin typeface="Poppins"/>
              <a:ea typeface="Poppins"/>
              <a:cs typeface="Poppins"/>
            </a:endParaRPr>
          </a:p>
          <a:p>
            <a:endParaRPr lang="tr-TR" sz="2199" spc="70" dirty="0">
              <a:latin typeface="Poppins"/>
              <a:ea typeface="Poppins"/>
              <a:cs typeface="Poppins"/>
            </a:endParaRPr>
          </a:p>
        </p:txBody>
      </p:sp>
      <p:pic>
        <p:nvPicPr>
          <p:cNvPr id="19" name="Resim 18"/>
          <p:cNvPicPr>
            <a:picLocks noChangeAspect="1"/>
          </p:cNvPicPr>
          <p:nvPr/>
        </p:nvPicPr>
        <p:blipFill>
          <a:blip r:embed="rId9"/>
          <a:stretch>
            <a:fillRect/>
          </a:stretch>
        </p:blipFill>
        <p:spPr>
          <a:xfrm>
            <a:off x="11170484" y="2411670"/>
            <a:ext cx="7129578" cy="5943563"/>
          </a:xfrm>
          <a:prstGeom prst="rect">
            <a:avLst/>
          </a:prstGeom>
        </p:spPr>
      </p:pic>
      <p:sp>
        <p:nvSpPr>
          <p:cNvPr id="20" name="Oval 19"/>
          <p:cNvSpPr/>
          <p:nvPr/>
        </p:nvSpPr>
        <p:spPr>
          <a:xfrm>
            <a:off x="11170484" y="3432951"/>
            <a:ext cx="5583568" cy="1000887"/>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24931209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70699" y="-4135348"/>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12888" r="-12888"/>
            </a:stretch>
          </a:blipFill>
        </p:spPr>
      </p:sp>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94428"/>
            <a:ext cx="15725352" cy="2128788"/>
          </a:xfrm>
          <a:prstGeom prst="rect">
            <a:avLst/>
          </a:prstGeom>
        </p:spPr>
        <p:txBody>
          <a:bodyPr lIns="0" tIns="0" rIns="0" bIns="0" rtlCol="0" anchor="t">
            <a:spAutoFit/>
          </a:bodyPr>
          <a:lstStyle/>
          <a:p>
            <a:pPr algn="ctr">
              <a:lnSpc>
                <a:spcPts val="8319"/>
              </a:lnSpc>
            </a:pPr>
            <a:r>
              <a:rPr lang="en-US" sz="6399" b="1" spc="63" dirty="0">
                <a:solidFill>
                  <a:srgbClr val="2D892C"/>
                </a:solidFill>
                <a:latin typeface="Oswald Bold"/>
                <a:ea typeface="Oswald Bold"/>
                <a:cs typeface="Oswald Bold"/>
                <a:sym typeface="Oswald Bold"/>
              </a:rPr>
              <a:t>Başvuru </a:t>
            </a:r>
            <a:r>
              <a:rPr lang="en-US" sz="6399" b="1" spc="63" dirty="0" err="1">
                <a:solidFill>
                  <a:srgbClr val="2D892C"/>
                </a:solidFill>
                <a:latin typeface="Oswald Bold"/>
                <a:ea typeface="Oswald Bold"/>
                <a:cs typeface="Oswald Bold"/>
                <a:sym typeface="Oswald Bold"/>
              </a:rPr>
              <a:t>Sahibi</a:t>
            </a:r>
            <a:r>
              <a:rPr lang="en-US" sz="6399" b="1" spc="63" dirty="0">
                <a:solidFill>
                  <a:srgbClr val="2D892C"/>
                </a:solidFill>
                <a:latin typeface="Oswald Bold"/>
                <a:ea typeface="Oswald Bold"/>
                <a:cs typeface="Oswald Bold"/>
                <a:sym typeface="Oswald Bold"/>
              </a:rPr>
              <a:t> </a:t>
            </a:r>
            <a:r>
              <a:rPr lang="en-US" sz="6399" b="1" spc="63" dirty="0" smtClean="0">
                <a:solidFill>
                  <a:srgbClr val="2D892C"/>
                </a:solidFill>
                <a:latin typeface="Oswald Bold"/>
                <a:ea typeface="Oswald Bold"/>
                <a:cs typeface="Oswald Bold"/>
                <a:sym typeface="Oswald Bold"/>
              </a:rPr>
              <a:t>Kuruluşun</a:t>
            </a:r>
            <a:r>
              <a:rPr lang="tr-TR" sz="6399" b="1" spc="63" dirty="0" smtClean="0">
                <a:solidFill>
                  <a:srgbClr val="2D892C"/>
                </a:solidFill>
                <a:latin typeface="Oswald Bold"/>
                <a:ea typeface="Oswald Bold"/>
                <a:cs typeface="Oswald Bold"/>
                <a:sym typeface="Oswald Bold"/>
              </a:rPr>
              <a:t>,</a:t>
            </a:r>
            <a:r>
              <a:rPr lang="en-US" sz="6399" b="1" spc="63" dirty="0" err="1" smtClean="0">
                <a:solidFill>
                  <a:srgbClr val="2D892C"/>
                </a:solidFill>
                <a:latin typeface="Oswald Bold"/>
                <a:ea typeface="Oswald Bold"/>
                <a:cs typeface="Oswald Bold"/>
                <a:sym typeface="Oswald Bold"/>
              </a:rPr>
              <a:t>Ortak</a:t>
            </a:r>
            <a:r>
              <a:rPr lang="en-US" sz="6399" b="1" spc="63" dirty="0" smtClean="0">
                <a:solidFill>
                  <a:srgbClr val="2D892C"/>
                </a:solidFill>
                <a:latin typeface="Oswald Bold"/>
                <a:ea typeface="Oswald Bold"/>
                <a:cs typeface="Oswald Bold"/>
                <a:sym typeface="Oswald Bold"/>
              </a:rPr>
              <a:t> </a:t>
            </a:r>
            <a:r>
              <a:rPr lang="en-US" sz="6399" b="1" spc="63" dirty="0" err="1">
                <a:solidFill>
                  <a:srgbClr val="2D892C"/>
                </a:solidFill>
                <a:latin typeface="Oswald Bold"/>
                <a:ea typeface="Oswald Bold"/>
                <a:cs typeface="Oswald Bold"/>
                <a:sym typeface="Oswald Bold"/>
              </a:rPr>
              <a:t>ve</a:t>
            </a:r>
            <a:r>
              <a:rPr lang="en-US" sz="6399" b="1" spc="63" dirty="0">
                <a:solidFill>
                  <a:srgbClr val="2D892C"/>
                </a:solidFill>
                <a:latin typeface="Oswald Bold"/>
                <a:ea typeface="Oswald Bold"/>
                <a:cs typeface="Oswald Bold"/>
                <a:sym typeface="Oswald Bold"/>
              </a:rPr>
              <a:t> </a:t>
            </a:r>
            <a:r>
              <a:rPr lang="en-US" sz="6399" b="1" spc="63" dirty="0" err="1" smtClean="0">
                <a:solidFill>
                  <a:srgbClr val="2D892C"/>
                </a:solidFill>
                <a:latin typeface="Oswald Bold"/>
                <a:ea typeface="Oswald Bold"/>
                <a:cs typeface="Oswald Bold"/>
                <a:sym typeface="Oswald Bold"/>
              </a:rPr>
              <a:t>İştirakçiler</a:t>
            </a:r>
            <a:r>
              <a:rPr lang="tr-TR" sz="6399" b="1" spc="63" dirty="0" smtClean="0">
                <a:solidFill>
                  <a:srgbClr val="2D892C"/>
                </a:solidFill>
                <a:latin typeface="Oswald Bold"/>
                <a:ea typeface="Oswald Bold"/>
                <a:cs typeface="Oswald Bold"/>
                <a:sym typeface="Oswald Bold"/>
              </a:rPr>
              <a:t>in</a:t>
            </a:r>
            <a:r>
              <a:rPr lang="en-US" sz="6399" b="1" spc="63" dirty="0" smtClean="0">
                <a:solidFill>
                  <a:srgbClr val="2D892C"/>
                </a:solidFill>
                <a:latin typeface="Oswald Bold"/>
                <a:ea typeface="Oswald Bold"/>
                <a:cs typeface="Oswald Bold"/>
                <a:sym typeface="Oswald Bold"/>
              </a:rPr>
              <a:t> </a:t>
            </a:r>
            <a:r>
              <a:rPr lang="en-US" sz="6399" b="1" spc="63" dirty="0">
                <a:solidFill>
                  <a:srgbClr val="2D892C"/>
                </a:solidFill>
                <a:latin typeface="Oswald Bold"/>
                <a:ea typeface="Oswald Bold"/>
                <a:cs typeface="Oswald Bold"/>
                <a:sym typeface="Oswald Bold"/>
              </a:rPr>
              <a:t>(</a:t>
            </a:r>
            <a:r>
              <a:rPr lang="en-US" sz="6399" b="1" spc="63" dirty="0" err="1">
                <a:solidFill>
                  <a:srgbClr val="2D892C"/>
                </a:solidFill>
                <a:latin typeface="Oswald Bold"/>
                <a:ea typeface="Oswald Bold"/>
                <a:cs typeface="Oswald Bold"/>
                <a:sym typeface="Oswald Bold"/>
              </a:rPr>
              <a:t>Varsa</a:t>
            </a:r>
            <a:r>
              <a:rPr lang="en-US" sz="6399" b="1" spc="63" dirty="0">
                <a:solidFill>
                  <a:srgbClr val="2D892C"/>
                </a:solidFill>
                <a:latin typeface="Oswald Bold"/>
                <a:ea typeface="Oswald Bold"/>
                <a:cs typeface="Oswald Bold"/>
                <a:sym typeface="Oswald Bold"/>
              </a:rPr>
              <a:t>) Sisteme </a:t>
            </a:r>
            <a:r>
              <a:rPr lang="en-US" sz="6399" b="1" spc="63" dirty="0" err="1">
                <a:solidFill>
                  <a:srgbClr val="2D892C"/>
                </a:solidFill>
                <a:latin typeface="Oswald Bold"/>
                <a:ea typeface="Oswald Bold"/>
                <a:cs typeface="Oswald Bold"/>
                <a:sym typeface="Oswald Bold"/>
              </a:rPr>
              <a:t>Kaydı</a:t>
            </a:r>
            <a:endParaRPr lang="en-US" sz="6399" b="1" spc="63" dirty="0">
              <a:solidFill>
                <a:srgbClr val="2D892C"/>
              </a:solidFill>
              <a:latin typeface="Oswald Bold"/>
              <a:ea typeface="Oswald Bold"/>
              <a:cs typeface="Oswald Bold"/>
              <a:sym typeface="Oswald Bold"/>
            </a:endParaRPr>
          </a:p>
        </p:txBody>
      </p:sp>
      <p:sp>
        <p:nvSpPr>
          <p:cNvPr id="18" name="TextBox 18"/>
          <p:cNvSpPr txBox="1"/>
          <p:nvPr/>
        </p:nvSpPr>
        <p:spPr>
          <a:xfrm>
            <a:off x="2497738" y="3096246"/>
            <a:ext cx="7775710" cy="1692130"/>
          </a:xfrm>
          <a:prstGeom prst="rect">
            <a:avLst/>
          </a:prstGeom>
        </p:spPr>
        <p:txBody>
          <a:bodyPr wrap="square" lIns="0" tIns="0" rIns="0" bIns="0" rtlCol="0" anchor="t">
            <a:spAutoFit/>
          </a:bodyPr>
          <a:lstStyle/>
          <a:p>
            <a:r>
              <a:rPr lang="tr-TR" sz="2199" spc="70" dirty="0" smtClean="0">
                <a:latin typeface="Poppins"/>
                <a:ea typeface="Poppins"/>
                <a:cs typeface="Poppins"/>
              </a:rPr>
              <a:t>          </a:t>
            </a:r>
            <a:endParaRPr lang="tr-TR" sz="2199" spc="70" dirty="0">
              <a:latin typeface="Poppins"/>
              <a:ea typeface="Poppins"/>
              <a:cs typeface="Poppins"/>
            </a:endParaRPr>
          </a:p>
          <a:p>
            <a:endParaRPr lang="tr-TR" sz="2199" spc="70" dirty="0" smtClean="0">
              <a:latin typeface="Poppins"/>
              <a:ea typeface="Poppins"/>
              <a:cs typeface="Poppins"/>
            </a:endParaRPr>
          </a:p>
          <a:p>
            <a:endParaRPr lang="tr-TR" sz="2199" spc="70" dirty="0">
              <a:latin typeface="Poppins"/>
              <a:ea typeface="Poppins"/>
              <a:cs typeface="Poppins"/>
            </a:endParaRPr>
          </a:p>
          <a:p>
            <a:r>
              <a:rPr lang="tr-TR" sz="2199" spc="70" dirty="0">
                <a:latin typeface="Poppins"/>
                <a:ea typeface="Poppins"/>
                <a:cs typeface="Poppins"/>
              </a:rPr>
              <a:t>Açılan Tüzel Paydaş Bilgileri penceresindeki alanlar doğru </a:t>
            </a:r>
            <a:r>
              <a:rPr lang="tr-TR" sz="2199" spc="70" dirty="0" smtClean="0">
                <a:latin typeface="Poppins"/>
                <a:ea typeface="Poppins"/>
                <a:cs typeface="Poppins"/>
              </a:rPr>
              <a:t>ve eksiksiz </a:t>
            </a:r>
            <a:r>
              <a:rPr lang="tr-TR" sz="2199" spc="70" dirty="0">
                <a:latin typeface="Poppins"/>
                <a:ea typeface="Poppins"/>
                <a:cs typeface="Poppins"/>
              </a:rPr>
              <a:t>bir şekilde doldurulmalıdır.</a:t>
            </a:r>
            <a:endParaRPr lang="en-US" sz="2199" spc="70" dirty="0">
              <a:latin typeface="Poppins"/>
              <a:ea typeface="Poppins"/>
              <a:cs typeface="Poppins"/>
              <a:sym typeface="Poppins"/>
            </a:endParaRPr>
          </a:p>
        </p:txBody>
      </p:sp>
      <p:sp>
        <p:nvSpPr>
          <p:cNvPr id="24" name="Patlama 2 23"/>
          <p:cNvSpPr/>
          <p:nvPr/>
        </p:nvSpPr>
        <p:spPr>
          <a:xfrm>
            <a:off x="497097" y="1942522"/>
            <a:ext cx="1198965" cy="1104203"/>
          </a:xfrm>
          <a:prstGeom prst="irregularSeal2">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400" b="1" dirty="0" smtClean="0">
                <a:solidFill>
                  <a:srgbClr val="00B050"/>
                </a:solidFill>
              </a:rPr>
              <a:t>1</a:t>
            </a:r>
            <a:endParaRPr lang="tr-TR" sz="2400" b="1" dirty="0">
              <a:solidFill>
                <a:srgbClr val="00B050"/>
              </a:solidFill>
            </a:endParaRPr>
          </a:p>
        </p:txBody>
      </p:sp>
      <p:sp>
        <p:nvSpPr>
          <p:cNvPr id="25" name="Patlama 2 24"/>
          <p:cNvSpPr/>
          <p:nvPr/>
        </p:nvSpPr>
        <p:spPr>
          <a:xfrm>
            <a:off x="1393906" y="3891166"/>
            <a:ext cx="1094075" cy="1142623"/>
          </a:xfrm>
          <a:prstGeom prst="irregularSeal2">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400" b="1" dirty="0" smtClean="0">
                <a:solidFill>
                  <a:srgbClr val="00B050"/>
                </a:solidFill>
              </a:rPr>
              <a:t>2</a:t>
            </a:r>
            <a:endParaRPr lang="tr-TR" sz="2400" b="1" dirty="0">
              <a:solidFill>
                <a:srgbClr val="00B050"/>
              </a:solidFill>
            </a:endParaRPr>
          </a:p>
        </p:txBody>
      </p:sp>
      <p:sp>
        <p:nvSpPr>
          <p:cNvPr id="41" name="TextBox 18"/>
          <p:cNvSpPr txBox="1"/>
          <p:nvPr/>
        </p:nvSpPr>
        <p:spPr>
          <a:xfrm>
            <a:off x="1600130" y="2417673"/>
            <a:ext cx="7775710" cy="1692130"/>
          </a:xfrm>
          <a:prstGeom prst="rect">
            <a:avLst/>
          </a:prstGeom>
        </p:spPr>
        <p:txBody>
          <a:bodyPr wrap="square" lIns="0" tIns="0" rIns="0" bIns="0" rtlCol="0" anchor="t">
            <a:spAutoFit/>
          </a:bodyPr>
          <a:lstStyle/>
          <a:p>
            <a:r>
              <a:rPr lang="tr-TR" sz="2199" spc="70" dirty="0">
                <a:latin typeface="Poppins"/>
                <a:ea typeface="Poppins"/>
                <a:cs typeface="Poppins"/>
              </a:rPr>
              <a:t> Başvuru Sahibi kuruluşun Sisteme tanıtılması için </a:t>
            </a:r>
            <a:r>
              <a:rPr lang="tr-TR" sz="2199" spc="70" dirty="0" smtClean="0">
                <a:latin typeface="Poppins"/>
                <a:ea typeface="Poppins"/>
                <a:cs typeface="Poppins"/>
              </a:rPr>
              <a:t>ana sayfadaki </a:t>
            </a:r>
            <a:r>
              <a:rPr lang="tr-TR" sz="2199" spc="70" dirty="0">
                <a:latin typeface="Poppins"/>
                <a:ea typeface="Poppins"/>
                <a:cs typeface="Poppins"/>
              </a:rPr>
              <a:t>Kullanıcı İşlemleri menüsünden Tüzel </a:t>
            </a:r>
            <a:r>
              <a:rPr lang="tr-TR" sz="2199" spc="70" dirty="0" smtClean="0">
                <a:latin typeface="Poppins"/>
                <a:ea typeface="Poppins"/>
                <a:cs typeface="Poppins"/>
              </a:rPr>
              <a:t>Paydaş İşlemleri </a:t>
            </a:r>
            <a:r>
              <a:rPr lang="tr-TR" sz="2199" spc="70" dirty="0">
                <a:latin typeface="Poppins"/>
                <a:ea typeface="Poppins"/>
                <a:cs typeface="Poppins"/>
              </a:rPr>
              <a:t>seçilir.</a:t>
            </a:r>
          </a:p>
          <a:p>
            <a:endParaRPr lang="tr-TR" sz="2199" spc="70" dirty="0" smtClean="0">
              <a:latin typeface="Poppins"/>
              <a:ea typeface="Poppins"/>
              <a:cs typeface="Poppins"/>
            </a:endParaRPr>
          </a:p>
          <a:p>
            <a:endParaRPr lang="tr-TR" sz="2199" spc="70" dirty="0">
              <a:latin typeface="Poppins"/>
              <a:ea typeface="Poppins"/>
              <a:cs typeface="Poppins"/>
            </a:endParaRPr>
          </a:p>
        </p:txBody>
      </p:sp>
      <p:sp>
        <p:nvSpPr>
          <p:cNvPr id="42" name="Patlama 2 41"/>
          <p:cNvSpPr/>
          <p:nvPr/>
        </p:nvSpPr>
        <p:spPr>
          <a:xfrm>
            <a:off x="112039" y="4894319"/>
            <a:ext cx="1094075" cy="1836490"/>
          </a:xfrm>
          <a:prstGeom prst="irregularSeal2">
            <a:avLst/>
          </a:prstGeom>
          <a:solidFill>
            <a:srgbClr val="92D050"/>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400" b="1" dirty="0" smtClean="0">
                <a:solidFill>
                  <a:srgbClr val="00B050"/>
                </a:solidFill>
              </a:rPr>
              <a:t>3</a:t>
            </a:r>
            <a:endParaRPr lang="tr-TR" sz="2400" b="1" dirty="0">
              <a:solidFill>
                <a:srgbClr val="00B050"/>
              </a:solidFill>
            </a:endParaRPr>
          </a:p>
        </p:txBody>
      </p:sp>
      <p:sp>
        <p:nvSpPr>
          <p:cNvPr id="43" name="TextBox 18"/>
          <p:cNvSpPr txBox="1"/>
          <p:nvPr/>
        </p:nvSpPr>
        <p:spPr>
          <a:xfrm>
            <a:off x="1382848" y="5410903"/>
            <a:ext cx="7775710" cy="1353704"/>
          </a:xfrm>
          <a:prstGeom prst="rect">
            <a:avLst/>
          </a:prstGeom>
        </p:spPr>
        <p:txBody>
          <a:bodyPr wrap="square" lIns="0" tIns="0" rIns="0" bIns="0" rtlCol="0" anchor="t">
            <a:spAutoFit/>
          </a:bodyPr>
          <a:lstStyle/>
          <a:p>
            <a:r>
              <a:rPr lang="tr-TR" sz="2199" spc="70" dirty="0">
                <a:solidFill>
                  <a:srgbClr val="FF0000"/>
                </a:solidFill>
                <a:latin typeface="Poppins"/>
                <a:ea typeface="Poppins"/>
                <a:cs typeface="Poppins"/>
              </a:rPr>
              <a:t>Sisteme eklenen tüzel paydaşa yönelik bilgilerde </a:t>
            </a:r>
            <a:r>
              <a:rPr lang="tr-TR" sz="2199" spc="70" dirty="0" smtClean="0">
                <a:solidFill>
                  <a:srgbClr val="FF0000"/>
                </a:solidFill>
                <a:latin typeface="Poppins"/>
                <a:ea typeface="Poppins"/>
                <a:cs typeface="Poppins"/>
              </a:rPr>
              <a:t>güncelleme yapılmak </a:t>
            </a:r>
            <a:r>
              <a:rPr lang="tr-TR" sz="2199" spc="70" dirty="0">
                <a:solidFill>
                  <a:srgbClr val="FF0000"/>
                </a:solidFill>
                <a:latin typeface="Poppins"/>
                <a:ea typeface="Poppins"/>
                <a:cs typeface="Poppins"/>
              </a:rPr>
              <a:t>istenirse, </a:t>
            </a:r>
            <a:r>
              <a:rPr lang="tr-TR" sz="2199" spc="70" dirty="0" smtClean="0">
                <a:solidFill>
                  <a:srgbClr val="FF0000"/>
                </a:solidFill>
                <a:latin typeface="Poppins"/>
                <a:ea typeface="Poppins"/>
                <a:cs typeface="Poppins"/>
              </a:rPr>
              <a:t>KUDAKA </a:t>
            </a:r>
            <a:r>
              <a:rPr lang="tr-TR" sz="2199" spc="70" dirty="0">
                <a:solidFill>
                  <a:srgbClr val="FF0000"/>
                </a:solidFill>
                <a:latin typeface="Poppins"/>
                <a:ea typeface="Poppins"/>
                <a:cs typeface="Poppins"/>
              </a:rPr>
              <a:t>ile iletişime geçilmesi gerekmektedir.</a:t>
            </a:r>
            <a:endParaRPr lang="tr-TR" sz="2199" spc="70" dirty="0" smtClean="0">
              <a:solidFill>
                <a:srgbClr val="FF0000"/>
              </a:solidFill>
              <a:latin typeface="Poppins"/>
              <a:ea typeface="Poppins"/>
              <a:cs typeface="Poppins"/>
            </a:endParaRPr>
          </a:p>
          <a:p>
            <a:endParaRPr lang="tr-TR" sz="2199" spc="70" dirty="0">
              <a:latin typeface="Poppins"/>
              <a:ea typeface="Poppins"/>
              <a:cs typeface="Poppins"/>
            </a:endParaRPr>
          </a:p>
        </p:txBody>
      </p:sp>
      <p:pic>
        <p:nvPicPr>
          <p:cNvPr id="21" name="Resim 20"/>
          <p:cNvPicPr>
            <a:picLocks noChangeAspect="1"/>
          </p:cNvPicPr>
          <p:nvPr/>
        </p:nvPicPr>
        <p:blipFill>
          <a:blip r:embed="rId9"/>
          <a:stretch>
            <a:fillRect/>
          </a:stretch>
        </p:blipFill>
        <p:spPr>
          <a:xfrm>
            <a:off x="9482222" y="4615546"/>
            <a:ext cx="8612235" cy="5478996"/>
          </a:xfrm>
          <a:prstGeom prst="rect">
            <a:avLst/>
          </a:prstGeom>
        </p:spPr>
      </p:pic>
      <p:pic>
        <p:nvPicPr>
          <p:cNvPr id="22" name="Resim 21"/>
          <p:cNvPicPr>
            <a:picLocks noChangeAspect="1"/>
          </p:cNvPicPr>
          <p:nvPr/>
        </p:nvPicPr>
        <p:blipFill>
          <a:blip r:embed="rId10"/>
          <a:stretch>
            <a:fillRect/>
          </a:stretch>
        </p:blipFill>
        <p:spPr>
          <a:xfrm>
            <a:off x="12866453" y="1812036"/>
            <a:ext cx="3659069" cy="2617825"/>
          </a:xfrm>
          <a:prstGeom prst="rect">
            <a:avLst/>
          </a:prstGeom>
        </p:spPr>
      </p:pic>
      <p:sp>
        <p:nvSpPr>
          <p:cNvPr id="23" name="Oval 22"/>
          <p:cNvSpPr/>
          <p:nvPr/>
        </p:nvSpPr>
        <p:spPr>
          <a:xfrm>
            <a:off x="12866453" y="3263738"/>
            <a:ext cx="3659069" cy="116612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TextBox 18"/>
          <p:cNvSpPr txBox="1"/>
          <p:nvPr/>
        </p:nvSpPr>
        <p:spPr>
          <a:xfrm>
            <a:off x="619271" y="6782928"/>
            <a:ext cx="9067334" cy="3384260"/>
          </a:xfrm>
          <a:prstGeom prst="rect">
            <a:avLst/>
          </a:prstGeom>
        </p:spPr>
        <p:txBody>
          <a:bodyPr wrap="square" lIns="0" tIns="0" rIns="0" bIns="0" rtlCol="0" anchor="t">
            <a:spAutoFit/>
          </a:bodyPr>
          <a:lstStyle/>
          <a:p>
            <a:r>
              <a:rPr lang="tr-TR" sz="2199" spc="70" dirty="0">
                <a:latin typeface="Poppins"/>
                <a:ea typeface="Poppins"/>
                <a:cs typeface="Poppins"/>
              </a:rPr>
              <a:t>Projede görev alacak </a:t>
            </a:r>
            <a:r>
              <a:rPr lang="tr-TR" sz="2199" spc="70" dirty="0">
                <a:solidFill>
                  <a:srgbClr val="FF0000"/>
                </a:solidFill>
                <a:latin typeface="Poppins"/>
                <a:ea typeface="Poppins"/>
                <a:cs typeface="Poppins"/>
              </a:rPr>
              <a:t>ortak </a:t>
            </a:r>
            <a:r>
              <a:rPr lang="tr-TR" sz="2199" spc="70" dirty="0" smtClean="0">
                <a:solidFill>
                  <a:srgbClr val="FF0000"/>
                </a:solidFill>
                <a:latin typeface="Poppins"/>
                <a:ea typeface="Poppins"/>
                <a:cs typeface="Poppins"/>
              </a:rPr>
              <a:t>ve iştirakçileri </a:t>
            </a:r>
            <a:r>
              <a:rPr lang="tr-TR" sz="2199" spc="70" dirty="0">
                <a:solidFill>
                  <a:srgbClr val="FF0000"/>
                </a:solidFill>
                <a:latin typeface="Poppins"/>
                <a:ea typeface="Poppins"/>
                <a:cs typeface="Poppins"/>
              </a:rPr>
              <a:t>sistem üzerinden</a:t>
            </a:r>
          </a:p>
          <a:p>
            <a:r>
              <a:rPr lang="tr-TR" sz="2199" spc="70" dirty="0">
                <a:solidFill>
                  <a:srgbClr val="FF0000"/>
                </a:solidFill>
                <a:latin typeface="Poppins"/>
                <a:ea typeface="Poppins"/>
                <a:cs typeface="Poppins"/>
              </a:rPr>
              <a:t>Tüzel Paydaş </a:t>
            </a:r>
            <a:r>
              <a:rPr lang="tr-TR" sz="2199" spc="70" dirty="0">
                <a:latin typeface="Poppins"/>
                <a:ea typeface="Poppins"/>
                <a:cs typeface="Poppins"/>
              </a:rPr>
              <a:t>olarak </a:t>
            </a:r>
            <a:r>
              <a:rPr lang="tr-TR" sz="2199" spc="70" dirty="0" smtClean="0">
                <a:latin typeface="Poppins"/>
                <a:ea typeface="Poppins"/>
                <a:cs typeface="Poppins"/>
              </a:rPr>
              <a:t>eklemek gerekmektedir.  </a:t>
            </a:r>
            <a:r>
              <a:rPr lang="tr-TR" sz="2199" spc="70" dirty="0">
                <a:latin typeface="Poppins"/>
                <a:ea typeface="Poppins"/>
                <a:cs typeface="Poppins"/>
              </a:rPr>
              <a:t>KAYS üzerinde Proje </a:t>
            </a:r>
            <a:r>
              <a:rPr lang="tr-TR" sz="2199" spc="70" dirty="0" smtClean="0">
                <a:latin typeface="Poppins"/>
                <a:ea typeface="Poppins"/>
                <a:cs typeface="Poppins"/>
              </a:rPr>
              <a:t>Paydaşları adımından </a:t>
            </a:r>
            <a:r>
              <a:rPr lang="tr-TR" sz="2199" spc="70" dirty="0">
                <a:latin typeface="Poppins"/>
                <a:ea typeface="Poppins"/>
                <a:cs typeface="Poppins"/>
              </a:rPr>
              <a:t>açılan Proje </a:t>
            </a:r>
            <a:r>
              <a:rPr lang="tr-TR" sz="2199" spc="70" dirty="0" smtClean="0">
                <a:latin typeface="Poppins"/>
                <a:ea typeface="Poppins"/>
                <a:cs typeface="Poppins"/>
              </a:rPr>
              <a:t>Paydaş Bilgileri </a:t>
            </a:r>
            <a:r>
              <a:rPr lang="tr-TR" sz="2199" spc="70" dirty="0">
                <a:latin typeface="Poppins"/>
                <a:ea typeface="Poppins"/>
                <a:cs typeface="Poppins"/>
              </a:rPr>
              <a:t>penceresinde ortak </a:t>
            </a:r>
            <a:r>
              <a:rPr lang="tr-TR" sz="2199" spc="70" dirty="0" smtClean="0">
                <a:latin typeface="Poppins"/>
                <a:ea typeface="Poppins"/>
                <a:cs typeface="Poppins"/>
              </a:rPr>
              <a:t>veya iştirakçinin </a:t>
            </a:r>
            <a:r>
              <a:rPr lang="tr-TR" sz="2199" spc="70" dirty="0">
                <a:latin typeface="Poppins"/>
                <a:ea typeface="Poppins"/>
                <a:cs typeface="Poppins"/>
              </a:rPr>
              <a:t>Resmi Sicil veya Vergi</a:t>
            </a:r>
          </a:p>
          <a:p>
            <a:r>
              <a:rPr lang="tr-TR" sz="2199" spc="70" dirty="0">
                <a:latin typeface="Poppins"/>
                <a:ea typeface="Poppins"/>
                <a:cs typeface="Poppins"/>
              </a:rPr>
              <a:t>Kimlik Numarası </a:t>
            </a:r>
            <a:r>
              <a:rPr lang="tr-TR" sz="2199" spc="70" dirty="0" smtClean="0">
                <a:latin typeface="Poppins"/>
                <a:ea typeface="Poppins"/>
                <a:cs typeface="Poppins"/>
              </a:rPr>
              <a:t>girilerek sorgulanır.  </a:t>
            </a:r>
            <a:r>
              <a:rPr lang="tr-TR" sz="2199" spc="70" dirty="0">
                <a:latin typeface="Poppins"/>
                <a:ea typeface="Poppins"/>
                <a:cs typeface="Poppins"/>
              </a:rPr>
              <a:t>Sorgulama sonucu </a:t>
            </a:r>
            <a:r>
              <a:rPr lang="tr-TR" sz="2199" spc="70" dirty="0" smtClean="0">
                <a:latin typeface="Poppins"/>
                <a:ea typeface="Poppins"/>
                <a:cs typeface="Poppins"/>
              </a:rPr>
              <a:t>görüntülenen kurum </a:t>
            </a:r>
            <a:r>
              <a:rPr lang="tr-TR" sz="2199" spc="70" dirty="0">
                <a:latin typeface="Poppins"/>
                <a:ea typeface="Poppins"/>
                <a:cs typeface="Poppins"/>
              </a:rPr>
              <a:t>Ortak veya İştirakçi </a:t>
            </a:r>
            <a:r>
              <a:rPr lang="tr-TR" sz="2199" spc="70" dirty="0" smtClean="0">
                <a:latin typeface="Poppins"/>
                <a:ea typeface="Poppins"/>
                <a:cs typeface="Poppins"/>
              </a:rPr>
              <a:t>olarak seçilir</a:t>
            </a:r>
            <a:r>
              <a:rPr lang="tr-TR" sz="2199" spc="70" dirty="0">
                <a:latin typeface="Poppins"/>
                <a:ea typeface="Poppins"/>
                <a:cs typeface="Poppins"/>
              </a:rPr>
              <a:t>.</a:t>
            </a:r>
          </a:p>
          <a:p>
            <a:r>
              <a:rPr lang="tr-TR" sz="2199" spc="70" dirty="0" smtClean="0">
                <a:latin typeface="Poppins"/>
                <a:ea typeface="Poppins"/>
                <a:cs typeface="Poppins"/>
              </a:rPr>
              <a:t>Sorgulama </a:t>
            </a:r>
            <a:r>
              <a:rPr lang="tr-TR" sz="2199" spc="70" dirty="0">
                <a:latin typeface="Poppins"/>
                <a:ea typeface="Poppins"/>
                <a:cs typeface="Poppins"/>
              </a:rPr>
              <a:t>sonucu ilgili </a:t>
            </a:r>
            <a:r>
              <a:rPr lang="tr-TR" sz="2199" spc="70" dirty="0" smtClean="0">
                <a:latin typeface="Poppins"/>
                <a:ea typeface="Poppins"/>
                <a:cs typeface="Poppins"/>
              </a:rPr>
              <a:t>kurum bulunamadıysa</a:t>
            </a:r>
            <a:r>
              <a:rPr lang="tr-TR" sz="2199" spc="70" dirty="0">
                <a:latin typeface="Poppins"/>
                <a:ea typeface="Poppins"/>
                <a:cs typeface="Poppins"/>
              </a:rPr>
              <a:t>, proje </a:t>
            </a:r>
            <a:r>
              <a:rPr lang="tr-TR" sz="2199" spc="70" dirty="0" smtClean="0">
                <a:latin typeface="Poppins"/>
                <a:ea typeface="Poppins"/>
                <a:cs typeface="Poppins"/>
              </a:rPr>
              <a:t>ortağının veya </a:t>
            </a:r>
            <a:r>
              <a:rPr lang="tr-TR" sz="2199" spc="70" dirty="0">
                <a:latin typeface="Poppins"/>
                <a:ea typeface="Poppins"/>
                <a:cs typeface="Poppins"/>
              </a:rPr>
              <a:t>iştirakçinin (ilk kez) </a:t>
            </a:r>
            <a:r>
              <a:rPr lang="tr-TR" sz="2199" spc="70" dirty="0" smtClean="0">
                <a:latin typeface="Poppins"/>
                <a:ea typeface="Poppins"/>
                <a:cs typeface="Poppins"/>
              </a:rPr>
              <a:t>Sisteme tanıtılması </a:t>
            </a:r>
            <a:r>
              <a:rPr lang="tr-TR" sz="2199" spc="70" dirty="0">
                <a:latin typeface="Poppins"/>
                <a:ea typeface="Poppins"/>
                <a:cs typeface="Poppins"/>
              </a:rPr>
              <a:t>gerekmektedir</a:t>
            </a:r>
            <a:r>
              <a:rPr lang="tr-TR" sz="2199" spc="70" dirty="0" smtClean="0">
                <a:latin typeface="Poppins"/>
                <a:ea typeface="Poppins"/>
                <a:cs typeface="Poppins"/>
              </a:rPr>
              <a:t>. • </a:t>
            </a:r>
            <a:r>
              <a:rPr lang="tr-TR" sz="2199" spc="70" dirty="0">
                <a:latin typeface="Poppins"/>
                <a:ea typeface="Poppins"/>
                <a:cs typeface="Poppins"/>
              </a:rPr>
              <a:t>Bunun için Kullanıcı </a:t>
            </a:r>
            <a:r>
              <a:rPr lang="tr-TR" sz="2199" spc="70" dirty="0" smtClean="0">
                <a:latin typeface="Poppins"/>
                <a:ea typeface="Poppins"/>
                <a:cs typeface="Poppins"/>
              </a:rPr>
              <a:t>İşlemleri menüsündeki </a:t>
            </a:r>
            <a:r>
              <a:rPr lang="tr-TR" sz="2199" spc="70" dirty="0">
                <a:latin typeface="Poppins"/>
                <a:ea typeface="Poppins"/>
                <a:cs typeface="Poppins"/>
              </a:rPr>
              <a:t>Tüzel </a:t>
            </a:r>
            <a:r>
              <a:rPr lang="tr-TR" sz="2199" spc="70" dirty="0" smtClean="0">
                <a:latin typeface="Poppins"/>
                <a:ea typeface="Poppins"/>
                <a:cs typeface="Poppins"/>
              </a:rPr>
              <a:t>Paydaş İşlemleri </a:t>
            </a:r>
            <a:r>
              <a:rPr lang="tr-TR" sz="2199" spc="70" dirty="0">
                <a:latin typeface="Poppins"/>
                <a:ea typeface="Poppins"/>
                <a:cs typeface="Poppins"/>
              </a:rPr>
              <a:t>adımları takip edilir.</a:t>
            </a:r>
          </a:p>
        </p:txBody>
      </p:sp>
    </p:spTree>
    <p:extLst>
      <p:ext uri="{BB962C8B-B14F-4D97-AF65-F5344CB8AC3E}">
        <p14:creationId xmlns:p14="http://schemas.microsoft.com/office/powerpoint/2010/main" val="23874655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94428"/>
            <a:ext cx="15725352" cy="2128788"/>
          </a:xfrm>
          <a:prstGeom prst="rect">
            <a:avLst/>
          </a:prstGeom>
        </p:spPr>
        <p:txBody>
          <a:bodyPr lIns="0" tIns="0" rIns="0" bIns="0" rtlCol="0" anchor="t">
            <a:spAutoFit/>
          </a:bodyPr>
          <a:lstStyle/>
          <a:p>
            <a:pPr algn="ctr">
              <a:lnSpc>
                <a:spcPts val="8319"/>
              </a:lnSpc>
            </a:pPr>
            <a:r>
              <a:rPr lang="en-US" sz="6399" b="1" spc="63" dirty="0">
                <a:solidFill>
                  <a:srgbClr val="2D892C"/>
                </a:solidFill>
                <a:latin typeface="Oswald Bold"/>
                <a:ea typeface="Oswald Bold"/>
                <a:cs typeface="Oswald Bold"/>
                <a:sym typeface="Oswald Bold"/>
              </a:rPr>
              <a:t>Başvuru </a:t>
            </a:r>
            <a:r>
              <a:rPr lang="en-US" sz="6399" b="1" spc="63" dirty="0" err="1">
                <a:solidFill>
                  <a:srgbClr val="2D892C"/>
                </a:solidFill>
                <a:latin typeface="Oswald Bold"/>
                <a:ea typeface="Oswald Bold"/>
                <a:cs typeface="Oswald Bold"/>
                <a:sym typeface="Oswald Bold"/>
              </a:rPr>
              <a:t>Sahibi</a:t>
            </a:r>
            <a:r>
              <a:rPr lang="en-US" sz="6399" b="1" spc="63" dirty="0">
                <a:solidFill>
                  <a:srgbClr val="2D892C"/>
                </a:solidFill>
                <a:latin typeface="Oswald Bold"/>
                <a:ea typeface="Oswald Bold"/>
                <a:cs typeface="Oswald Bold"/>
                <a:sym typeface="Oswald Bold"/>
              </a:rPr>
              <a:t> </a:t>
            </a:r>
            <a:r>
              <a:rPr lang="en-US" sz="6399" b="1" spc="63" dirty="0" err="1">
                <a:solidFill>
                  <a:srgbClr val="2D892C"/>
                </a:solidFill>
                <a:latin typeface="Oswald Bold"/>
                <a:ea typeface="Oswald Bold"/>
                <a:cs typeface="Oswald Bold"/>
                <a:sym typeface="Oswald Bold"/>
              </a:rPr>
              <a:t>Yetkili</a:t>
            </a:r>
            <a:r>
              <a:rPr lang="en-US" sz="6399" b="1" spc="63" dirty="0">
                <a:solidFill>
                  <a:srgbClr val="2D892C"/>
                </a:solidFill>
                <a:latin typeface="Oswald Bold"/>
                <a:ea typeface="Oswald Bold"/>
                <a:cs typeface="Oswald Bold"/>
                <a:sym typeface="Oswald Bold"/>
              </a:rPr>
              <a:t> </a:t>
            </a:r>
            <a:r>
              <a:rPr lang="en-US" sz="6399" b="1" spc="63" dirty="0" err="1">
                <a:solidFill>
                  <a:srgbClr val="2D892C"/>
                </a:solidFill>
                <a:latin typeface="Oswald Bold"/>
                <a:ea typeface="Oswald Bold"/>
                <a:cs typeface="Oswald Bold"/>
                <a:sym typeface="Oswald Bold"/>
              </a:rPr>
              <a:t>Kişiler</a:t>
            </a:r>
            <a:r>
              <a:rPr lang="en-US" sz="6399" b="1" spc="63" dirty="0">
                <a:solidFill>
                  <a:srgbClr val="2D892C"/>
                </a:solidFill>
                <a:latin typeface="Oswald Bold"/>
                <a:ea typeface="Oswald Bold"/>
                <a:cs typeface="Oswald Bold"/>
                <a:sym typeface="Oswald Bold"/>
              </a:rPr>
              <a:t> </a:t>
            </a:r>
            <a:r>
              <a:rPr lang="tr-TR" sz="6399" b="1" spc="63" dirty="0">
                <a:solidFill>
                  <a:srgbClr val="2D892C"/>
                </a:solidFill>
                <a:latin typeface="Oswald Bold"/>
                <a:ea typeface="Oswald Bold"/>
                <a:cs typeface="Oswald Bold"/>
                <a:sym typeface="Oswald Bold"/>
              </a:rPr>
              <a:t>/</a:t>
            </a:r>
            <a:endParaRPr lang="tr-TR" sz="6399" b="1" spc="63" dirty="0" smtClean="0">
              <a:solidFill>
                <a:srgbClr val="2D892C"/>
              </a:solidFill>
              <a:latin typeface="Oswald Bold"/>
              <a:ea typeface="Oswald Bold"/>
              <a:cs typeface="Oswald Bold"/>
              <a:sym typeface="Oswald Bold"/>
            </a:endParaRPr>
          </a:p>
          <a:p>
            <a:pPr algn="ctr">
              <a:lnSpc>
                <a:spcPts val="8319"/>
              </a:lnSpc>
            </a:pPr>
            <a:r>
              <a:rPr lang="en-US" sz="6399" b="1" spc="63" dirty="0" err="1" smtClean="0">
                <a:solidFill>
                  <a:srgbClr val="2D892C"/>
                </a:solidFill>
                <a:latin typeface="Oswald Bold"/>
                <a:ea typeface="Oswald Bold"/>
                <a:cs typeface="Oswald Bold"/>
                <a:sym typeface="Oswald Bold"/>
              </a:rPr>
              <a:t>İrtibat</a:t>
            </a:r>
            <a:r>
              <a:rPr lang="en-US" sz="6399" b="1" spc="63" dirty="0" smtClean="0">
                <a:solidFill>
                  <a:srgbClr val="2D892C"/>
                </a:solidFill>
                <a:latin typeface="Oswald Bold"/>
                <a:ea typeface="Oswald Bold"/>
                <a:cs typeface="Oswald Bold"/>
                <a:sym typeface="Oswald Bold"/>
              </a:rPr>
              <a:t> </a:t>
            </a:r>
            <a:r>
              <a:rPr lang="en-US" sz="6399" b="1" spc="63" dirty="0" err="1">
                <a:solidFill>
                  <a:srgbClr val="2D892C"/>
                </a:solidFill>
                <a:latin typeface="Oswald Bold"/>
                <a:ea typeface="Oswald Bold"/>
                <a:cs typeface="Oswald Bold"/>
                <a:sym typeface="Oswald Bold"/>
              </a:rPr>
              <a:t>Kişileri</a:t>
            </a:r>
            <a:endParaRPr lang="en-US" sz="6399" b="1" spc="63" dirty="0">
              <a:solidFill>
                <a:srgbClr val="2D892C"/>
              </a:solidFill>
              <a:latin typeface="Oswald Bold"/>
              <a:ea typeface="Oswald Bold"/>
              <a:cs typeface="Oswald Bold"/>
              <a:sym typeface="Oswald Bold"/>
            </a:endParaRPr>
          </a:p>
        </p:txBody>
      </p:sp>
      <p:sp>
        <p:nvSpPr>
          <p:cNvPr id="18" name="TextBox 18"/>
          <p:cNvSpPr txBox="1"/>
          <p:nvPr/>
        </p:nvSpPr>
        <p:spPr>
          <a:xfrm>
            <a:off x="689170" y="3050781"/>
            <a:ext cx="7476031" cy="5753242"/>
          </a:xfrm>
          <a:prstGeom prst="rect">
            <a:avLst/>
          </a:prstGeom>
        </p:spPr>
        <p:txBody>
          <a:bodyPr wrap="square" lIns="0" tIns="0" rIns="0" bIns="0" rtlCol="0" anchor="t">
            <a:spAutoFit/>
          </a:bodyPr>
          <a:lstStyle/>
          <a:p>
            <a:r>
              <a:rPr lang="tr-TR" sz="2199" spc="70" dirty="0" smtClean="0">
                <a:latin typeface="Poppins"/>
                <a:ea typeface="Poppins"/>
                <a:cs typeface="Poppins"/>
              </a:rPr>
              <a:t>          </a:t>
            </a:r>
            <a:endParaRPr lang="tr-TR" sz="2199" spc="70" dirty="0">
              <a:latin typeface="Poppins"/>
              <a:ea typeface="Poppins"/>
              <a:cs typeface="Poppins"/>
            </a:endParaRPr>
          </a:p>
          <a:p>
            <a:endParaRPr lang="tr-TR" sz="2199" spc="70" dirty="0" smtClean="0">
              <a:latin typeface="Poppins"/>
              <a:ea typeface="Poppins"/>
              <a:cs typeface="Poppins"/>
            </a:endParaRPr>
          </a:p>
          <a:p>
            <a:endParaRPr lang="tr-TR" sz="2199" spc="70" dirty="0">
              <a:latin typeface="Poppins"/>
              <a:ea typeface="Poppins"/>
              <a:cs typeface="Poppins"/>
            </a:endParaRPr>
          </a:p>
          <a:p>
            <a:pPr marL="342900" indent="-342900">
              <a:buFont typeface="Arial" panose="020B0604020202020204" pitchFamily="34" charset="0"/>
              <a:buChar char="•"/>
            </a:pPr>
            <a:r>
              <a:rPr lang="tr-TR" sz="2199" spc="70" dirty="0">
                <a:latin typeface="Poppins"/>
                <a:ea typeface="Poppins"/>
                <a:cs typeface="Poppins"/>
              </a:rPr>
              <a:t>Açılan </a:t>
            </a:r>
            <a:r>
              <a:rPr lang="tr-TR" sz="2199" b="1" spc="70" dirty="0">
                <a:latin typeface="Poppins"/>
                <a:ea typeface="Poppins"/>
                <a:cs typeface="Poppins"/>
              </a:rPr>
              <a:t>Kişi Bilgileri </a:t>
            </a:r>
            <a:r>
              <a:rPr lang="tr-TR" sz="2199" spc="70" dirty="0">
                <a:latin typeface="Poppins"/>
                <a:ea typeface="Poppins"/>
                <a:cs typeface="Poppins"/>
              </a:rPr>
              <a:t>penceresi üzerinde projede </a:t>
            </a:r>
            <a:r>
              <a:rPr lang="tr-TR" sz="2199" u="sng" spc="70" dirty="0">
                <a:latin typeface="Poppins"/>
                <a:ea typeface="Poppins"/>
                <a:cs typeface="Poppins"/>
              </a:rPr>
              <a:t>imzaya yetkili </a:t>
            </a:r>
            <a:r>
              <a:rPr lang="tr-TR" sz="2199" spc="70" dirty="0">
                <a:latin typeface="Poppins"/>
                <a:ea typeface="Poppins"/>
                <a:cs typeface="Poppins"/>
              </a:rPr>
              <a:t>olan kişinin Adı, Soyadı ve Pozisyon / </a:t>
            </a:r>
            <a:r>
              <a:rPr lang="tr-TR" sz="2199" spc="70" dirty="0" smtClean="0">
                <a:latin typeface="Poppins"/>
                <a:ea typeface="Poppins"/>
                <a:cs typeface="Poppins"/>
              </a:rPr>
              <a:t>Konumu alanları </a:t>
            </a:r>
            <a:r>
              <a:rPr lang="tr-TR" sz="2199" spc="70" dirty="0">
                <a:latin typeface="Poppins"/>
                <a:ea typeface="Poppins"/>
                <a:cs typeface="Poppins"/>
              </a:rPr>
              <a:t>doldurularak </a:t>
            </a:r>
            <a:r>
              <a:rPr lang="tr-TR" sz="2199" b="1" spc="70" dirty="0">
                <a:latin typeface="Poppins"/>
                <a:ea typeface="Poppins"/>
                <a:cs typeface="Poppins"/>
              </a:rPr>
              <a:t>Ekle </a:t>
            </a:r>
            <a:r>
              <a:rPr lang="tr-TR" sz="2199" spc="70" dirty="0">
                <a:latin typeface="Poppins"/>
                <a:ea typeface="Poppins"/>
                <a:cs typeface="Poppins"/>
              </a:rPr>
              <a:t>düğmesine tıklanır</a:t>
            </a:r>
            <a:r>
              <a:rPr lang="tr-TR" sz="2199" spc="70" dirty="0" smtClean="0">
                <a:latin typeface="Poppins"/>
                <a:ea typeface="Poppins"/>
                <a:cs typeface="Poppins"/>
              </a:rPr>
              <a:t>.</a:t>
            </a:r>
          </a:p>
          <a:p>
            <a:endParaRPr lang="tr-TR" sz="2199" spc="70" dirty="0" smtClean="0">
              <a:latin typeface="Poppins"/>
              <a:ea typeface="Poppins"/>
              <a:cs typeface="Poppins"/>
            </a:endParaRPr>
          </a:p>
          <a:p>
            <a:pPr marL="342900" indent="-342900">
              <a:buFont typeface="Arial" panose="020B0604020202020204" pitchFamily="34" charset="0"/>
              <a:buChar char="•"/>
            </a:pPr>
            <a:r>
              <a:rPr lang="tr-TR" sz="2199" spc="70" dirty="0" smtClean="0">
                <a:latin typeface="Poppins"/>
                <a:ea typeface="Poppins"/>
                <a:cs typeface="Poppins"/>
              </a:rPr>
              <a:t>Yetkili </a:t>
            </a:r>
            <a:r>
              <a:rPr lang="tr-TR" sz="2199" spc="70" dirty="0">
                <a:latin typeface="Poppins"/>
                <a:ea typeface="Poppins"/>
                <a:cs typeface="Poppins"/>
              </a:rPr>
              <a:t>Kişiler tanımlandıktan sonra projenin irtibat kişileri Sisteme </a:t>
            </a:r>
            <a:r>
              <a:rPr lang="tr-TR" sz="2199" spc="70" dirty="0" smtClean="0">
                <a:latin typeface="Poppins"/>
                <a:ea typeface="Poppins"/>
                <a:cs typeface="Poppins"/>
              </a:rPr>
              <a:t>eklenmelidir.</a:t>
            </a:r>
          </a:p>
          <a:p>
            <a:endParaRPr lang="tr-TR" sz="2199" spc="70" dirty="0" smtClean="0">
              <a:latin typeface="Poppins"/>
              <a:ea typeface="Poppins"/>
              <a:cs typeface="Poppins"/>
            </a:endParaRPr>
          </a:p>
          <a:p>
            <a:pPr marL="342900" indent="-342900">
              <a:buFont typeface="Arial" panose="020B0604020202020204" pitchFamily="34" charset="0"/>
              <a:buChar char="•"/>
            </a:pPr>
            <a:r>
              <a:rPr lang="tr-TR" sz="2199" spc="70" dirty="0" smtClean="0">
                <a:latin typeface="Poppins"/>
                <a:ea typeface="Poppins"/>
                <a:cs typeface="Poppins"/>
              </a:rPr>
              <a:t>İrtibat </a:t>
            </a:r>
            <a:r>
              <a:rPr lang="tr-TR" sz="2199" spc="70" dirty="0">
                <a:latin typeface="Poppins"/>
                <a:ea typeface="Poppins"/>
                <a:cs typeface="Poppins"/>
              </a:rPr>
              <a:t>kişileri yetkili olmak zorunda değildir! Kurumda projeyi en iyi bilen kişiler irtibat kişisi </a:t>
            </a:r>
            <a:r>
              <a:rPr lang="tr-TR" sz="2199" spc="70" dirty="0" smtClean="0">
                <a:latin typeface="Poppins"/>
                <a:ea typeface="Poppins"/>
                <a:cs typeface="Poppins"/>
              </a:rPr>
              <a:t>seçilmelidir.</a:t>
            </a:r>
          </a:p>
          <a:p>
            <a:endParaRPr lang="tr-TR" sz="2199" spc="70" dirty="0" smtClean="0">
              <a:latin typeface="Poppins"/>
              <a:ea typeface="Poppins"/>
              <a:cs typeface="Poppins"/>
            </a:endParaRPr>
          </a:p>
          <a:p>
            <a:pPr marL="342900" indent="-342900">
              <a:buFont typeface="Arial" panose="020B0604020202020204" pitchFamily="34" charset="0"/>
              <a:buChar char="•"/>
            </a:pPr>
            <a:r>
              <a:rPr lang="tr-TR" sz="2199" spc="70" dirty="0" smtClean="0">
                <a:latin typeface="Poppins"/>
                <a:ea typeface="Poppins"/>
                <a:cs typeface="Poppins"/>
              </a:rPr>
              <a:t>Sisteme </a:t>
            </a:r>
            <a:r>
              <a:rPr lang="tr-TR" sz="2199" b="1" spc="70" dirty="0">
                <a:latin typeface="Poppins"/>
                <a:ea typeface="Poppins"/>
                <a:cs typeface="Poppins"/>
              </a:rPr>
              <a:t>en az 2 irtibat kişisi </a:t>
            </a:r>
            <a:r>
              <a:rPr lang="tr-TR" sz="2199" spc="70" dirty="0">
                <a:latin typeface="Poppins"/>
                <a:ea typeface="Poppins"/>
                <a:cs typeface="Poppins"/>
              </a:rPr>
              <a:t>tanımlanmak zorundadır..</a:t>
            </a:r>
            <a:endParaRPr lang="en-US" sz="2199" spc="70" dirty="0">
              <a:latin typeface="Poppins"/>
              <a:ea typeface="Poppins"/>
              <a:cs typeface="Poppins"/>
              <a:sym typeface="Poppins"/>
            </a:endParaRPr>
          </a:p>
        </p:txBody>
      </p:sp>
      <p:sp>
        <p:nvSpPr>
          <p:cNvPr id="41" name="TextBox 18"/>
          <p:cNvSpPr txBox="1"/>
          <p:nvPr/>
        </p:nvSpPr>
        <p:spPr>
          <a:xfrm>
            <a:off x="499205" y="2718907"/>
            <a:ext cx="9444789" cy="1015278"/>
          </a:xfrm>
          <a:prstGeom prst="rect">
            <a:avLst/>
          </a:prstGeom>
        </p:spPr>
        <p:txBody>
          <a:bodyPr wrap="square" lIns="0" tIns="0" rIns="0" bIns="0" rtlCol="0" anchor="t">
            <a:spAutoFit/>
          </a:bodyPr>
          <a:lstStyle/>
          <a:p>
            <a:r>
              <a:rPr lang="tr-TR" sz="2199" spc="70" dirty="0" smtClean="0">
                <a:latin typeface="Poppins"/>
                <a:ea typeface="Poppins"/>
                <a:cs typeface="Poppins"/>
              </a:rPr>
              <a:t>Başvuru </a:t>
            </a:r>
            <a:r>
              <a:rPr lang="tr-TR" sz="2199" spc="70" dirty="0">
                <a:latin typeface="Poppins"/>
                <a:ea typeface="Poppins"/>
                <a:cs typeface="Poppins"/>
              </a:rPr>
              <a:t>sahibi kuruluş Sisteme kaydedildikten </a:t>
            </a:r>
            <a:r>
              <a:rPr lang="tr-TR" sz="2199" spc="70" dirty="0" smtClean="0">
                <a:latin typeface="Poppins"/>
                <a:ea typeface="Poppins"/>
                <a:cs typeface="Poppins"/>
              </a:rPr>
              <a:t>sonra </a:t>
            </a:r>
            <a:r>
              <a:rPr lang="tr-TR" sz="2199" b="1" spc="70" dirty="0" smtClean="0">
                <a:solidFill>
                  <a:srgbClr val="FF0000"/>
                </a:solidFill>
                <a:latin typeface="Poppins"/>
                <a:ea typeface="Poppins"/>
                <a:cs typeface="Poppins"/>
              </a:rPr>
              <a:t>Yetkili </a:t>
            </a:r>
            <a:r>
              <a:rPr lang="tr-TR" sz="2199" b="1" spc="70" dirty="0">
                <a:solidFill>
                  <a:srgbClr val="FF0000"/>
                </a:solidFill>
                <a:latin typeface="Poppins"/>
                <a:ea typeface="Poppins"/>
                <a:cs typeface="Poppins"/>
              </a:rPr>
              <a:t>Kişiler ve İrtibat Kişileri </a:t>
            </a:r>
            <a:r>
              <a:rPr lang="tr-TR" sz="2199" spc="70" dirty="0">
                <a:latin typeface="Poppins"/>
                <a:ea typeface="Poppins"/>
                <a:cs typeface="Poppins"/>
              </a:rPr>
              <a:t>alanları aktif hale gelmektedir.</a:t>
            </a:r>
            <a:endParaRPr lang="tr-TR" sz="2199" spc="70" dirty="0" smtClean="0">
              <a:latin typeface="Poppins"/>
              <a:ea typeface="Poppins"/>
              <a:cs typeface="Poppins"/>
            </a:endParaRPr>
          </a:p>
          <a:p>
            <a:endParaRPr lang="tr-TR" sz="2199" spc="70" dirty="0">
              <a:latin typeface="Poppins"/>
              <a:ea typeface="Poppins"/>
              <a:cs typeface="Poppins"/>
            </a:endParaRPr>
          </a:p>
        </p:txBody>
      </p:sp>
      <p:pic>
        <p:nvPicPr>
          <p:cNvPr id="19" name="Resim 18"/>
          <p:cNvPicPr>
            <a:picLocks noChangeAspect="1"/>
          </p:cNvPicPr>
          <p:nvPr/>
        </p:nvPicPr>
        <p:blipFill>
          <a:blip r:embed="rId9"/>
          <a:stretch>
            <a:fillRect/>
          </a:stretch>
        </p:blipFill>
        <p:spPr>
          <a:xfrm>
            <a:off x="9427837" y="2873551"/>
            <a:ext cx="8735567" cy="5734414"/>
          </a:xfrm>
          <a:prstGeom prst="rect">
            <a:avLst/>
          </a:prstGeom>
        </p:spPr>
      </p:pic>
    </p:spTree>
    <p:extLst>
      <p:ext uri="{BB962C8B-B14F-4D97-AF65-F5344CB8AC3E}">
        <p14:creationId xmlns:p14="http://schemas.microsoft.com/office/powerpoint/2010/main" val="32080199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94428"/>
            <a:ext cx="15725352" cy="1064394"/>
          </a:xfrm>
          <a:prstGeom prst="rect">
            <a:avLst/>
          </a:prstGeom>
        </p:spPr>
        <p:txBody>
          <a:bodyPr lIns="0" tIns="0" rIns="0" bIns="0" rtlCol="0" anchor="t">
            <a:spAutoFit/>
          </a:bodyPr>
          <a:lstStyle/>
          <a:p>
            <a:pPr algn="ctr">
              <a:lnSpc>
                <a:spcPts val="8319"/>
              </a:lnSpc>
            </a:pPr>
            <a:r>
              <a:rPr lang="en-US" sz="6399" b="1" spc="63" dirty="0">
                <a:solidFill>
                  <a:srgbClr val="2D892C"/>
                </a:solidFill>
                <a:latin typeface="Oswald Bold"/>
                <a:ea typeface="Oswald Bold"/>
                <a:cs typeface="Oswald Bold"/>
                <a:sym typeface="Oswald Bold"/>
              </a:rPr>
              <a:t>Başvuru </a:t>
            </a:r>
            <a:r>
              <a:rPr lang="en-US" sz="6399" b="1" spc="63" dirty="0" err="1">
                <a:solidFill>
                  <a:srgbClr val="2D892C"/>
                </a:solidFill>
                <a:latin typeface="Oswald Bold"/>
                <a:ea typeface="Oswald Bold"/>
                <a:cs typeface="Oswald Bold"/>
                <a:sym typeface="Oswald Bold"/>
              </a:rPr>
              <a:t>Sahibi</a:t>
            </a:r>
            <a:r>
              <a:rPr lang="en-US" sz="6399" b="1" spc="63" dirty="0">
                <a:solidFill>
                  <a:srgbClr val="2D892C"/>
                </a:solidFill>
                <a:latin typeface="Oswald Bold"/>
                <a:ea typeface="Oswald Bold"/>
                <a:cs typeface="Oswald Bold"/>
                <a:sym typeface="Oswald Bold"/>
              </a:rPr>
              <a:t> </a:t>
            </a:r>
            <a:r>
              <a:rPr lang="tr-TR" sz="6399" b="1" spc="63" dirty="0" smtClean="0">
                <a:solidFill>
                  <a:srgbClr val="2D892C"/>
                </a:solidFill>
                <a:latin typeface="Oswald Bold"/>
                <a:ea typeface="Oswald Bold"/>
                <a:cs typeface="Oswald Bold"/>
                <a:sym typeface="Oswald Bold"/>
              </a:rPr>
              <a:t>/ Kaynak</a:t>
            </a:r>
            <a:endParaRPr lang="en-US" sz="6399" b="1" spc="63" dirty="0">
              <a:solidFill>
                <a:srgbClr val="2D892C"/>
              </a:solidFill>
              <a:latin typeface="Oswald Bold"/>
              <a:ea typeface="Oswald Bold"/>
              <a:cs typeface="Oswald Bold"/>
              <a:sym typeface="Oswald Bold"/>
            </a:endParaRPr>
          </a:p>
        </p:txBody>
      </p:sp>
      <p:sp>
        <p:nvSpPr>
          <p:cNvPr id="41" name="TextBox 18"/>
          <p:cNvSpPr txBox="1"/>
          <p:nvPr/>
        </p:nvSpPr>
        <p:spPr>
          <a:xfrm>
            <a:off x="2181508" y="1355426"/>
            <a:ext cx="13936628" cy="2707408"/>
          </a:xfrm>
          <a:prstGeom prst="rect">
            <a:avLst/>
          </a:prstGeom>
        </p:spPr>
        <p:txBody>
          <a:bodyPr wrap="square" lIns="0" tIns="0" rIns="0" bIns="0" rtlCol="0" anchor="t">
            <a:spAutoFit/>
          </a:bodyPr>
          <a:lstStyle/>
          <a:p>
            <a:r>
              <a:rPr lang="tr-TR" sz="2199" spc="70" dirty="0" smtClean="0">
                <a:latin typeface="Poppins"/>
                <a:ea typeface="Poppins"/>
                <a:cs typeface="Poppins"/>
              </a:rPr>
              <a:t>Bu bölüm kar zarar tablosuna ve kurum kuruluşunuzun ya da şirketinizin bilançosuna göre doldurulmalıdır. Burada verilen mali bilgilerin yerel vergi dairesine verilen vergi beyanındaki bilgilerle uyumlu olması gereklidir. Burada verilen bilgiler destek talebinde bulunulan proje ölçeği için yeterli kaynağa sahip olup olmadığının değerlendirilmesinde kullanılacaktır.  </a:t>
            </a:r>
          </a:p>
          <a:p>
            <a:endParaRPr lang="tr-TR" sz="2199" spc="70" dirty="0">
              <a:latin typeface="Poppins"/>
              <a:ea typeface="Poppins"/>
              <a:cs typeface="Poppins"/>
            </a:endParaRPr>
          </a:p>
          <a:p>
            <a:r>
              <a:rPr lang="tr-TR" sz="2199" b="1" spc="70" dirty="0" smtClean="0">
                <a:solidFill>
                  <a:srgbClr val="FF0000"/>
                </a:solidFill>
                <a:latin typeface="Poppins"/>
                <a:ea typeface="Poppins"/>
                <a:cs typeface="Poppins"/>
              </a:rPr>
              <a:t>Burada sunulan bilgiler ile Ajansa sunulan orijinal belgelerdeki bilgilerde herhangi bir tutarsızlık başvurunuzun geçersiz sayılmasına ve gelecekteki muhtemel çağrılarından elenmesine sebep olacaktır. </a:t>
            </a:r>
            <a:endParaRPr lang="tr-TR" sz="2199" b="1" spc="70" dirty="0">
              <a:solidFill>
                <a:srgbClr val="FF0000"/>
              </a:solidFill>
              <a:latin typeface="Poppins"/>
              <a:ea typeface="Poppins"/>
              <a:cs typeface="Poppins"/>
            </a:endParaRPr>
          </a:p>
        </p:txBody>
      </p:sp>
      <p:pic>
        <p:nvPicPr>
          <p:cNvPr id="2" name="Resim 1"/>
          <p:cNvPicPr>
            <a:picLocks noChangeAspect="1"/>
          </p:cNvPicPr>
          <p:nvPr/>
        </p:nvPicPr>
        <p:blipFill>
          <a:blip r:embed="rId9"/>
          <a:stretch>
            <a:fillRect/>
          </a:stretch>
        </p:blipFill>
        <p:spPr>
          <a:xfrm>
            <a:off x="3049385" y="4325216"/>
            <a:ext cx="10048875" cy="4933084"/>
          </a:xfrm>
          <a:prstGeom prst="rect">
            <a:avLst/>
          </a:prstGeom>
        </p:spPr>
      </p:pic>
    </p:spTree>
    <p:extLst>
      <p:ext uri="{BB962C8B-B14F-4D97-AF65-F5344CB8AC3E}">
        <p14:creationId xmlns:p14="http://schemas.microsoft.com/office/powerpoint/2010/main" val="13220954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94428"/>
            <a:ext cx="15725352" cy="1064394"/>
          </a:xfrm>
          <a:prstGeom prst="rect">
            <a:avLst/>
          </a:prstGeom>
        </p:spPr>
        <p:txBody>
          <a:bodyPr lIns="0" tIns="0" rIns="0" bIns="0" rtlCol="0" anchor="t">
            <a:spAutoFit/>
          </a:bodyPr>
          <a:lstStyle/>
          <a:p>
            <a:pPr algn="ctr">
              <a:lnSpc>
                <a:spcPts val="8319"/>
              </a:lnSpc>
            </a:pPr>
            <a:r>
              <a:rPr lang="en-US" sz="6399" b="1" spc="63" dirty="0">
                <a:solidFill>
                  <a:srgbClr val="2D892C"/>
                </a:solidFill>
                <a:latin typeface="Oswald Bold"/>
                <a:ea typeface="Oswald Bold"/>
                <a:cs typeface="Oswald Bold"/>
                <a:sym typeface="Oswald Bold"/>
              </a:rPr>
              <a:t>Başvuru </a:t>
            </a:r>
            <a:r>
              <a:rPr lang="en-US" sz="6399" b="1" spc="63" dirty="0" err="1">
                <a:solidFill>
                  <a:srgbClr val="2D892C"/>
                </a:solidFill>
                <a:latin typeface="Oswald Bold"/>
                <a:ea typeface="Oswald Bold"/>
                <a:cs typeface="Oswald Bold"/>
                <a:sym typeface="Oswald Bold"/>
              </a:rPr>
              <a:t>Sahibi</a:t>
            </a:r>
            <a:r>
              <a:rPr lang="en-US" sz="6399" b="1" spc="63" dirty="0">
                <a:solidFill>
                  <a:srgbClr val="2D892C"/>
                </a:solidFill>
                <a:latin typeface="Oswald Bold"/>
                <a:ea typeface="Oswald Bold"/>
                <a:cs typeface="Oswald Bold"/>
                <a:sym typeface="Oswald Bold"/>
              </a:rPr>
              <a:t> </a:t>
            </a:r>
            <a:r>
              <a:rPr lang="tr-TR" sz="6399" b="1" spc="63" dirty="0" smtClean="0">
                <a:solidFill>
                  <a:srgbClr val="2D892C"/>
                </a:solidFill>
                <a:latin typeface="Oswald Bold"/>
                <a:ea typeface="Oswald Bold"/>
                <a:cs typeface="Oswald Bold"/>
                <a:sym typeface="Oswald Bold"/>
              </a:rPr>
              <a:t>/ Benzer Proje Tecrübesi</a:t>
            </a:r>
            <a:endParaRPr lang="en-US" sz="6399" b="1" spc="63" dirty="0">
              <a:solidFill>
                <a:srgbClr val="2D892C"/>
              </a:solidFill>
              <a:latin typeface="Oswald Bold"/>
              <a:ea typeface="Oswald Bold"/>
              <a:cs typeface="Oswald Bold"/>
              <a:sym typeface="Oswald Bold"/>
            </a:endParaRPr>
          </a:p>
        </p:txBody>
      </p:sp>
      <p:sp>
        <p:nvSpPr>
          <p:cNvPr id="41" name="TextBox 18"/>
          <p:cNvSpPr txBox="1"/>
          <p:nvPr/>
        </p:nvSpPr>
        <p:spPr>
          <a:xfrm>
            <a:off x="2181508" y="1355426"/>
            <a:ext cx="13936628" cy="1692130"/>
          </a:xfrm>
          <a:prstGeom prst="rect">
            <a:avLst/>
          </a:prstGeom>
        </p:spPr>
        <p:txBody>
          <a:bodyPr wrap="square" lIns="0" tIns="0" rIns="0" bIns="0" rtlCol="0" anchor="t">
            <a:spAutoFit/>
          </a:bodyPr>
          <a:lstStyle/>
          <a:p>
            <a:r>
              <a:rPr lang="tr-TR" sz="2199" spc="70" dirty="0" smtClean="0">
                <a:latin typeface="Poppins"/>
                <a:ea typeface="Poppins"/>
                <a:cs typeface="Poppins"/>
              </a:rPr>
              <a:t>Bu programın kapsamına giren alanlarda son beş yılda kurumununuz/kuruluşunuz/şirketiniz tarafından yürütülen projeler hakkında her bir proje için ayrıntılı bilgi verilmelidir. Bu bilgiler kurum/kuruluş/şirketinizin destek talebinde bulunduğu projeyi yönetme konusunda yeterli deneyime sahip olup olmadığının değerlendirilmesinde kullanılacaktır. </a:t>
            </a:r>
          </a:p>
          <a:p>
            <a:endParaRPr lang="tr-TR" sz="2199" spc="70" dirty="0">
              <a:latin typeface="Poppins"/>
              <a:ea typeface="Poppins"/>
              <a:cs typeface="Poppins"/>
            </a:endParaRPr>
          </a:p>
        </p:txBody>
      </p:sp>
      <p:pic>
        <p:nvPicPr>
          <p:cNvPr id="18" name="Resim 17"/>
          <p:cNvPicPr>
            <a:picLocks noChangeAspect="1"/>
          </p:cNvPicPr>
          <p:nvPr/>
        </p:nvPicPr>
        <p:blipFill>
          <a:blip r:embed="rId9"/>
          <a:stretch>
            <a:fillRect/>
          </a:stretch>
        </p:blipFill>
        <p:spPr>
          <a:xfrm>
            <a:off x="2209582" y="3282260"/>
            <a:ext cx="12625387" cy="6076674"/>
          </a:xfrm>
          <a:prstGeom prst="rect">
            <a:avLst/>
          </a:prstGeom>
        </p:spPr>
      </p:pic>
    </p:spTree>
    <p:extLst>
      <p:ext uri="{BB962C8B-B14F-4D97-AF65-F5344CB8AC3E}">
        <p14:creationId xmlns:p14="http://schemas.microsoft.com/office/powerpoint/2010/main" val="36984155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94428"/>
            <a:ext cx="15725352" cy="990336"/>
          </a:xfrm>
          <a:prstGeom prst="rect">
            <a:avLst/>
          </a:prstGeom>
        </p:spPr>
        <p:txBody>
          <a:bodyPr lIns="0" tIns="0" rIns="0" bIns="0" rtlCol="0" anchor="t">
            <a:spAutoFit/>
          </a:bodyPr>
          <a:lstStyle/>
          <a:p>
            <a:pPr algn="ctr">
              <a:lnSpc>
                <a:spcPts val="8319"/>
              </a:lnSpc>
            </a:pPr>
            <a:r>
              <a:rPr lang="tr-TR" sz="6399" b="1" spc="63" dirty="0" smtClean="0">
                <a:solidFill>
                  <a:srgbClr val="2D892C"/>
                </a:solidFill>
                <a:latin typeface="Oswald Bold"/>
                <a:ea typeface="Oswald Bold"/>
                <a:cs typeface="Oswald Bold"/>
                <a:sym typeface="Oswald Bold"/>
              </a:rPr>
              <a:t>Ortak ve İştirakçiler</a:t>
            </a:r>
            <a:endParaRPr lang="en-US" sz="6399" b="1" spc="63" dirty="0">
              <a:solidFill>
                <a:srgbClr val="2D892C"/>
              </a:solidFill>
              <a:latin typeface="Oswald Bold"/>
              <a:ea typeface="Oswald Bold"/>
              <a:cs typeface="Oswald Bold"/>
              <a:sym typeface="Oswald Bold"/>
            </a:endParaRPr>
          </a:p>
        </p:txBody>
      </p:sp>
      <p:sp>
        <p:nvSpPr>
          <p:cNvPr id="41" name="TextBox 18"/>
          <p:cNvSpPr txBox="1"/>
          <p:nvPr/>
        </p:nvSpPr>
        <p:spPr>
          <a:xfrm>
            <a:off x="2181508" y="1355426"/>
            <a:ext cx="13936628" cy="1353704"/>
          </a:xfrm>
          <a:prstGeom prst="rect">
            <a:avLst/>
          </a:prstGeom>
        </p:spPr>
        <p:txBody>
          <a:bodyPr wrap="square" lIns="0" tIns="0" rIns="0" bIns="0" rtlCol="0" anchor="t">
            <a:spAutoFit/>
          </a:bodyPr>
          <a:lstStyle/>
          <a:p>
            <a:r>
              <a:rPr lang="tr-TR" sz="2199" spc="70" dirty="0" smtClean="0">
                <a:latin typeface="Poppins"/>
                <a:ea typeface="Poppins"/>
                <a:cs typeface="Poppins"/>
              </a:rPr>
              <a:t>Varsa ortak ve iştirakçilere ilişkin bilgilerin girilmesi gerekmektedir. Ortak ya da iştirakçiler </a:t>
            </a:r>
            <a:r>
              <a:rPr lang="tr-TR" sz="2199" spc="70" dirty="0" err="1" smtClean="0">
                <a:latin typeface="Poppins"/>
                <a:ea typeface="Poppins"/>
                <a:cs typeface="Poppins"/>
              </a:rPr>
              <a:t>KAYS’a</a:t>
            </a:r>
            <a:r>
              <a:rPr lang="tr-TR" sz="2199" spc="70" dirty="0" smtClean="0">
                <a:latin typeface="Poppins"/>
                <a:ea typeface="Poppins"/>
                <a:cs typeface="Poppins"/>
              </a:rPr>
              <a:t> tanımlı değilse başvuru sahibi kayıt işlemlerindeki yol izlenerek kaydının yapılması gerekmektedir.  </a:t>
            </a:r>
            <a:endParaRPr lang="tr-TR" sz="2199" b="1" spc="70" dirty="0" smtClean="0">
              <a:solidFill>
                <a:srgbClr val="FF0000"/>
              </a:solidFill>
              <a:latin typeface="Poppins"/>
              <a:ea typeface="Poppins"/>
              <a:cs typeface="Poppins"/>
            </a:endParaRPr>
          </a:p>
          <a:p>
            <a:endParaRPr lang="tr-TR" sz="2199" spc="70" dirty="0">
              <a:latin typeface="Poppins"/>
              <a:ea typeface="Poppins"/>
              <a:cs typeface="Poppins"/>
            </a:endParaRPr>
          </a:p>
        </p:txBody>
      </p:sp>
      <p:pic>
        <p:nvPicPr>
          <p:cNvPr id="19" name="Resim 18"/>
          <p:cNvPicPr>
            <a:picLocks noChangeAspect="1"/>
          </p:cNvPicPr>
          <p:nvPr/>
        </p:nvPicPr>
        <p:blipFill>
          <a:blip r:embed="rId9"/>
          <a:stretch>
            <a:fillRect/>
          </a:stretch>
        </p:blipFill>
        <p:spPr>
          <a:xfrm>
            <a:off x="1866347" y="2618787"/>
            <a:ext cx="13830300" cy="6275131"/>
          </a:xfrm>
          <a:prstGeom prst="rect">
            <a:avLst/>
          </a:prstGeom>
        </p:spPr>
      </p:pic>
    </p:spTree>
    <p:extLst>
      <p:ext uri="{BB962C8B-B14F-4D97-AF65-F5344CB8AC3E}">
        <p14:creationId xmlns:p14="http://schemas.microsoft.com/office/powerpoint/2010/main" val="37119076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94428"/>
            <a:ext cx="15725352" cy="2128788"/>
          </a:xfrm>
          <a:prstGeom prst="rect">
            <a:avLst/>
          </a:prstGeom>
        </p:spPr>
        <p:txBody>
          <a:bodyPr lIns="0" tIns="0" rIns="0" bIns="0" rtlCol="0" anchor="t">
            <a:spAutoFit/>
          </a:bodyPr>
          <a:lstStyle/>
          <a:p>
            <a:pPr algn="ctr">
              <a:lnSpc>
                <a:spcPts val="8319"/>
              </a:lnSpc>
            </a:pPr>
            <a:r>
              <a:rPr lang="tr-TR" sz="6399" b="1" spc="63" dirty="0" smtClean="0">
                <a:solidFill>
                  <a:srgbClr val="2D892C"/>
                </a:solidFill>
                <a:latin typeface="Oswald Bold"/>
                <a:ea typeface="Oswald Bold"/>
                <a:cs typeface="Oswald Bold"/>
                <a:sym typeface="Oswald Bold"/>
              </a:rPr>
              <a:t>Proje Ayrıntısı</a:t>
            </a:r>
          </a:p>
          <a:p>
            <a:pPr algn="ctr">
              <a:lnSpc>
                <a:spcPts val="8319"/>
              </a:lnSpc>
            </a:pPr>
            <a:r>
              <a:rPr lang="tr-TR" sz="6399" b="1" spc="63" dirty="0" smtClean="0">
                <a:solidFill>
                  <a:srgbClr val="2D892C"/>
                </a:solidFill>
                <a:latin typeface="Oswald Bold"/>
                <a:ea typeface="Oswald Bold"/>
                <a:cs typeface="Oswald Bold"/>
                <a:sym typeface="Oswald Bold"/>
              </a:rPr>
              <a:t>Faaliyetler</a:t>
            </a:r>
            <a:endParaRPr lang="en-US" sz="6399" b="1" spc="63" dirty="0">
              <a:solidFill>
                <a:srgbClr val="2D892C"/>
              </a:solidFill>
              <a:latin typeface="Oswald Bold"/>
              <a:ea typeface="Oswald Bold"/>
              <a:cs typeface="Oswald Bold"/>
              <a:sym typeface="Oswald Bold"/>
            </a:endParaRPr>
          </a:p>
        </p:txBody>
      </p:sp>
      <p:sp>
        <p:nvSpPr>
          <p:cNvPr id="20" name="TextBox 18"/>
          <p:cNvSpPr txBox="1"/>
          <p:nvPr/>
        </p:nvSpPr>
        <p:spPr>
          <a:xfrm>
            <a:off x="308893" y="2373929"/>
            <a:ext cx="6697496" cy="6430094"/>
          </a:xfrm>
          <a:prstGeom prst="rect">
            <a:avLst/>
          </a:prstGeom>
        </p:spPr>
        <p:txBody>
          <a:bodyPr wrap="square" lIns="0" tIns="0" rIns="0" bIns="0" rtlCol="0" anchor="t">
            <a:spAutoFit/>
          </a:bodyPr>
          <a:lstStyle/>
          <a:p>
            <a:r>
              <a:rPr lang="tr-TR" sz="2199" spc="70" dirty="0" smtClean="0">
                <a:latin typeface="Poppins"/>
                <a:ea typeface="Poppins"/>
                <a:cs typeface="Poppins"/>
              </a:rPr>
              <a:t>Başvuru </a:t>
            </a:r>
            <a:r>
              <a:rPr lang="tr-TR" sz="2199" spc="70" dirty="0" smtClean="0">
                <a:latin typeface="Poppins"/>
                <a:ea typeface="Poppins"/>
                <a:cs typeface="Poppins"/>
              </a:rPr>
              <a:t>sahibinin ve ortaklarının proje </a:t>
            </a:r>
            <a:r>
              <a:rPr lang="tr-TR" sz="2199" spc="70" dirty="0" smtClean="0">
                <a:latin typeface="Poppins"/>
                <a:ea typeface="Poppins"/>
                <a:cs typeface="Poppins"/>
              </a:rPr>
              <a:t>kapsamında yürütmeyi planladığı faaliyetleri bu bölüme eklemesi beklenmektedir. İhtiyaten faaliyet planı takvimlerinde belirli bir zaman aralığı bırakmaları önerilmektedir.</a:t>
            </a:r>
          </a:p>
          <a:p>
            <a:endParaRPr lang="tr-TR" sz="2199" spc="70" dirty="0">
              <a:latin typeface="Poppins"/>
              <a:ea typeface="Poppins"/>
              <a:cs typeface="Poppins"/>
            </a:endParaRPr>
          </a:p>
          <a:p>
            <a:r>
              <a:rPr lang="tr-TR" sz="2199" spc="70" dirty="0" smtClean="0">
                <a:latin typeface="Poppins"/>
                <a:ea typeface="Poppins"/>
                <a:cs typeface="Poppins"/>
              </a:rPr>
              <a:t>Sonuçlara ulaşmak amacı ile gerçekleştirilecek her bir faaliyetin adını ve detaylı açıklamasını, faaliyet seçimlerini göstererek ve eğer var </a:t>
            </a:r>
            <a:r>
              <a:rPr lang="tr-TR" sz="2199" spc="70" dirty="0" err="1" smtClean="0">
                <a:latin typeface="Poppins"/>
                <a:ea typeface="Poppins"/>
                <a:cs typeface="Poppins"/>
              </a:rPr>
              <a:t>sa</a:t>
            </a:r>
            <a:r>
              <a:rPr lang="tr-TR" sz="2199" spc="70" dirty="0" smtClean="0">
                <a:latin typeface="Poppins"/>
                <a:ea typeface="Poppins"/>
                <a:cs typeface="Poppins"/>
              </a:rPr>
              <a:t> her bir ortağın ya da iştirakçinin faaliyetlerdeki rolü belirtilmelidir. </a:t>
            </a:r>
          </a:p>
          <a:p>
            <a:endParaRPr lang="tr-TR" sz="2199" spc="70" dirty="0">
              <a:latin typeface="Poppins"/>
              <a:ea typeface="Poppins"/>
              <a:cs typeface="Poppins"/>
            </a:endParaRPr>
          </a:p>
          <a:p>
            <a:r>
              <a:rPr lang="tr-TR" sz="2199" spc="70" dirty="0" smtClean="0">
                <a:latin typeface="Poppins"/>
                <a:ea typeface="Poppins"/>
                <a:cs typeface="Poppins"/>
              </a:rPr>
              <a:t>Faaliyet yapılamayan ay(</a:t>
            </a:r>
            <a:r>
              <a:rPr lang="tr-TR" sz="2199" spc="70" dirty="0" err="1" smtClean="0">
                <a:latin typeface="Poppins"/>
                <a:ea typeface="Poppins"/>
                <a:cs typeface="Poppins"/>
              </a:rPr>
              <a:t>lar</a:t>
            </a:r>
            <a:r>
              <a:rPr lang="tr-TR" sz="2199" spc="70" dirty="0" smtClean="0">
                <a:latin typeface="Poppins"/>
                <a:ea typeface="Poppins"/>
                <a:cs typeface="Poppins"/>
              </a:rPr>
              <a:t>) faaliyet planı ve proje süresine dahil edilmelidir. </a:t>
            </a:r>
          </a:p>
          <a:p>
            <a:endParaRPr lang="tr-TR" sz="2199" spc="70" dirty="0">
              <a:latin typeface="Poppins"/>
              <a:ea typeface="Poppins"/>
              <a:cs typeface="Poppins"/>
            </a:endParaRPr>
          </a:p>
          <a:p>
            <a:r>
              <a:rPr lang="tr-TR" sz="2199" spc="70" dirty="0" smtClean="0">
                <a:latin typeface="Poppins"/>
                <a:ea typeface="Poppins"/>
                <a:cs typeface="Poppins"/>
              </a:rPr>
              <a:t>Faaliyet planı her bir faaliyetin hazırlık ve uygulamasına ait genel bir görüş </a:t>
            </a:r>
            <a:r>
              <a:rPr lang="tr-TR" sz="2199" spc="70" dirty="0" err="1" smtClean="0">
                <a:latin typeface="Poppins"/>
                <a:ea typeface="Poppins"/>
                <a:cs typeface="Poppins"/>
              </a:rPr>
              <a:t>vercek</a:t>
            </a:r>
            <a:r>
              <a:rPr lang="tr-TR" sz="2199" spc="70" dirty="0" smtClean="0">
                <a:latin typeface="Poppins"/>
                <a:ea typeface="Poppins"/>
                <a:cs typeface="Poppins"/>
              </a:rPr>
              <a:t> şekilde yeterli ayrıntıya sahip olmalıdır. </a:t>
            </a:r>
            <a:endParaRPr lang="tr-TR" sz="2199" spc="70" dirty="0">
              <a:latin typeface="Poppins"/>
              <a:ea typeface="Poppins"/>
              <a:cs typeface="Poppins"/>
            </a:endParaRPr>
          </a:p>
        </p:txBody>
      </p:sp>
      <p:pic>
        <p:nvPicPr>
          <p:cNvPr id="18" name="Resim 17"/>
          <p:cNvPicPr>
            <a:picLocks noChangeAspect="1"/>
          </p:cNvPicPr>
          <p:nvPr/>
        </p:nvPicPr>
        <p:blipFill>
          <a:blip r:embed="rId9"/>
          <a:stretch>
            <a:fillRect/>
          </a:stretch>
        </p:blipFill>
        <p:spPr>
          <a:xfrm>
            <a:off x="7010400" y="3122002"/>
            <a:ext cx="11076144" cy="5067555"/>
          </a:xfrm>
          <a:prstGeom prst="rect">
            <a:avLst/>
          </a:prstGeom>
        </p:spPr>
      </p:pic>
    </p:spTree>
    <p:extLst>
      <p:ext uri="{BB962C8B-B14F-4D97-AF65-F5344CB8AC3E}">
        <p14:creationId xmlns:p14="http://schemas.microsoft.com/office/powerpoint/2010/main" val="6732699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94428"/>
            <a:ext cx="15725352" cy="2128788"/>
          </a:xfrm>
          <a:prstGeom prst="rect">
            <a:avLst/>
          </a:prstGeom>
        </p:spPr>
        <p:txBody>
          <a:bodyPr lIns="0" tIns="0" rIns="0" bIns="0" rtlCol="0" anchor="t">
            <a:spAutoFit/>
          </a:bodyPr>
          <a:lstStyle/>
          <a:p>
            <a:pPr algn="ctr">
              <a:lnSpc>
                <a:spcPts val="8319"/>
              </a:lnSpc>
            </a:pPr>
            <a:r>
              <a:rPr lang="tr-TR" sz="6399" b="1" spc="63" dirty="0" smtClean="0">
                <a:solidFill>
                  <a:srgbClr val="2D892C"/>
                </a:solidFill>
                <a:latin typeface="Oswald Bold"/>
                <a:ea typeface="Oswald Bold"/>
                <a:cs typeface="Oswald Bold"/>
                <a:sym typeface="Oswald Bold"/>
              </a:rPr>
              <a:t>Proje Ayrıntısı</a:t>
            </a:r>
          </a:p>
          <a:p>
            <a:pPr algn="ctr">
              <a:lnSpc>
                <a:spcPts val="8319"/>
              </a:lnSpc>
            </a:pPr>
            <a:r>
              <a:rPr lang="tr-TR" sz="6399" b="1" spc="63" dirty="0" smtClean="0">
                <a:solidFill>
                  <a:srgbClr val="2D892C"/>
                </a:solidFill>
                <a:latin typeface="Oswald Bold"/>
                <a:ea typeface="Oswald Bold"/>
                <a:cs typeface="Oswald Bold"/>
                <a:sym typeface="Oswald Bold"/>
              </a:rPr>
              <a:t>Yöntem</a:t>
            </a:r>
            <a:endParaRPr lang="en-US" sz="6399" b="1" spc="63" dirty="0">
              <a:solidFill>
                <a:srgbClr val="2D892C"/>
              </a:solidFill>
              <a:latin typeface="Oswald Bold"/>
              <a:ea typeface="Oswald Bold"/>
              <a:cs typeface="Oswald Bold"/>
              <a:sym typeface="Oswald Bold"/>
            </a:endParaRPr>
          </a:p>
        </p:txBody>
      </p:sp>
      <p:sp>
        <p:nvSpPr>
          <p:cNvPr id="20" name="TextBox 18"/>
          <p:cNvSpPr txBox="1"/>
          <p:nvPr/>
        </p:nvSpPr>
        <p:spPr>
          <a:xfrm>
            <a:off x="196201" y="3101335"/>
            <a:ext cx="6697496" cy="5414816"/>
          </a:xfrm>
          <a:prstGeom prst="rect">
            <a:avLst/>
          </a:prstGeom>
        </p:spPr>
        <p:txBody>
          <a:bodyPr wrap="square" lIns="0" tIns="0" rIns="0" bIns="0" rtlCol="0" anchor="t">
            <a:spAutoFit/>
          </a:bodyPr>
          <a:lstStyle/>
          <a:p>
            <a:pPr marL="342900" indent="-342900">
              <a:buFont typeface="Arial" panose="020B0604020202020204" pitchFamily="34" charset="0"/>
              <a:buChar char="•"/>
            </a:pPr>
            <a:r>
              <a:rPr lang="tr-TR" sz="2199" spc="70" dirty="0" smtClean="0">
                <a:latin typeface="Poppins"/>
                <a:ea typeface="Poppins"/>
                <a:cs typeface="Poppins"/>
              </a:rPr>
              <a:t>Uygulama yöntemleri, teklif edilen yöntemin nedenleri ve gerekçeleri</a:t>
            </a:r>
          </a:p>
          <a:p>
            <a:pPr marL="342900" indent="-342900">
              <a:buFont typeface="Arial" panose="020B0604020202020204" pitchFamily="34" charset="0"/>
              <a:buChar char="•"/>
            </a:pPr>
            <a:r>
              <a:rPr lang="tr-TR" sz="2199" spc="70" dirty="0" smtClean="0">
                <a:latin typeface="Poppins"/>
                <a:ea typeface="Poppins"/>
                <a:cs typeface="Poppins"/>
              </a:rPr>
              <a:t>Projenin </a:t>
            </a:r>
            <a:r>
              <a:rPr lang="tr-TR" sz="2199" spc="70" dirty="0">
                <a:latin typeface="Poppins"/>
                <a:ea typeface="Poppins"/>
                <a:cs typeface="Poppins"/>
              </a:rPr>
              <a:t>d</a:t>
            </a:r>
            <a:r>
              <a:rPr lang="tr-TR" sz="2199" spc="70" dirty="0" smtClean="0">
                <a:latin typeface="Poppins"/>
                <a:ea typeface="Poppins"/>
                <a:cs typeface="Poppins"/>
              </a:rPr>
              <a:t>aha önceki  başka bir projenin devamı olması durumunda bu projenin öncekinin sonuçları üzerine nasıl inşa </a:t>
            </a:r>
            <a:r>
              <a:rPr lang="tr-TR" sz="2199" spc="70" dirty="0" smtClean="0">
                <a:latin typeface="Poppins"/>
                <a:ea typeface="Poppins"/>
                <a:cs typeface="Poppins"/>
              </a:rPr>
              <a:t>edileceği</a:t>
            </a:r>
            <a:r>
              <a:rPr lang="tr-TR" sz="2199" spc="70" dirty="0" smtClean="0">
                <a:latin typeface="Poppins"/>
                <a:ea typeface="Poppins"/>
                <a:cs typeface="Poppins"/>
              </a:rPr>
              <a:t>,</a:t>
            </a:r>
          </a:p>
          <a:p>
            <a:pPr marL="342900" indent="-342900">
              <a:buFont typeface="Arial" panose="020B0604020202020204" pitchFamily="34" charset="0"/>
              <a:buChar char="•"/>
            </a:pPr>
            <a:r>
              <a:rPr lang="tr-TR" sz="2199" spc="70" dirty="0" smtClean="0">
                <a:latin typeface="Poppins"/>
                <a:ea typeface="Poppins"/>
                <a:cs typeface="Poppins"/>
              </a:rPr>
              <a:t>Proje büyük bir programın parçası ise programa nasıl uyacağı veya koordinasyonun nasıl sağlanacağı,</a:t>
            </a:r>
          </a:p>
          <a:p>
            <a:pPr marL="342900" indent="-342900">
              <a:buFont typeface="Arial" panose="020B0604020202020204" pitchFamily="34" charset="0"/>
              <a:buChar char="•"/>
            </a:pPr>
            <a:r>
              <a:rPr lang="tr-TR" sz="2199" spc="70" dirty="0" smtClean="0">
                <a:latin typeface="Poppins"/>
                <a:ea typeface="Poppins"/>
                <a:cs typeface="Poppins"/>
              </a:rPr>
              <a:t>Proje takibi ve iç/dış </a:t>
            </a:r>
            <a:r>
              <a:rPr lang="tr-TR" sz="2199" spc="70" dirty="0">
                <a:latin typeface="Poppins"/>
                <a:ea typeface="Poppins"/>
                <a:cs typeface="Poppins"/>
              </a:rPr>
              <a:t>d</a:t>
            </a:r>
            <a:r>
              <a:rPr lang="tr-TR" sz="2199" spc="70" dirty="0" smtClean="0">
                <a:latin typeface="Poppins"/>
                <a:ea typeface="Poppins"/>
                <a:cs typeface="Poppins"/>
              </a:rPr>
              <a:t>eğerlendirme prosedürleri,.</a:t>
            </a:r>
          </a:p>
          <a:p>
            <a:pPr marL="342900" indent="-342900">
              <a:buFont typeface="Arial" panose="020B0604020202020204" pitchFamily="34" charset="0"/>
              <a:buChar char="•"/>
            </a:pPr>
            <a:r>
              <a:rPr lang="tr-TR" sz="2199" spc="70" dirty="0" smtClean="0">
                <a:latin typeface="Poppins"/>
                <a:ea typeface="Poppins"/>
                <a:cs typeface="Poppins"/>
              </a:rPr>
              <a:t>Çeşitli aktörlerin projedeki rollerinin ve katılımlarının tanımlanması</a:t>
            </a:r>
          </a:p>
          <a:p>
            <a:pPr marL="342900" indent="-342900">
              <a:buFont typeface="Arial" panose="020B0604020202020204" pitchFamily="34" charset="0"/>
              <a:buChar char="•"/>
            </a:pPr>
            <a:r>
              <a:rPr lang="tr-TR" sz="2199" spc="70" dirty="0" smtClean="0">
                <a:latin typeface="Poppins"/>
                <a:ea typeface="Poppins"/>
                <a:cs typeface="Poppins"/>
              </a:rPr>
              <a:t>Proje ekibi,</a:t>
            </a:r>
          </a:p>
          <a:p>
            <a:pPr marL="342900" indent="-342900">
              <a:buFont typeface="Arial" panose="020B0604020202020204" pitchFamily="34" charset="0"/>
              <a:buChar char="•"/>
            </a:pPr>
            <a:r>
              <a:rPr lang="tr-TR" sz="2199" spc="70" dirty="0" smtClean="0">
                <a:latin typeface="Poppins"/>
                <a:ea typeface="Poppins"/>
                <a:cs typeface="Poppins"/>
              </a:rPr>
              <a:t>Projelerin uygulanması için önerilen temel araçlar, </a:t>
            </a:r>
            <a:endParaRPr lang="tr-TR" sz="2199" spc="70" dirty="0">
              <a:latin typeface="Poppins"/>
              <a:ea typeface="Poppins"/>
              <a:cs typeface="Poppins"/>
            </a:endParaRPr>
          </a:p>
        </p:txBody>
      </p:sp>
      <p:pic>
        <p:nvPicPr>
          <p:cNvPr id="2" name="Resim 1"/>
          <p:cNvPicPr>
            <a:picLocks noChangeAspect="1"/>
          </p:cNvPicPr>
          <p:nvPr/>
        </p:nvPicPr>
        <p:blipFill>
          <a:blip r:embed="rId9"/>
          <a:stretch>
            <a:fillRect/>
          </a:stretch>
        </p:blipFill>
        <p:spPr>
          <a:xfrm>
            <a:off x="6877655" y="3053742"/>
            <a:ext cx="11410345" cy="5485508"/>
          </a:xfrm>
          <a:prstGeom prst="rect">
            <a:avLst/>
          </a:prstGeom>
        </p:spPr>
      </p:pic>
    </p:spTree>
    <p:extLst>
      <p:ext uri="{BB962C8B-B14F-4D97-AF65-F5344CB8AC3E}">
        <p14:creationId xmlns:p14="http://schemas.microsoft.com/office/powerpoint/2010/main" val="35412965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94428"/>
            <a:ext cx="15725352" cy="2128788"/>
          </a:xfrm>
          <a:prstGeom prst="rect">
            <a:avLst/>
          </a:prstGeom>
        </p:spPr>
        <p:txBody>
          <a:bodyPr lIns="0" tIns="0" rIns="0" bIns="0" rtlCol="0" anchor="t">
            <a:spAutoFit/>
          </a:bodyPr>
          <a:lstStyle/>
          <a:p>
            <a:pPr algn="ctr">
              <a:lnSpc>
                <a:spcPts val="8319"/>
              </a:lnSpc>
            </a:pPr>
            <a:r>
              <a:rPr lang="tr-TR" sz="6399" b="1" spc="63" dirty="0" smtClean="0">
                <a:solidFill>
                  <a:srgbClr val="2D892C"/>
                </a:solidFill>
                <a:latin typeface="Oswald Bold"/>
                <a:ea typeface="Oswald Bold"/>
                <a:cs typeface="Oswald Bold"/>
                <a:sym typeface="Oswald Bold"/>
              </a:rPr>
              <a:t>Proje Ayrıntısı</a:t>
            </a:r>
          </a:p>
          <a:p>
            <a:pPr algn="ctr">
              <a:lnSpc>
                <a:spcPts val="8319"/>
              </a:lnSpc>
            </a:pPr>
            <a:r>
              <a:rPr lang="tr-TR" sz="6399" b="1" spc="63" dirty="0" smtClean="0">
                <a:solidFill>
                  <a:srgbClr val="2D892C"/>
                </a:solidFill>
                <a:latin typeface="Oswald Bold"/>
                <a:ea typeface="Oswald Bold"/>
                <a:cs typeface="Oswald Bold"/>
                <a:sym typeface="Oswald Bold"/>
              </a:rPr>
              <a:t>Performans Göstergeleri</a:t>
            </a:r>
            <a:endParaRPr lang="en-US" sz="6399" b="1" spc="63" dirty="0">
              <a:solidFill>
                <a:srgbClr val="2D892C"/>
              </a:solidFill>
              <a:latin typeface="Oswald Bold"/>
              <a:ea typeface="Oswald Bold"/>
              <a:cs typeface="Oswald Bold"/>
              <a:sym typeface="Oswald Bold"/>
            </a:endParaRPr>
          </a:p>
        </p:txBody>
      </p:sp>
      <p:sp>
        <p:nvSpPr>
          <p:cNvPr id="20" name="TextBox 18"/>
          <p:cNvSpPr txBox="1"/>
          <p:nvPr/>
        </p:nvSpPr>
        <p:spPr>
          <a:xfrm>
            <a:off x="196201" y="3101335"/>
            <a:ext cx="6697496" cy="5414816"/>
          </a:xfrm>
          <a:prstGeom prst="rect">
            <a:avLst/>
          </a:prstGeom>
        </p:spPr>
        <p:txBody>
          <a:bodyPr wrap="square" lIns="0" tIns="0" rIns="0" bIns="0" rtlCol="0" anchor="t">
            <a:spAutoFit/>
          </a:bodyPr>
          <a:lstStyle/>
          <a:p>
            <a:pPr marL="342900" indent="-342900">
              <a:buFont typeface="Arial" panose="020B0604020202020204" pitchFamily="34" charset="0"/>
              <a:buChar char="•"/>
            </a:pPr>
            <a:r>
              <a:rPr lang="tr-TR" sz="2199" spc="70" dirty="0" smtClean="0">
                <a:latin typeface="Poppins"/>
                <a:ea typeface="Poppins"/>
                <a:cs typeface="Poppins"/>
              </a:rPr>
              <a:t>Başvuru rehberinde belirlenen ve </a:t>
            </a:r>
            <a:r>
              <a:rPr lang="tr-TR" sz="2199" spc="70" dirty="0" err="1" smtClean="0">
                <a:latin typeface="Poppins"/>
                <a:ea typeface="Poppins"/>
                <a:cs typeface="Poppins"/>
              </a:rPr>
              <a:t>KAYS’ta</a:t>
            </a:r>
            <a:r>
              <a:rPr lang="tr-TR" sz="2199" spc="70" dirty="0" smtClean="0">
                <a:latin typeface="Poppins"/>
                <a:ea typeface="Poppins"/>
                <a:cs typeface="Poppins"/>
              </a:rPr>
              <a:t> tanımlanmış olan performans göstergelerinden size uygun olanları işaretlenmelidir</a:t>
            </a:r>
            <a:r>
              <a:rPr lang="tr-TR" sz="2199" spc="70" dirty="0" smtClean="0">
                <a:latin typeface="Poppins"/>
                <a:ea typeface="Poppins"/>
                <a:cs typeface="Poppins"/>
              </a:rPr>
              <a:t>.</a:t>
            </a:r>
          </a:p>
          <a:p>
            <a:pPr marL="342900" indent="-342900">
              <a:buFont typeface="Arial" panose="020B0604020202020204" pitchFamily="34" charset="0"/>
              <a:buChar char="•"/>
            </a:pPr>
            <a:r>
              <a:rPr lang="tr-TR" sz="2199" spc="70" dirty="0" smtClean="0">
                <a:latin typeface="Poppins"/>
                <a:ea typeface="Poppins"/>
                <a:cs typeface="Poppins"/>
              </a:rPr>
              <a:t> </a:t>
            </a:r>
            <a:r>
              <a:rPr lang="tr-TR" sz="2199" spc="70" dirty="0" smtClean="0">
                <a:latin typeface="Poppins"/>
                <a:ea typeface="Poppins"/>
                <a:cs typeface="Poppins"/>
              </a:rPr>
              <a:t>Seçilen performans göstergelerinin ulaşılabilir ve gerçekçi olması önem arz etmektedir. </a:t>
            </a:r>
            <a:endParaRPr lang="tr-TR" sz="2199" spc="70" dirty="0" smtClean="0">
              <a:latin typeface="Poppins"/>
              <a:ea typeface="Poppins"/>
              <a:cs typeface="Poppins"/>
            </a:endParaRPr>
          </a:p>
          <a:p>
            <a:pPr marL="342900" indent="-342900">
              <a:buFont typeface="Arial" panose="020B0604020202020204" pitchFamily="34" charset="0"/>
              <a:buChar char="•"/>
            </a:pPr>
            <a:r>
              <a:rPr lang="tr-TR" sz="2199" spc="70" dirty="0" smtClean="0">
                <a:latin typeface="Poppins"/>
                <a:ea typeface="Poppins"/>
                <a:cs typeface="Poppins"/>
              </a:rPr>
              <a:t>Performans </a:t>
            </a:r>
            <a:r>
              <a:rPr lang="tr-TR" sz="2199" spc="70" dirty="0" smtClean="0">
                <a:latin typeface="Poppins"/>
                <a:ea typeface="Poppins"/>
                <a:cs typeface="Poppins"/>
              </a:rPr>
              <a:t>göstergelerinin </a:t>
            </a:r>
            <a:r>
              <a:rPr lang="tr-TR" sz="2199" spc="70" dirty="0" smtClean="0">
                <a:latin typeface="Poppins"/>
                <a:ea typeface="Poppins"/>
                <a:cs typeface="Poppins"/>
              </a:rPr>
              <a:t>yüksek ancak </a:t>
            </a:r>
            <a:r>
              <a:rPr lang="tr-TR" sz="2199" spc="70" dirty="0" smtClean="0">
                <a:latin typeface="Poppins"/>
                <a:ea typeface="Poppins"/>
                <a:cs typeface="Poppins"/>
              </a:rPr>
              <a:t>ulaşılabilir olmaması düşük puan almanıza neden olabilir. </a:t>
            </a:r>
            <a:endParaRPr lang="tr-TR" sz="2199" spc="70" dirty="0" smtClean="0">
              <a:latin typeface="Poppins"/>
              <a:ea typeface="Poppins"/>
              <a:cs typeface="Poppins"/>
            </a:endParaRPr>
          </a:p>
          <a:p>
            <a:pPr marL="342900" indent="-342900">
              <a:buFont typeface="Arial" panose="020B0604020202020204" pitchFamily="34" charset="0"/>
              <a:buChar char="•"/>
            </a:pPr>
            <a:r>
              <a:rPr lang="tr-TR" sz="2199" spc="70" dirty="0" smtClean="0">
                <a:latin typeface="Poppins"/>
                <a:ea typeface="Poppins"/>
                <a:cs typeface="Poppins"/>
              </a:rPr>
              <a:t>Proje </a:t>
            </a:r>
            <a:r>
              <a:rPr lang="tr-TR" sz="2199" spc="70" dirty="0" smtClean="0">
                <a:latin typeface="Poppins"/>
                <a:ea typeface="Poppins"/>
                <a:cs typeface="Poppins"/>
              </a:rPr>
              <a:t>kapanışında belirlenen performans göstergelerinde belirlenen hedeflere ulaşılıp ulaşılmadığı destekleyici belgelerle Ajansa sunulacaktır. Gerçekleşmemesi durumunda cezai yaptırım uygulanabilecektir.  </a:t>
            </a:r>
            <a:endParaRPr lang="tr-TR" sz="2199" spc="70" dirty="0">
              <a:latin typeface="Poppins"/>
              <a:ea typeface="Poppins"/>
              <a:cs typeface="Poppins"/>
            </a:endParaRPr>
          </a:p>
        </p:txBody>
      </p:sp>
      <p:pic>
        <p:nvPicPr>
          <p:cNvPr id="18" name="Resim 17"/>
          <p:cNvPicPr>
            <a:picLocks noChangeAspect="1"/>
          </p:cNvPicPr>
          <p:nvPr/>
        </p:nvPicPr>
        <p:blipFill>
          <a:blip r:embed="rId9"/>
          <a:stretch>
            <a:fillRect/>
          </a:stretch>
        </p:blipFill>
        <p:spPr>
          <a:xfrm>
            <a:off x="8859292" y="2203218"/>
            <a:ext cx="8176241" cy="6877050"/>
          </a:xfrm>
          <a:prstGeom prst="rect">
            <a:avLst/>
          </a:prstGeom>
        </p:spPr>
      </p:pic>
    </p:spTree>
    <p:extLst>
      <p:ext uri="{BB962C8B-B14F-4D97-AF65-F5344CB8AC3E}">
        <p14:creationId xmlns:p14="http://schemas.microsoft.com/office/powerpoint/2010/main" val="550766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12888" r="-12888"/>
            </a:stretch>
          </a:blipFill>
        </p:spPr>
      </p:sp>
      <p:sp>
        <p:nvSpPr>
          <p:cNvPr id="3" name="Freeform 3"/>
          <p:cNvSpPr/>
          <p:nvPr/>
        </p:nvSpPr>
        <p:spPr>
          <a:xfrm rot="-2275557">
            <a:off x="16272103" y="-634857"/>
            <a:ext cx="2782408" cy="2782408"/>
          </a:xfrm>
          <a:custGeom>
            <a:avLst/>
            <a:gdLst/>
            <a:ahLst/>
            <a:cxnLst/>
            <a:rect l="l" t="t" r="r" b="b"/>
            <a:pathLst>
              <a:path w="2782408" h="2782408">
                <a:moveTo>
                  <a:pt x="0" y="0"/>
                </a:moveTo>
                <a:lnTo>
                  <a:pt x="2782408" y="0"/>
                </a:lnTo>
                <a:lnTo>
                  <a:pt x="2782408" y="2782407"/>
                </a:lnTo>
                <a:lnTo>
                  <a:pt x="0" y="278240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028700" y="3501122"/>
            <a:ext cx="8474961" cy="1811881"/>
            <a:chOff x="0" y="0"/>
            <a:chExt cx="2208467" cy="472153"/>
          </a:xfrm>
        </p:grpSpPr>
        <p:sp>
          <p:nvSpPr>
            <p:cNvPr id="5" name="Freeform 5"/>
            <p:cNvSpPr/>
            <p:nvPr/>
          </p:nvSpPr>
          <p:spPr>
            <a:xfrm>
              <a:off x="0" y="0"/>
              <a:ext cx="2208467" cy="472153"/>
            </a:xfrm>
            <a:custGeom>
              <a:avLst/>
              <a:gdLst/>
              <a:ahLst/>
              <a:cxnLst/>
              <a:rect l="l" t="t" r="r" b="b"/>
              <a:pathLst>
                <a:path w="2208467" h="472153">
                  <a:moveTo>
                    <a:pt x="31059" y="0"/>
                  </a:moveTo>
                  <a:lnTo>
                    <a:pt x="2177408" y="0"/>
                  </a:lnTo>
                  <a:cubicBezTo>
                    <a:pt x="2185645" y="0"/>
                    <a:pt x="2193545" y="3272"/>
                    <a:pt x="2199370" y="9097"/>
                  </a:cubicBezTo>
                  <a:cubicBezTo>
                    <a:pt x="2205195" y="14922"/>
                    <a:pt x="2208467" y="22822"/>
                    <a:pt x="2208467" y="31059"/>
                  </a:cubicBezTo>
                  <a:lnTo>
                    <a:pt x="2208467" y="441094"/>
                  </a:lnTo>
                  <a:cubicBezTo>
                    <a:pt x="2208467" y="449331"/>
                    <a:pt x="2205195" y="457231"/>
                    <a:pt x="2199370" y="463056"/>
                  </a:cubicBezTo>
                  <a:cubicBezTo>
                    <a:pt x="2193545" y="468881"/>
                    <a:pt x="2185645" y="472153"/>
                    <a:pt x="2177408" y="472153"/>
                  </a:cubicBezTo>
                  <a:lnTo>
                    <a:pt x="31059" y="472153"/>
                  </a:lnTo>
                  <a:cubicBezTo>
                    <a:pt x="22822" y="472153"/>
                    <a:pt x="14922" y="468881"/>
                    <a:pt x="9097" y="463056"/>
                  </a:cubicBezTo>
                  <a:cubicBezTo>
                    <a:pt x="3272" y="457231"/>
                    <a:pt x="0" y="449331"/>
                    <a:pt x="0" y="441094"/>
                  </a:cubicBezTo>
                  <a:lnTo>
                    <a:pt x="0" y="31059"/>
                  </a:lnTo>
                  <a:cubicBezTo>
                    <a:pt x="0" y="22822"/>
                    <a:pt x="3272" y="14922"/>
                    <a:pt x="9097" y="9097"/>
                  </a:cubicBezTo>
                  <a:cubicBezTo>
                    <a:pt x="14922" y="3272"/>
                    <a:pt x="22822" y="0"/>
                    <a:pt x="31059" y="0"/>
                  </a:cubicBezTo>
                  <a:close/>
                </a:path>
              </a:pathLst>
            </a:custGeom>
            <a:solidFill>
              <a:srgbClr val="FFFFFF">
                <a:alpha val="49804"/>
              </a:srgbClr>
            </a:solidFill>
          </p:spPr>
        </p:sp>
        <p:sp>
          <p:nvSpPr>
            <p:cNvPr id="6" name="TextBox 6"/>
            <p:cNvSpPr txBox="1"/>
            <p:nvPr/>
          </p:nvSpPr>
          <p:spPr>
            <a:xfrm>
              <a:off x="0" y="-47625"/>
              <a:ext cx="2208467" cy="519778"/>
            </a:xfrm>
            <a:prstGeom prst="rect">
              <a:avLst/>
            </a:prstGeom>
          </p:spPr>
          <p:txBody>
            <a:bodyPr lIns="50800" tIns="50800" rIns="50800" bIns="50800" rtlCol="0" anchor="ctr"/>
            <a:lstStyle/>
            <a:p>
              <a:pPr algn="ctr">
                <a:lnSpc>
                  <a:spcPts val="2940"/>
                </a:lnSpc>
              </a:pPr>
              <a:endParaRPr/>
            </a:p>
          </p:txBody>
        </p:sp>
      </p:grpSp>
      <p:grpSp>
        <p:nvGrpSpPr>
          <p:cNvPr id="7" name="Group 7"/>
          <p:cNvGrpSpPr/>
          <p:nvPr/>
        </p:nvGrpSpPr>
        <p:grpSpPr>
          <a:xfrm>
            <a:off x="1106787" y="5449930"/>
            <a:ext cx="8474961" cy="1811881"/>
            <a:chOff x="0" y="0"/>
            <a:chExt cx="2208467" cy="472153"/>
          </a:xfrm>
        </p:grpSpPr>
        <p:sp>
          <p:nvSpPr>
            <p:cNvPr id="8" name="Freeform 8"/>
            <p:cNvSpPr/>
            <p:nvPr/>
          </p:nvSpPr>
          <p:spPr>
            <a:xfrm>
              <a:off x="0" y="0"/>
              <a:ext cx="2208467" cy="472153"/>
            </a:xfrm>
            <a:custGeom>
              <a:avLst/>
              <a:gdLst/>
              <a:ahLst/>
              <a:cxnLst/>
              <a:rect l="l" t="t" r="r" b="b"/>
              <a:pathLst>
                <a:path w="2208467" h="472153">
                  <a:moveTo>
                    <a:pt x="31059" y="0"/>
                  </a:moveTo>
                  <a:lnTo>
                    <a:pt x="2177408" y="0"/>
                  </a:lnTo>
                  <a:cubicBezTo>
                    <a:pt x="2185645" y="0"/>
                    <a:pt x="2193545" y="3272"/>
                    <a:pt x="2199370" y="9097"/>
                  </a:cubicBezTo>
                  <a:cubicBezTo>
                    <a:pt x="2205195" y="14922"/>
                    <a:pt x="2208467" y="22822"/>
                    <a:pt x="2208467" y="31059"/>
                  </a:cubicBezTo>
                  <a:lnTo>
                    <a:pt x="2208467" y="441094"/>
                  </a:lnTo>
                  <a:cubicBezTo>
                    <a:pt x="2208467" y="449331"/>
                    <a:pt x="2205195" y="457231"/>
                    <a:pt x="2199370" y="463056"/>
                  </a:cubicBezTo>
                  <a:cubicBezTo>
                    <a:pt x="2193545" y="468881"/>
                    <a:pt x="2185645" y="472153"/>
                    <a:pt x="2177408" y="472153"/>
                  </a:cubicBezTo>
                  <a:lnTo>
                    <a:pt x="31059" y="472153"/>
                  </a:lnTo>
                  <a:cubicBezTo>
                    <a:pt x="22822" y="472153"/>
                    <a:pt x="14922" y="468881"/>
                    <a:pt x="9097" y="463056"/>
                  </a:cubicBezTo>
                  <a:cubicBezTo>
                    <a:pt x="3272" y="457231"/>
                    <a:pt x="0" y="449331"/>
                    <a:pt x="0" y="441094"/>
                  </a:cubicBezTo>
                  <a:lnTo>
                    <a:pt x="0" y="31059"/>
                  </a:lnTo>
                  <a:cubicBezTo>
                    <a:pt x="0" y="22822"/>
                    <a:pt x="3272" y="14922"/>
                    <a:pt x="9097" y="9097"/>
                  </a:cubicBezTo>
                  <a:cubicBezTo>
                    <a:pt x="14922" y="3272"/>
                    <a:pt x="22822" y="0"/>
                    <a:pt x="31059" y="0"/>
                  </a:cubicBezTo>
                  <a:close/>
                </a:path>
              </a:pathLst>
            </a:custGeom>
            <a:solidFill>
              <a:srgbClr val="FFFFFF">
                <a:alpha val="49804"/>
              </a:srgbClr>
            </a:solidFill>
          </p:spPr>
        </p:sp>
        <p:sp>
          <p:nvSpPr>
            <p:cNvPr id="9" name="TextBox 9"/>
            <p:cNvSpPr txBox="1"/>
            <p:nvPr/>
          </p:nvSpPr>
          <p:spPr>
            <a:xfrm>
              <a:off x="0" y="-47625"/>
              <a:ext cx="2208467" cy="519778"/>
            </a:xfrm>
            <a:prstGeom prst="rect">
              <a:avLst/>
            </a:prstGeom>
          </p:spPr>
          <p:txBody>
            <a:bodyPr lIns="50800" tIns="50800" rIns="50800" bIns="50800" rtlCol="0" anchor="ctr"/>
            <a:lstStyle/>
            <a:p>
              <a:pPr algn="ctr">
                <a:lnSpc>
                  <a:spcPts val="2940"/>
                </a:lnSpc>
              </a:pPr>
              <a:endParaRPr/>
            </a:p>
          </p:txBody>
        </p:sp>
      </p:grpSp>
      <p:grpSp>
        <p:nvGrpSpPr>
          <p:cNvPr id="10" name="Group 10"/>
          <p:cNvGrpSpPr/>
          <p:nvPr/>
        </p:nvGrpSpPr>
        <p:grpSpPr>
          <a:xfrm>
            <a:off x="1184873" y="7418604"/>
            <a:ext cx="8318787" cy="1811881"/>
            <a:chOff x="0" y="0"/>
            <a:chExt cx="2167770" cy="472153"/>
          </a:xfrm>
        </p:grpSpPr>
        <p:sp>
          <p:nvSpPr>
            <p:cNvPr id="11" name="Freeform 11"/>
            <p:cNvSpPr/>
            <p:nvPr/>
          </p:nvSpPr>
          <p:spPr>
            <a:xfrm>
              <a:off x="0" y="0"/>
              <a:ext cx="2167770" cy="472153"/>
            </a:xfrm>
            <a:custGeom>
              <a:avLst/>
              <a:gdLst/>
              <a:ahLst/>
              <a:cxnLst/>
              <a:rect l="l" t="t" r="r" b="b"/>
              <a:pathLst>
                <a:path w="2167770" h="472153">
                  <a:moveTo>
                    <a:pt x="31642" y="0"/>
                  </a:moveTo>
                  <a:lnTo>
                    <a:pt x="2136128" y="0"/>
                  </a:lnTo>
                  <a:cubicBezTo>
                    <a:pt x="2144520" y="0"/>
                    <a:pt x="2152568" y="3334"/>
                    <a:pt x="2158502" y="9268"/>
                  </a:cubicBezTo>
                  <a:cubicBezTo>
                    <a:pt x="2164436" y="15202"/>
                    <a:pt x="2167770" y="23250"/>
                    <a:pt x="2167770" y="31642"/>
                  </a:cubicBezTo>
                  <a:lnTo>
                    <a:pt x="2167770" y="440511"/>
                  </a:lnTo>
                  <a:cubicBezTo>
                    <a:pt x="2167770" y="448903"/>
                    <a:pt x="2164436" y="456951"/>
                    <a:pt x="2158502" y="462885"/>
                  </a:cubicBezTo>
                  <a:cubicBezTo>
                    <a:pt x="2152568" y="468820"/>
                    <a:pt x="2144520" y="472153"/>
                    <a:pt x="2136128" y="472153"/>
                  </a:cubicBezTo>
                  <a:lnTo>
                    <a:pt x="31642" y="472153"/>
                  </a:lnTo>
                  <a:cubicBezTo>
                    <a:pt x="23250" y="472153"/>
                    <a:pt x="15202" y="468820"/>
                    <a:pt x="9268" y="462885"/>
                  </a:cubicBezTo>
                  <a:cubicBezTo>
                    <a:pt x="3334" y="456951"/>
                    <a:pt x="0" y="448903"/>
                    <a:pt x="0" y="440511"/>
                  </a:cubicBezTo>
                  <a:lnTo>
                    <a:pt x="0" y="31642"/>
                  </a:lnTo>
                  <a:cubicBezTo>
                    <a:pt x="0" y="23250"/>
                    <a:pt x="3334" y="15202"/>
                    <a:pt x="9268" y="9268"/>
                  </a:cubicBezTo>
                  <a:cubicBezTo>
                    <a:pt x="15202" y="3334"/>
                    <a:pt x="23250" y="0"/>
                    <a:pt x="31642" y="0"/>
                  </a:cubicBezTo>
                  <a:close/>
                </a:path>
              </a:pathLst>
            </a:custGeom>
            <a:solidFill>
              <a:srgbClr val="FFFFFF">
                <a:alpha val="49804"/>
              </a:srgbClr>
            </a:solidFill>
          </p:spPr>
        </p:sp>
        <p:sp>
          <p:nvSpPr>
            <p:cNvPr id="12" name="TextBox 12"/>
            <p:cNvSpPr txBox="1"/>
            <p:nvPr/>
          </p:nvSpPr>
          <p:spPr>
            <a:xfrm>
              <a:off x="0" y="-47625"/>
              <a:ext cx="2167770" cy="519778"/>
            </a:xfrm>
            <a:prstGeom prst="rect">
              <a:avLst/>
            </a:prstGeom>
          </p:spPr>
          <p:txBody>
            <a:bodyPr lIns="50800" tIns="50800" rIns="50800" bIns="50800" rtlCol="0" anchor="ctr"/>
            <a:lstStyle/>
            <a:p>
              <a:pPr algn="ctr">
                <a:lnSpc>
                  <a:spcPts val="2940"/>
                </a:lnSpc>
              </a:pPr>
              <a:endParaRPr/>
            </a:p>
          </p:txBody>
        </p:sp>
      </p:grpSp>
      <p:sp>
        <p:nvSpPr>
          <p:cNvPr id="14" name="Freeform 14"/>
          <p:cNvSpPr/>
          <p:nvPr/>
        </p:nvSpPr>
        <p:spPr>
          <a:xfrm>
            <a:off x="17663307" y="9230486"/>
            <a:ext cx="1639912" cy="1639912"/>
          </a:xfrm>
          <a:custGeom>
            <a:avLst/>
            <a:gdLst/>
            <a:ahLst/>
            <a:cxnLst/>
            <a:rect l="l" t="t" r="r" b="b"/>
            <a:pathLst>
              <a:path w="1639912" h="1639912">
                <a:moveTo>
                  <a:pt x="0" y="0"/>
                </a:moveTo>
                <a:lnTo>
                  <a:pt x="1639912" y="0"/>
                </a:lnTo>
                <a:lnTo>
                  <a:pt x="1639912" y="1639911"/>
                </a:lnTo>
                <a:lnTo>
                  <a:pt x="0" y="1639911"/>
                </a:lnTo>
                <a:lnTo>
                  <a:pt x="0" y="0"/>
                </a:lnTo>
                <a:close/>
              </a:path>
            </a:pathLst>
          </a:custGeom>
          <a:blipFill>
            <a:blip r:embed="rId5">
              <a:alphaModFix amt="15000"/>
              <a:extLst>
                <a:ext uri="{96DAC541-7B7A-43D3-8B79-37D633B846F1}">
                  <asvg:svgBlip xmlns="" xmlns:asvg="http://schemas.microsoft.com/office/drawing/2016/SVG/main" r:embed="rId8"/>
                </a:ext>
              </a:extLst>
            </a:blip>
            <a:stretch>
              <a:fillRect/>
            </a:stretch>
          </a:blipFill>
        </p:spPr>
      </p:sp>
      <p:grpSp>
        <p:nvGrpSpPr>
          <p:cNvPr id="15" name="Group 15"/>
          <p:cNvGrpSpPr/>
          <p:nvPr/>
        </p:nvGrpSpPr>
        <p:grpSpPr>
          <a:xfrm rot="-5400000">
            <a:off x="-193555" y="-1077938"/>
            <a:ext cx="2012678" cy="3167067"/>
            <a:chOff x="0" y="0"/>
            <a:chExt cx="2683571" cy="4222756"/>
          </a:xfrm>
        </p:grpSpPr>
        <p:grpSp>
          <p:nvGrpSpPr>
            <p:cNvPr id="16" name="Group 16"/>
            <p:cNvGrpSpPr/>
            <p:nvPr/>
          </p:nvGrpSpPr>
          <p:grpSpPr>
            <a:xfrm>
              <a:off x="518668" y="716604"/>
              <a:ext cx="1622808" cy="3506153"/>
              <a:chOff x="0" y="0"/>
              <a:chExt cx="585263" cy="1264488"/>
            </a:xfrm>
          </p:grpSpPr>
          <p:sp>
            <p:nvSpPr>
              <p:cNvPr id="17" name="Freeform 17"/>
              <p:cNvSpPr/>
              <p:nvPr/>
            </p:nvSpPr>
            <p:spPr>
              <a:xfrm>
                <a:off x="0" y="0"/>
                <a:ext cx="585263" cy="1264488"/>
              </a:xfrm>
              <a:custGeom>
                <a:avLst/>
                <a:gdLst/>
                <a:ahLst/>
                <a:cxnLst/>
                <a:rect l="l" t="t" r="r" b="b"/>
                <a:pathLst>
                  <a:path w="585263" h="1264488">
                    <a:moveTo>
                      <a:pt x="195193" y="1245419"/>
                    </a:moveTo>
                    <a:cubicBezTo>
                      <a:pt x="225198" y="1256933"/>
                      <a:pt x="259310" y="1264488"/>
                      <a:pt x="292789" y="1264488"/>
                    </a:cubicBezTo>
                    <a:cubicBezTo>
                      <a:pt x="326269" y="1264488"/>
                      <a:pt x="358486" y="1258011"/>
                      <a:pt x="388175" y="1246497"/>
                    </a:cubicBezTo>
                    <a:cubicBezTo>
                      <a:pt x="388807" y="1246138"/>
                      <a:pt x="389438" y="1246138"/>
                      <a:pt x="390070" y="1245778"/>
                    </a:cubicBezTo>
                    <a:cubicBezTo>
                      <a:pt x="501564" y="1199723"/>
                      <a:pt x="583684" y="1078109"/>
                      <a:pt x="585263" y="925953"/>
                    </a:cubicBezTo>
                    <a:lnTo>
                      <a:pt x="585263" y="0"/>
                    </a:lnTo>
                    <a:lnTo>
                      <a:pt x="0" y="0"/>
                    </a:lnTo>
                    <a:lnTo>
                      <a:pt x="0" y="925266"/>
                    </a:lnTo>
                    <a:cubicBezTo>
                      <a:pt x="1579" y="1078828"/>
                      <a:pt x="82436" y="1200443"/>
                      <a:pt x="195193" y="1245419"/>
                    </a:cubicBezTo>
                    <a:close/>
                  </a:path>
                </a:pathLst>
              </a:custGeom>
              <a:solidFill>
                <a:srgbClr val="153930"/>
              </a:solidFill>
            </p:spPr>
          </p:sp>
          <p:sp>
            <p:nvSpPr>
              <p:cNvPr id="18" name="TextBox 18"/>
              <p:cNvSpPr txBox="1"/>
              <p:nvPr/>
            </p:nvSpPr>
            <p:spPr>
              <a:xfrm>
                <a:off x="0" y="-47625"/>
                <a:ext cx="585263" cy="1185113"/>
              </a:xfrm>
              <a:prstGeom prst="rect">
                <a:avLst/>
              </a:prstGeom>
            </p:spPr>
            <p:txBody>
              <a:bodyPr lIns="50800" tIns="50800" rIns="50800" bIns="50800" rtlCol="0" anchor="ctr"/>
              <a:lstStyle/>
              <a:p>
                <a:pPr algn="ctr">
                  <a:lnSpc>
                    <a:spcPts val="2940"/>
                  </a:lnSpc>
                </a:pPr>
                <a:endParaRPr/>
              </a:p>
            </p:txBody>
          </p:sp>
        </p:grpSp>
        <p:grpSp>
          <p:nvGrpSpPr>
            <p:cNvPr id="19" name="Group 19"/>
            <p:cNvGrpSpPr/>
            <p:nvPr/>
          </p:nvGrpSpPr>
          <p:grpSpPr>
            <a:xfrm>
              <a:off x="1399414" y="1914165"/>
              <a:ext cx="1284157" cy="1425132"/>
              <a:chOff x="0" y="0"/>
              <a:chExt cx="812800" cy="902030"/>
            </a:xfrm>
          </p:grpSpPr>
          <p:sp>
            <p:nvSpPr>
              <p:cNvPr id="20" name="Freeform 20"/>
              <p:cNvSpPr/>
              <p:nvPr/>
            </p:nvSpPr>
            <p:spPr>
              <a:xfrm>
                <a:off x="0" y="0"/>
                <a:ext cx="812800" cy="902030"/>
              </a:xfrm>
              <a:custGeom>
                <a:avLst/>
                <a:gdLst/>
                <a:ahLst/>
                <a:cxnLst/>
                <a:rect l="l" t="t" r="r" b="b"/>
                <a:pathLst>
                  <a:path w="812800" h="902030">
                    <a:moveTo>
                      <a:pt x="406400" y="0"/>
                    </a:moveTo>
                    <a:cubicBezTo>
                      <a:pt x="181951" y="0"/>
                      <a:pt x="0" y="201926"/>
                      <a:pt x="0" y="451015"/>
                    </a:cubicBezTo>
                    <a:cubicBezTo>
                      <a:pt x="0" y="700103"/>
                      <a:pt x="181951" y="902030"/>
                      <a:pt x="406400" y="902030"/>
                    </a:cubicBezTo>
                    <a:cubicBezTo>
                      <a:pt x="630849" y="902030"/>
                      <a:pt x="812800" y="700103"/>
                      <a:pt x="812800" y="451015"/>
                    </a:cubicBezTo>
                    <a:cubicBezTo>
                      <a:pt x="812800" y="201926"/>
                      <a:pt x="630849" y="0"/>
                      <a:pt x="406400" y="0"/>
                    </a:cubicBezTo>
                    <a:close/>
                  </a:path>
                </a:pathLst>
              </a:custGeom>
              <a:solidFill>
                <a:srgbClr val="2D892C"/>
              </a:solidFill>
            </p:spPr>
          </p:sp>
          <p:sp>
            <p:nvSpPr>
              <p:cNvPr id="21" name="TextBox 21"/>
              <p:cNvSpPr txBox="1"/>
              <p:nvPr/>
            </p:nvSpPr>
            <p:spPr>
              <a:xfrm>
                <a:off x="76200" y="36940"/>
                <a:ext cx="660400" cy="780524"/>
              </a:xfrm>
              <a:prstGeom prst="rect">
                <a:avLst/>
              </a:prstGeom>
            </p:spPr>
            <p:txBody>
              <a:bodyPr lIns="50800" tIns="50800" rIns="50800" bIns="50800" rtlCol="0" anchor="ctr"/>
              <a:lstStyle/>
              <a:p>
                <a:pPr algn="ctr">
                  <a:lnSpc>
                    <a:spcPts val="3359"/>
                  </a:lnSpc>
                </a:pPr>
                <a:endParaRPr/>
              </a:p>
            </p:txBody>
          </p:sp>
        </p:grpSp>
        <p:grpSp>
          <p:nvGrpSpPr>
            <p:cNvPr id="22" name="Group 22"/>
            <p:cNvGrpSpPr/>
            <p:nvPr/>
          </p:nvGrpSpPr>
          <p:grpSpPr>
            <a:xfrm>
              <a:off x="0" y="0"/>
              <a:ext cx="1030543" cy="2857133"/>
              <a:chOff x="0" y="0"/>
              <a:chExt cx="456090" cy="1264488"/>
            </a:xfrm>
          </p:grpSpPr>
          <p:sp>
            <p:nvSpPr>
              <p:cNvPr id="23" name="Freeform 23"/>
              <p:cNvSpPr/>
              <p:nvPr/>
            </p:nvSpPr>
            <p:spPr>
              <a:xfrm>
                <a:off x="0" y="0"/>
                <a:ext cx="456090" cy="1264488"/>
              </a:xfrm>
              <a:custGeom>
                <a:avLst/>
                <a:gdLst/>
                <a:ahLst/>
                <a:cxnLst/>
                <a:rect l="l" t="t" r="r" b="b"/>
                <a:pathLst>
                  <a:path w="456090" h="1264488">
                    <a:moveTo>
                      <a:pt x="152112" y="1245419"/>
                    </a:moveTo>
                    <a:cubicBezTo>
                      <a:pt x="175495" y="1256933"/>
                      <a:pt x="202078" y="1264488"/>
                      <a:pt x="228168" y="1264488"/>
                    </a:cubicBezTo>
                    <a:cubicBezTo>
                      <a:pt x="254259" y="1264488"/>
                      <a:pt x="279365" y="1258011"/>
                      <a:pt x="302501" y="1246497"/>
                    </a:cubicBezTo>
                    <a:cubicBezTo>
                      <a:pt x="302994" y="1246138"/>
                      <a:pt x="303486" y="1246138"/>
                      <a:pt x="303978" y="1245778"/>
                    </a:cubicBezTo>
                    <a:cubicBezTo>
                      <a:pt x="390864" y="1199723"/>
                      <a:pt x="454859" y="1078109"/>
                      <a:pt x="456090" y="925953"/>
                    </a:cubicBezTo>
                    <a:lnTo>
                      <a:pt x="456090" y="0"/>
                    </a:lnTo>
                    <a:lnTo>
                      <a:pt x="0" y="0"/>
                    </a:lnTo>
                    <a:lnTo>
                      <a:pt x="0" y="925266"/>
                    </a:lnTo>
                    <a:cubicBezTo>
                      <a:pt x="1231" y="1078828"/>
                      <a:pt x="64241" y="1200443"/>
                      <a:pt x="152112" y="1245419"/>
                    </a:cubicBezTo>
                    <a:close/>
                  </a:path>
                </a:pathLst>
              </a:custGeom>
              <a:solidFill>
                <a:srgbClr val="2D892C">
                  <a:alpha val="83922"/>
                </a:srgbClr>
              </a:solidFill>
            </p:spPr>
          </p:sp>
          <p:sp>
            <p:nvSpPr>
              <p:cNvPr id="24" name="TextBox 24"/>
              <p:cNvSpPr txBox="1"/>
              <p:nvPr/>
            </p:nvSpPr>
            <p:spPr>
              <a:xfrm>
                <a:off x="0" y="-47625"/>
                <a:ext cx="456090" cy="1185113"/>
              </a:xfrm>
              <a:prstGeom prst="rect">
                <a:avLst/>
              </a:prstGeom>
            </p:spPr>
            <p:txBody>
              <a:bodyPr lIns="50800" tIns="50800" rIns="50800" bIns="50800" rtlCol="0" anchor="ctr"/>
              <a:lstStyle/>
              <a:p>
                <a:pPr algn="ctr">
                  <a:lnSpc>
                    <a:spcPts val="2940"/>
                  </a:lnSpc>
                </a:pPr>
                <a:endParaRPr/>
              </a:p>
            </p:txBody>
          </p:sp>
        </p:grpSp>
      </p:grpSp>
      <p:sp>
        <p:nvSpPr>
          <p:cNvPr id="25" name="Freeform 25"/>
          <p:cNvSpPr/>
          <p:nvPr/>
        </p:nvSpPr>
        <p:spPr>
          <a:xfrm rot="5400000">
            <a:off x="-442687" y="9438130"/>
            <a:ext cx="1697739" cy="1697739"/>
          </a:xfrm>
          <a:custGeom>
            <a:avLst/>
            <a:gdLst/>
            <a:ahLst/>
            <a:cxnLst/>
            <a:rect l="l" t="t" r="r" b="b"/>
            <a:pathLst>
              <a:path w="1697739" h="1697739">
                <a:moveTo>
                  <a:pt x="0" y="0"/>
                </a:moveTo>
                <a:lnTo>
                  <a:pt x="1697740" y="0"/>
                </a:lnTo>
                <a:lnTo>
                  <a:pt x="1697740" y="1697740"/>
                </a:lnTo>
                <a:lnTo>
                  <a:pt x="0" y="169774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26" name="Freeform 26"/>
          <p:cNvSpPr/>
          <p:nvPr/>
        </p:nvSpPr>
        <p:spPr>
          <a:xfrm>
            <a:off x="7354032" y="9544811"/>
            <a:ext cx="2860614" cy="1412428"/>
          </a:xfrm>
          <a:custGeom>
            <a:avLst/>
            <a:gdLst/>
            <a:ahLst/>
            <a:cxnLst/>
            <a:rect l="l" t="t" r="r" b="b"/>
            <a:pathLst>
              <a:path w="2860614" h="1412428">
                <a:moveTo>
                  <a:pt x="0" y="0"/>
                </a:moveTo>
                <a:lnTo>
                  <a:pt x="2860615" y="0"/>
                </a:lnTo>
                <a:lnTo>
                  <a:pt x="2860615" y="1412428"/>
                </a:lnTo>
                <a:lnTo>
                  <a:pt x="0" y="1412428"/>
                </a:lnTo>
                <a:lnTo>
                  <a:pt x="0" y="0"/>
                </a:lnTo>
                <a:close/>
              </a:path>
            </a:pathLst>
          </a:custGeom>
          <a:blipFill>
            <a:blip r:embed="rId11">
              <a:alphaModFix amt="2000"/>
              <a:extLst>
                <a:ext uri="{96DAC541-7B7A-43D3-8B79-37D633B846F1}">
                  <asvg:svgBlip xmlns="" xmlns:asvg="http://schemas.microsoft.com/office/drawing/2016/SVG/main" r:embed="rId12"/>
                </a:ext>
              </a:extLst>
            </a:blip>
            <a:stretch>
              <a:fillRect/>
            </a:stretch>
          </a:blipFill>
        </p:spPr>
      </p:sp>
      <p:grpSp>
        <p:nvGrpSpPr>
          <p:cNvPr id="29" name="Group 29"/>
          <p:cNvGrpSpPr/>
          <p:nvPr/>
        </p:nvGrpSpPr>
        <p:grpSpPr>
          <a:xfrm>
            <a:off x="1213195" y="7261812"/>
            <a:ext cx="2366246" cy="2289008"/>
            <a:chOff x="0" y="0"/>
            <a:chExt cx="623209" cy="602866"/>
          </a:xfrm>
        </p:grpSpPr>
        <p:sp>
          <p:nvSpPr>
            <p:cNvPr id="30" name="Freeform 30"/>
            <p:cNvSpPr/>
            <p:nvPr/>
          </p:nvSpPr>
          <p:spPr>
            <a:xfrm>
              <a:off x="0" y="0"/>
              <a:ext cx="623209" cy="602866"/>
            </a:xfrm>
            <a:custGeom>
              <a:avLst/>
              <a:gdLst/>
              <a:ahLst/>
              <a:cxnLst/>
              <a:rect l="l" t="t" r="r" b="b"/>
              <a:pathLst>
                <a:path w="623209" h="602866">
                  <a:moveTo>
                    <a:pt x="0" y="0"/>
                  </a:moveTo>
                  <a:lnTo>
                    <a:pt x="623209" y="0"/>
                  </a:lnTo>
                  <a:lnTo>
                    <a:pt x="623209" y="602866"/>
                  </a:lnTo>
                  <a:lnTo>
                    <a:pt x="0" y="602866"/>
                  </a:lnTo>
                  <a:close/>
                </a:path>
              </a:pathLst>
            </a:custGeom>
            <a:solidFill>
              <a:srgbClr val="FFFFFF"/>
            </a:solidFill>
          </p:spPr>
        </p:sp>
        <p:sp>
          <p:nvSpPr>
            <p:cNvPr id="31" name="TextBox 31"/>
            <p:cNvSpPr txBox="1"/>
            <p:nvPr/>
          </p:nvSpPr>
          <p:spPr>
            <a:xfrm>
              <a:off x="0" y="-57150"/>
              <a:ext cx="623209" cy="660016"/>
            </a:xfrm>
            <a:prstGeom prst="rect">
              <a:avLst/>
            </a:prstGeom>
          </p:spPr>
          <p:txBody>
            <a:bodyPr lIns="50800" tIns="50800" rIns="50800" bIns="50800" rtlCol="0" anchor="ctr"/>
            <a:lstStyle/>
            <a:p>
              <a:pPr algn="ctr">
                <a:lnSpc>
                  <a:spcPts val="2940"/>
                </a:lnSpc>
              </a:pPr>
              <a:endParaRPr/>
            </a:p>
          </p:txBody>
        </p:sp>
      </p:grpSp>
      <p:sp>
        <p:nvSpPr>
          <p:cNvPr id="32" name="TextBox 32"/>
          <p:cNvSpPr txBox="1"/>
          <p:nvPr/>
        </p:nvSpPr>
        <p:spPr>
          <a:xfrm>
            <a:off x="3472218" y="990600"/>
            <a:ext cx="11343563" cy="990600"/>
          </a:xfrm>
          <a:prstGeom prst="rect">
            <a:avLst/>
          </a:prstGeom>
        </p:spPr>
        <p:txBody>
          <a:bodyPr lIns="0" tIns="0" rIns="0" bIns="0" rtlCol="0" anchor="t">
            <a:spAutoFit/>
          </a:bodyPr>
          <a:lstStyle/>
          <a:p>
            <a:pPr algn="ctr">
              <a:lnSpc>
                <a:spcPts val="3900"/>
              </a:lnSpc>
            </a:pPr>
            <a:r>
              <a:rPr lang="en-US" sz="3000" b="1" spc="30">
                <a:solidFill>
                  <a:srgbClr val="2D892C"/>
                </a:solidFill>
                <a:latin typeface="Oswald Bold"/>
                <a:ea typeface="Oswald Bold"/>
                <a:cs typeface="Oswald Bold"/>
                <a:sym typeface="Oswald Bold"/>
              </a:rPr>
              <a:t>YEŞIL ÜRETIM, DÖNGÜSEL EKONOMI VE KAPSAYICI İSTIHDAM HIZLANDIRICI HIBE DESTEĞI PROGRAM KÜNYESI</a:t>
            </a:r>
          </a:p>
        </p:txBody>
      </p:sp>
      <p:sp>
        <p:nvSpPr>
          <p:cNvPr id="33" name="TextBox 33"/>
          <p:cNvSpPr txBox="1"/>
          <p:nvPr/>
        </p:nvSpPr>
        <p:spPr>
          <a:xfrm>
            <a:off x="4024735" y="3691927"/>
            <a:ext cx="6189911" cy="436017"/>
          </a:xfrm>
          <a:prstGeom prst="rect">
            <a:avLst/>
          </a:prstGeom>
        </p:spPr>
        <p:txBody>
          <a:bodyPr wrap="square" lIns="0" tIns="0" rIns="0" bIns="0" rtlCol="0" anchor="t">
            <a:spAutoFit/>
          </a:bodyPr>
          <a:lstStyle/>
          <a:p>
            <a:pPr algn="l">
              <a:lnSpc>
                <a:spcPts val="3359"/>
              </a:lnSpc>
              <a:spcBef>
                <a:spcPct val="0"/>
              </a:spcBef>
            </a:pPr>
            <a:r>
              <a:rPr lang="en-US" sz="2400" b="1" spc="24" dirty="0" smtClean="0">
                <a:solidFill>
                  <a:srgbClr val="000000"/>
                </a:solidFill>
                <a:latin typeface="Oswald Bold"/>
                <a:ea typeface="Oswald Bold"/>
                <a:cs typeface="Oswald Bold"/>
                <a:sym typeface="Oswald Bold"/>
              </a:rPr>
              <a:t>PROGRAM</a:t>
            </a:r>
            <a:r>
              <a:rPr lang="tr-TR" sz="2400" b="1" spc="24" dirty="0">
                <a:solidFill>
                  <a:srgbClr val="000000"/>
                </a:solidFill>
                <a:latin typeface="Oswald Bold"/>
                <a:ea typeface="Oswald Bold"/>
                <a:cs typeface="Oswald Bold"/>
                <a:sym typeface="Oswald Bold"/>
              </a:rPr>
              <a:t>A</a:t>
            </a:r>
            <a:r>
              <a:rPr lang="tr-TR" sz="2400" b="1" spc="24" dirty="0" smtClean="0">
                <a:solidFill>
                  <a:srgbClr val="000000"/>
                </a:solidFill>
                <a:latin typeface="Oswald Bold"/>
                <a:ea typeface="Oswald Bold"/>
                <a:cs typeface="Oswald Bold"/>
                <a:sym typeface="Oswald Bold"/>
              </a:rPr>
              <a:t> İLİŞKİN GENEL BİLGİLER</a:t>
            </a:r>
            <a:r>
              <a:rPr lang="en-US" sz="2400" b="1" spc="24" dirty="0" smtClean="0">
                <a:solidFill>
                  <a:srgbClr val="000000"/>
                </a:solidFill>
                <a:latin typeface="Oswald Bold"/>
                <a:ea typeface="Oswald Bold"/>
                <a:cs typeface="Oswald Bold"/>
                <a:sym typeface="Oswald Bold"/>
              </a:rPr>
              <a:t>​</a:t>
            </a:r>
            <a:endParaRPr lang="en-US" sz="2400" b="1" spc="24" dirty="0">
              <a:solidFill>
                <a:srgbClr val="000000"/>
              </a:solidFill>
              <a:latin typeface="Oswald Bold"/>
              <a:ea typeface="Oswald Bold"/>
              <a:cs typeface="Oswald Bold"/>
              <a:sym typeface="Oswald Bold"/>
            </a:endParaRPr>
          </a:p>
        </p:txBody>
      </p:sp>
      <p:sp>
        <p:nvSpPr>
          <p:cNvPr id="35" name="TextBox 35"/>
          <p:cNvSpPr txBox="1"/>
          <p:nvPr/>
        </p:nvSpPr>
        <p:spPr>
          <a:xfrm>
            <a:off x="1733724" y="4296596"/>
            <a:ext cx="15525577" cy="4090863"/>
          </a:xfrm>
          <a:prstGeom prst="rect">
            <a:avLst/>
          </a:prstGeom>
        </p:spPr>
        <p:txBody>
          <a:bodyPr wrap="square" lIns="0" tIns="0" rIns="0" bIns="0" rtlCol="0" anchor="t">
            <a:spAutoFit/>
          </a:bodyPr>
          <a:lstStyle/>
          <a:p>
            <a:pPr>
              <a:lnSpc>
                <a:spcPts val="2940"/>
              </a:lnSpc>
            </a:pPr>
            <a:r>
              <a:rPr lang="en-US" sz="2100" dirty="0">
                <a:solidFill>
                  <a:srgbClr val="1C1B1B"/>
                </a:solidFill>
                <a:latin typeface="Poppins"/>
                <a:ea typeface="Poppins"/>
                <a:cs typeface="Poppins"/>
                <a:sym typeface="Poppins"/>
              </a:rPr>
              <a:t>SoGreen </a:t>
            </a:r>
            <a:r>
              <a:rPr lang="en-US" sz="2100" dirty="0" err="1">
                <a:solidFill>
                  <a:srgbClr val="1C1B1B"/>
                </a:solidFill>
                <a:latin typeface="Poppins"/>
                <a:ea typeface="Poppins"/>
                <a:cs typeface="Poppins"/>
                <a:sym typeface="Poppins"/>
              </a:rPr>
              <a:t>Projesi</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kapsamında</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yalnızca</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Avrupa</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Birliği</a:t>
            </a:r>
            <a:r>
              <a:rPr lang="en-US" sz="2100" dirty="0">
                <a:solidFill>
                  <a:srgbClr val="1C1B1B"/>
                </a:solidFill>
                <a:latin typeface="Poppins"/>
                <a:ea typeface="Poppins"/>
                <a:cs typeface="Poppins"/>
                <a:sym typeface="Poppins"/>
              </a:rPr>
              <a:t> (AB) 2020 </a:t>
            </a:r>
            <a:r>
              <a:rPr lang="en-US" sz="2100" dirty="0" err="1">
                <a:solidFill>
                  <a:srgbClr val="1C1B1B"/>
                </a:solidFill>
                <a:latin typeface="Poppins"/>
                <a:ea typeface="Poppins"/>
                <a:cs typeface="Poppins"/>
                <a:sym typeface="Poppins"/>
              </a:rPr>
              <a:t>yeşil</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taksonomi</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düzenlemesinin</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altı</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çevresel</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hedefinden</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biriyle</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uyumlu</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olan</a:t>
            </a:r>
            <a:r>
              <a:rPr lang="en-US" sz="2100" dirty="0">
                <a:solidFill>
                  <a:srgbClr val="1C1B1B"/>
                </a:solidFill>
                <a:latin typeface="Poppins"/>
                <a:ea typeface="Poppins"/>
                <a:cs typeface="Poppins"/>
                <a:sym typeface="Poppins"/>
              </a:rPr>
              <a:t> alt </a:t>
            </a:r>
            <a:r>
              <a:rPr lang="en-US" sz="2100" dirty="0" err="1">
                <a:solidFill>
                  <a:srgbClr val="1C1B1B"/>
                </a:solidFill>
                <a:latin typeface="Poppins"/>
                <a:ea typeface="Poppins"/>
                <a:cs typeface="Poppins"/>
                <a:sym typeface="Poppins"/>
              </a:rPr>
              <a:t>proje</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teklifleri</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desteklenecektir</a:t>
            </a:r>
            <a:r>
              <a:rPr lang="en-US" sz="2100" dirty="0">
                <a:solidFill>
                  <a:srgbClr val="1C1B1B"/>
                </a:solidFill>
                <a:latin typeface="Poppins"/>
                <a:ea typeface="Poppins"/>
                <a:cs typeface="Poppins"/>
                <a:sym typeface="Poppins"/>
              </a:rPr>
              <a:t>. </a:t>
            </a:r>
          </a:p>
          <a:p>
            <a:pPr>
              <a:lnSpc>
                <a:spcPts val="2940"/>
              </a:lnSpc>
            </a:pPr>
            <a:r>
              <a:rPr lang="en-US" sz="2100" dirty="0">
                <a:solidFill>
                  <a:srgbClr val="1C1B1B"/>
                </a:solidFill>
                <a:latin typeface="Poppins"/>
                <a:ea typeface="Poppins"/>
                <a:cs typeface="Poppins"/>
                <a:sym typeface="Poppins"/>
              </a:rPr>
              <a:t>Bu </a:t>
            </a:r>
            <a:r>
              <a:rPr lang="en-US" sz="2100" dirty="0" err="1">
                <a:solidFill>
                  <a:srgbClr val="1C1B1B"/>
                </a:solidFill>
                <a:latin typeface="Poppins"/>
                <a:ea typeface="Poppins"/>
                <a:cs typeface="Poppins"/>
                <a:sym typeface="Poppins"/>
              </a:rPr>
              <a:t>bağlamda</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projenin</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birinci</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bileşeni</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mevcut</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ve</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yeni</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yararlanıcıların</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yeşil</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geçiş</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sürecine</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katkı</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sağlayan</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ekonomik</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fırsatlar</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yaratmalarını</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teşvik</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edecektir</a:t>
            </a:r>
            <a:r>
              <a:rPr lang="en-US" sz="2100" dirty="0">
                <a:solidFill>
                  <a:srgbClr val="1C1B1B"/>
                </a:solidFill>
                <a:latin typeface="Poppins"/>
                <a:ea typeface="Poppins"/>
                <a:cs typeface="Poppins"/>
                <a:sym typeface="Poppins"/>
              </a:rPr>
              <a:t>. </a:t>
            </a:r>
          </a:p>
          <a:p>
            <a:pPr>
              <a:lnSpc>
                <a:spcPts val="2940"/>
              </a:lnSpc>
            </a:pPr>
            <a:r>
              <a:rPr lang="en-US" sz="2100" dirty="0" err="1">
                <a:solidFill>
                  <a:srgbClr val="1C1B1B"/>
                </a:solidFill>
                <a:latin typeface="Poppins"/>
                <a:ea typeface="Poppins"/>
                <a:cs typeface="Poppins"/>
                <a:sym typeface="Poppins"/>
              </a:rPr>
              <a:t>Söz</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konusu</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faaliyetler</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arasında</a:t>
            </a:r>
            <a:r>
              <a:rPr lang="en-US" sz="2100" dirty="0">
                <a:solidFill>
                  <a:srgbClr val="1C1B1B"/>
                </a:solidFill>
                <a:latin typeface="Poppins"/>
                <a:ea typeface="Poppins"/>
                <a:cs typeface="Poppins"/>
                <a:sym typeface="Poppins"/>
              </a:rPr>
              <a:t>; </a:t>
            </a:r>
          </a:p>
          <a:p>
            <a:pPr>
              <a:lnSpc>
                <a:spcPts val="2940"/>
              </a:lnSpc>
            </a:pPr>
            <a:r>
              <a:rPr lang="en-US" sz="2100" dirty="0">
                <a:solidFill>
                  <a:srgbClr val="1C1B1B"/>
                </a:solidFill>
                <a:latin typeface="Poppins"/>
                <a:ea typeface="Poppins"/>
                <a:cs typeface="Poppins"/>
                <a:sym typeface="Poppins"/>
              </a:rPr>
              <a:t>	(a) </a:t>
            </a:r>
            <a:r>
              <a:rPr lang="tr-TR" sz="2100" dirty="0" err="1">
                <a:solidFill>
                  <a:srgbClr val="1C1B1B"/>
                </a:solidFill>
                <a:latin typeface="Poppins"/>
                <a:ea typeface="Poppins"/>
                <a:cs typeface="Poppins"/>
                <a:sym typeface="Poppins"/>
              </a:rPr>
              <a:t>E</a:t>
            </a:r>
            <a:r>
              <a:rPr lang="en-US" sz="2100" dirty="0" err="1" smtClean="0">
                <a:solidFill>
                  <a:srgbClr val="1C1B1B"/>
                </a:solidFill>
                <a:latin typeface="Poppins"/>
                <a:ea typeface="Poppins"/>
                <a:cs typeface="Poppins"/>
                <a:sym typeface="Poppins"/>
              </a:rPr>
              <a:t>nerji</a:t>
            </a:r>
            <a:r>
              <a:rPr lang="en-US" sz="2100" dirty="0" smtClean="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ve</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malzeme</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verimliliğini</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artırmayı</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yenilenebilir</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enerji</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kaynaklarının</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kullanımını</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teşvik</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etmeyi</a:t>
            </a:r>
            <a:r>
              <a:rPr lang="en-US" sz="2100" dirty="0">
                <a:solidFill>
                  <a:srgbClr val="1C1B1B"/>
                </a:solidFill>
                <a:latin typeface="Poppins"/>
                <a:ea typeface="Poppins"/>
                <a:cs typeface="Poppins"/>
                <a:sym typeface="Poppins"/>
              </a:rPr>
              <a:t>, sera </a:t>
            </a:r>
            <a:r>
              <a:rPr lang="en-US" sz="2100" dirty="0" err="1">
                <a:solidFill>
                  <a:srgbClr val="1C1B1B"/>
                </a:solidFill>
                <a:latin typeface="Poppins"/>
                <a:ea typeface="Poppins"/>
                <a:cs typeface="Poppins"/>
                <a:sym typeface="Poppins"/>
              </a:rPr>
              <a:t>gazı</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emisyonlarını</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azaltmayı</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amaçlayan</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mevcut</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yeşil</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teknolojilerin</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kullanımını</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destekleme</a:t>
            </a:r>
            <a:r>
              <a:rPr lang="en-US" sz="2100" dirty="0">
                <a:solidFill>
                  <a:srgbClr val="1C1B1B"/>
                </a:solidFill>
                <a:latin typeface="Poppins"/>
                <a:ea typeface="Poppins"/>
                <a:cs typeface="Poppins"/>
                <a:sym typeface="Poppins"/>
              </a:rPr>
              <a:t>;</a:t>
            </a:r>
          </a:p>
          <a:p>
            <a:pPr>
              <a:lnSpc>
                <a:spcPts val="2940"/>
              </a:lnSpc>
            </a:pPr>
            <a:r>
              <a:rPr lang="en-US" sz="2100" dirty="0">
                <a:solidFill>
                  <a:srgbClr val="1C1B1B"/>
                </a:solidFill>
                <a:latin typeface="Poppins"/>
                <a:ea typeface="Poppins"/>
                <a:cs typeface="Poppins"/>
                <a:sym typeface="Poppins"/>
              </a:rPr>
              <a:t>	(</a:t>
            </a:r>
            <a:r>
              <a:rPr lang="en-US" sz="2100" dirty="0" smtClean="0">
                <a:solidFill>
                  <a:srgbClr val="1C1B1B"/>
                </a:solidFill>
                <a:latin typeface="Poppins"/>
                <a:ea typeface="Poppins"/>
                <a:cs typeface="Poppins"/>
                <a:sym typeface="Poppins"/>
              </a:rPr>
              <a:t>b)</a:t>
            </a:r>
            <a:r>
              <a:rPr lang="tr-TR" sz="2100" dirty="0" smtClean="0">
                <a:solidFill>
                  <a:srgbClr val="1C1B1B"/>
                </a:solidFill>
                <a:latin typeface="Poppins"/>
                <a:ea typeface="Poppins"/>
                <a:cs typeface="Poppins"/>
                <a:sym typeface="Poppins"/>
              </a:rPr>
              <a:t>Y</a:t>
            </a:r>
            <a:r>
              <a:rPr lang="en-US" sz="2100" dirty="0" err="1" smtClean="0">
                <a:solidFill>
                  <a:srgbClr val="1C1B1B"/>
                </a:solidFill>
                <a:latin typeface="Poppins"/>
                <a:ea typeface="Poppins"/>
                <a:cs typeface="Poppins"/>
                <a:sym typeface="Poppins"/>
              </a:rPr>
              <a:t>eşil</a:t>
            </a:r>
            <a:r>
              <a:rPr lang="en-US" sz="2100" dirty="0" smtClean="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dönüşümü</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kolaylaştıracak</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veya</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yeşil</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tüketim</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modellerine</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hizmet</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edecek</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yeni</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iş</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ve</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hizmet</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modelleri</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geliştirme</a:t>
            </a:r>
            <a:r>
              <a:rPr lang="en-US" sz="2100" dirty="0">
                <a:solidFill>
                  <a:srgbClr val="1C1B1B"/>
                </a:solidFill>
                <a:latin typeface="Poppins"/>
                <a:ea typeface="Poppins"/>
                <a:cs typeface="Poppins"/>
                <a:sym typeface="Poppins"/>
              </a:rPr>
              <a:t>; </a:t>
            </a:r>
          </a:p>
          <a:p>
            <a:pPr>
              <a:lnSpc>
                <a:spcPts val="2940"/>
              </a:lnSpc>
            </a:pPr>
            <a:r>
              <a:rPr lang="en-US" sz="2100" dirty="0">
                <a:solidFill>
                  <a:srgbClr val="1C1B1B"/>
                </a:solidFill>
                <a:latin typeface="Poppins"/>
                <a:ea typeface="Poppins"/>
                <a:cs typeface="Poppins"/>
                <a:sym typeface="Poppins"/>
              </a:rPr>
              <a:t>	(c) </a:t>
            </a:r>
            <a:r>
              <a:rPr lang="tr-TR" sz="2100" dirty="0" err="1" smtClean="0">
                <a:solidFill>
                  <a:srgbClr val="1C1B1B"/>
                </a:solidFill>
                <a:latin typeface="Poppins"/>
                <a:ea typeface="Poppins"/>
                <a:cs typeface="Poppins"/>
                <a:sym typeface="Poppins"/>
              </a:rPr>
              <a:t>İ</a:t>
            </a:r>
            <a:r>
              <a:rPr lang="en-US" sz="2100" dirty="0" err="1" smtClean="0">
                <a:solidFill>
                  <a:srgbClr val="1C1B1B"/>
                </a:solidFill>
                <a:latin typeface="Poppins"/>
                <a:ea typeface="Poppins"/>
                <a:cs typeface="Poppins"/>
                <a:sym typeface="Poppins"/>
              </a:rPr>
              <a:t>klim</a:t>
            </a:r>
            <a:r>
              <a:rPr lang="en-US" sz="2100" dirty="0" smtClean="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değişikliği</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ve</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doğal</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afetlere</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karşı</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dayanıklılığı</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artırmak</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amacıyla</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sel</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riskini</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azaltma</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verimli</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havalandırma</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ve</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soğutma</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sistemleri</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ile</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tedarik</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zinciri</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risklerini</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yönetme</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gibi</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çeşitli</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faaliyetler</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yer</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almaktadır</a:t>
            </a:r>
            <a:r>
              <a:rPr lang="en-US" sz="2100" dirty="0">
                <a:solidFill>
                  <a:srgbClr val="1C1B1B"/>
                </a:solidFill>
                <a:latin typeface="Poppins"/>
                <a:ea typeface="Poppins"/>
                <a:cs typeface="Poppins"/>
                <a:sym typeface="Poppins"/>
              </a:rPr>
              <a:t>.</a:t>
            </a:r>
          </a:p>
        </p:txBody>
      </p:sp>
      <p:grpSp>
        <p:nvGrpSpPr>
          <p:cNvPr id="37" name="Group 37"/>
          <p:cNvGrpSpPr/>
          <p:nvPr/>
        </p:nvGrpSpPr>
        <p:grpSpPr>
          <a:xfrm>
            <a:off x="12482932" y="9096135"/>
            <a:ext cx="3214986" cy="982612"/>
            <a:chOff x="0" y="0"/>
            <a:chExt cx="4286648" cy="1310149"/>
          </a:xfrm>
        </p:grpSpPr>
        <p:sp>
          <p:nvSpPr>
            <p:cNvPr id="38" name="Freeform 38"/>
            <p:cNvSpPr/>
            <p:nvPr/>
          </p:nvSpPr>
          <p:spPr>
            <a:xfrm>
              <a:off x="1597450" y="155065"/>
              <a:ext cx="2689198" cy="1039360"/>
            </a:xfrm>
            <a:custGeom>
              <a:avLst/>
              <a:gdLst/>
              <a:ahLst/>
              <a:cxnLst/>
              <a:rect l="l" t="t" r="r" b="b"/>
              <a:pathLst>
                <a:path w="2689198" h="1039360">
                  <a:moveTo>
                    <a:pt x="0" y="0"/>
                  </a:moveTo>
                  <a:lnTo>
                    <a:pt x="2689198" y="0"/>
                  </a:lnTo>
                  <a:lnTo>
                    <a:pt x="2689198" y="1039359"/>
                  </a:lnTo>
                  <a:lnTo>
                    <a:pt x="0" y="1039359"/>
                  </a:lnTo>
                  <a:lnTo>
                    <a:pt x="0" y="0"/>
                  </a:lnTo>
                  <a:close/>
                </a:path>
              </a:pathLst>
            </a:custGeom>
            <a:blipFill>
              <a:blip r:embed="rId13"/>
              <a:stretch>
                <a:fillRect/>
              </a:stretch>
            </a:blipFill>
          </p:spPr>
        </p:sp>
        <p:sp>
          <p:nvSpPr>
            <p:cNvPr id="39" name="Freeform 39"/>
            <p:cNvSpPr/>
            <p:nvPr/>
          </p:nvSpPr>
          <p:spPr>
            <a:xfrm>
              <a:off x="0" y="0"/>
              <a:ext cx="1221734" cy="1310149"/>
            </a:xfrm>
            <a:custGeom>
              <a:avLst/>
              <a:gdLst/>
              <a:ahLst/>
              <a:cxnLst/>
              <a:rect l="l" t="t" r="r" b="b"/>
              <a:pathLst>
                <a:path w="1221734" h="1310149">
                  <a:moveTo>
                    <a:pt x="0" y="0"/>
                  </a:moveTo>
                  <a:lnTo>
                    <a:pt x="1221734" y="0"/>
                  </a:lnTo>
                  <a:lnTo>
                    <a:pt x="1221734" y="1310149"/>
                  </a:lnTo>
                  <a:lnTo>
                    <a:pt x="0" y="1310149"/>
                  </a:lnTo>
                  <a:lnTo>
                    <a:pt x="0" y="0"/>
                  </a:lnTo>
                  <a:close/>
                </a:path>
              </a:pathLst>
            </a:custGeom>
            <a:blipFill>
              <a:blip r:embed="rId14"/>
              <a:stretch>
                <a:fillRect l="-68807" t="-40648" r="-68937" b="-40516"/>
              </a:stretch>
            </a:blipFill>
          </p:spPr>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94428"/>
            <a:ext cx="15725352" cy="2128788"/>
          </a:xfrm>
          <a:prstGeom prst="rect">
            <a:avLst/>
          </a:prstGeom>
        </p:spPr>
        <p:txBody>
          <a:bodyPr lIns="0" tIns="0" rIns="0" bIns="0" rtlCol="0" anchor="t">
            <a:spAutoFit/>
          </a:bodyPr>
          <a:lstStyle/>
          <a:p>
            <a:pPr algn="ctr">
              <a:lnSpc>
                <a:spcPts val="8319"/>
              </a:lnSpc>
            </a:pPr>
            <a:r>
              <a:rPr lang="tr-TR" sz="6399" b="1" spc="63" dirty="0" smtClean="0">
                <a:solidFill>
                  <a:srgbClr val="2D892C"/>
                </a:solidFill>
                <a:latin typeface="Oswald Bold"/>
                <a:ea typeface="Oswald Bold"/>
                <a:cs typeface="Oswald Bold"/>
                <a:sym typeface="Oswald Bold"/>
              </a:rPr>
              <a:t>Proje Ayrıntısı</a:t>
            </a:r>
          </a:p>
          <a:p>
            <a:pPr algn="ctr">
              <a:lnSpc>
                <a:spcPts val="8319"/>
              </a:lnSpc>
            </a:pPr>
            <a:r>
              <a:rPr lang="tr-TR" sz="6399" b="1" spc="63" dirty="0" smtClean="0">
                <a:solidFill>
                  <a:srgbClr val="2D892C"/>
                </a:solidFill>
                <a:latin typeface="Oswald Bold"/>
                <a:ea typeface="Oswald Bold"/>
                <a:cs typeface="Oswald Bold"/>
                <a:sym typeface="Oswald Bold"/>
              </a:rPr>
              <a:t>Mantıksal Çerçeve</a:t>
            </a:r>
            <a:endParaRPr lang="en-US" sz="6399" b="1" spc="63" dirty="0">
              <a:solidFill>
                <a:srgbClr val="2D892C"/>
              </a:solidFill>
              <a:latin typeface="Oswald Bold"/>
              <a:ea typeface="Oswald Bold"/>
              <a:cs typeface="Oswald Bold"/>
              <a:sym typeface="Oswald Bold"/>
            </a:endParaRPr>
          </a:p>
        </p:txBody>
      </p:sp>
      <p:pic>
        <p:nvPicPr>
          <p:cNvPr id="19" name="Resim 18"/>
          <p:cNvPicPr>
            <a:picLocks noChangeAspect="1"/>
          </p:cNvPicPr>
          <p:nvPr/>
        </p:nvPicPr>
        <p:blipFill>
          <a:blip r:embed="rId9"/>
          <a:stretch>
            <a:fillRect/>
          </a:stretch>
        </p:blipFill>
        <p:spPr>
          <a:xfrm>
            <a:off x="1343193" y="2234734"/>
            <a:ext cx="14711196" cy="6882933"/>
          </a:xfrm>
          <a:prstGeom prst="rect">
            <a:avLst/>
          </a:prstGeom>
        </p:spPr>
      </p:pic>
    </p:spTree>
    <p:extLst>
      <p:ext uri="{BB962C8B-B14F-4D97-AF65-F5344CB8AC3E}">
        <p14:creationId xmlns:p14="http://schemas.microsoft.com/office/powerpoint/2010/main" val="11185431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94428"/>
            <a:ext cx="15725352" cy="2128788"/>
          </a:xfrm>
          <a:prstGeom prst="rect">
            <a:avLst/>
          </a:prstGeom>
        </p:spPr>
        <p:txBody>
          <a:bodyPr lIns="0" tIns="0" rIns="0" bIns="0" rtlCol="0" anchor="t">
            <a:spAutoFit/>
          </a:bodyPr>
          <a:lstStyle/>
          <a:p>
            <a:pPr algn="ctr">
              <a:lnSpc>
                <a:spcPts val="8319"/>
              </a:lnSpc>
            </a:pPr>
            <a:r>
              <a:rPr lang="tr-TR" sz="6399" b="1" spc="63" dirty="0" smtClean="0">
                <a:solidFill>
                  <a:srgbClr val="2D892C"/>
                </a:solidFill>
                <a:latin typeface="Oswald Bold"/>
                <a:ea typeface="Oswald Bold"/>
                <a:cs typeface="Oswald Bold"/>
                <a:sym typeface="Oswald Bold"/>
              </a:rPr>
              <a:t>Proje Ayrıntısı</a:t>
            </a:r>
          </a:p>
          <a:p>
            <a:pPr algn="ctr">
              <a:lnSpc>
                <a:spcPts val="8319"/>
              </a:lnSpc>
            </a:pPr>
            <a:r>
              <a:rPr lang="tr-TR" sz="6399" b="1" spc="63" dirty="0" smtClean="0">
                <a:solidFill>
                  <a:srgbClr val="2D892C"/>
                </a:solidFill>
                <a:latin typeface="Oswald Bold"/>
                <a:ea typeface="Oswald Bold"/>
                <a:cs typeface="Oswald Bold"/>
                <a:sym typeface="Oswald Bold"/>
              </a:rPr>
              <a:t>Bütçe</a:t>
            </a:r>
            <a:endParaRPr lang="en-US" sz="6399" b="1" spc="63" dirty="0">
              <a:solidFill>
                <a:srgbClr val="2D892C"/>
              </a:solidFill>
              <a:latin typeface="Oswald Bold"/>
              <a:ea typeface="Oswald Bold"/>
              <a:cs typeface="Oswald Bold"/>
              <a:sym typeface="Oswald Bold"/>
            </a:endParaRPr>
          </a:p>
        </p:txBody>
      </p:sp>
      <p:pic>
        <p:nvPicPr>
          <p:cNvPr id="2" name="Resim 1"/>
          <p:cNvPicPr>
            <a:picLocks noChangeAspect="1"/>
          </p:cNvPicPr>
          <p:nvPr/>
        </p:nvPicPr>
        <p:blipFill>
          <a:blip r:embed="rId9"/>
          <a:stretch>
            <a:fillRect/>
          </a:stretch>
        </p:blipFill>
        <p:spPr>
          <a:xfrm>
            <a:off x="6264366" y="2264209"/>
            <a:ext cx="9790023" cy="6836799"/>
          </a:xfrm>
          <a:prstGeom prst="rect">
            <a:avLst/>
          </a:prstGeom>
        </p:spPr>
      </p:pic>
      <p:sp>
        <p:nvSpPr>
          <p:cNvPr id="18" name="Dikdörtgen 17"/>
          <p:cNvSpPr/>
          <p:nvPr/>
        </p:nvSpPr>
        <p:spPr>
          <a:xfrm>
            <a:off x="396967" y="2590607"/>
            <a:ext cx="5867399" cy="5168723"/>
          </a:xfrm>
          <a:prstGeom prst="rect">
            <a:avLst/>
          </a:prstGeom>
        </p:spPr>
        <p:txBody>
          <a:bodyPr wrap="square">
            <a:spAutoFit/>
          </a:bodyPr>
          <a:lstStyle/>
          <a:p>
            <a:pPr marL="342900" indent="-342900">
              <a:buFont typeface="Arial" panose="020B0604020202020204" pitchFamily="34" charset="0"/>
              <a:buChar char="•"/>
            </a:pPr>
            <a:r>
              <a:rPr lang="tr-TR" sz="2199" spc="70" dirty="0">
                <a:latin typeface="Poppins"/>
                <a:ea typeface="Poppins"/>
                <a:cs typeface="Poppins"/>
              </a:rPr>
              <a:t>Proje Bütçesi </a:t>
            </a:r>
            <a:r>
              <a:rPr lang="tr-TR" sz="2199" spc="70" dirty="0" err="1">
                <a:latin typeface="Poppins"/>
                <a:ea typeface="Poppins"/>
                <a:cs typeface="Poppins"/>
              </a:rPr>
              <a:t>Ekranı’nda</a:t>
            </a:r>
            <a:r>
              <a:rPr lang="tr-TR" sz="2199" spc="70" dirty="0">
                <a:latin typeface="Poppins"/>
                <a:ea typeface="Poppins"/>
                <a:cs typeface="Poppins"/>
              </a:rPr>
              <a:t> proje başvurusuna </a:t>
            </a:r>
            <a:r>
              <a:rPr lang="tr-TR" sz="2199" spc="70" dirty="0" smtClean="0">
                <a:latin typeface="Poppins"/>
                <a:ea typeface="Poppins"/>
                <a:cs typeface="Poppins"/>
              </a:rPr>
              <a:t>ilişkin yapılacak </a:t>
            </a:r>
            <a:r>
              <a:rPr lang="tr-TR" sz="2199" spc="70" dirty="0">
                <a:latin typeface="Poppins"/>
                <a:ea typeface="Poppins"/>
                <a:cs typeface="Poppins"/>
              </a:rPr>
              <a:t>harcamalar kalem </a:t>
            </a:r>
            <a:r>
              <a:rPr lang="tr-TR" sz="2199" spc="70" dirty="0" err="1" smtClean="0">
                <a:latin typeface="Poppins"/>
                <a:ea typeface="Poppins"/>
                <a:cs typeface="Poppins"/>
              </a:rPr>
              <a:t>kalem</a:t>
            </a:r>
            <a:r>
              <a:rPr lang="tr-TR" sz="2199" spc="70" dirty="0" smtClean="0">
                <a:latin typeface="Poppins"/>
                <a:ea typeface="Poppins"/>
                <a:cs typeface="Poppins"/>
              </a:rPr>
              <a:t> belirtilmektedir</a:t>
            </a:r>
            <a:r>
              <a:rPr lang="tr-TR" sz="2199" spc="70" dirty="0">
                <a:latin typeface="Poppins"/>
                <a:ea typeface="Poppins"/>
                <a:cs typeface="Poppins"/>
              </a:rPr>
              <a:t>.</a:t>
            </a:r>
          </a:p>
          <a:p>
            <a:pPr marL="342900" indent="-342900">
              <a:buFont typeface="Arial" panose="020B0604020202020204" pitchFamily="34" charset="0"/>
              <a:buChar char="•"/>
            </a:pPr>
            <a:r>
              <a:rPr lang="tr-TR" sz="2199" spc="70" dirty="0">
                <a:latin typeface="Poppins"/>
                <a:ea typeface="Poppins"/>
                <a:cs typeface="Poppins"/>
              </a:rPr>
              <a:t>Sisteme bütçe kalemlerini girmek için </a:t>
            </a:r>
            <a:r>
              <a:rPr lang="tr-TR" sz="2199" b="1" spc="70" dirty="0" smtClean="0">
                <a:latin typeface="Poppins"/>
                <a:ea typeface="Poppins"/>
                <a:cs typeface="Poppins"/>
              </a:rPr>
              <a:t>Ekle </a:t>
            </a:r>
            <a:r>
              <a:rPr lang="tr-TR" sz="2199" spc="70" dirty="0" smtClean="0">
                <a:latin typeface="Poppins"/>
                <a:ea typeface="Poppins"/>
                <a:cs typeface="Poppins"/>
              </a:rPr>
              <a:t>düğmesine </a:t>
            </a:r>
            <a:r>
              <a:rPr lang="tr-TR" sz="2199" spc="70" dirty="0">
                <a:latin typeface="Poppins"/>
                <a:ea typeface="Poppins"/>
                <a:cs typeface="Poppins"/>
              </a:rPr>
              <a:t>tıklanır</a:t>
            </a:r>
            <a:r>
              <a:rPr lang="tr-TR" dirty="0" smtClean="0"/>
              <a:t>. </a:t>
            </a:r>
            <a:endParaRPr lang="tr-TR" dirty="0" smtClean="0"/>
          </a:p>
          <a:p>
            <a:pPr marL="342900" indent="-342900">
              <a:buFont typeface="Arial" panose="020B0604020202020204" pitchFamily="34" charset="0"/>
              <a:buChar char="•"/>
            </a:pPr>
            <a:r>
              <a:rPr lang="tr-TR" sz="2199" spc="70" dirty="0" smtClean="0">
                <a:latin typeface="Poppins"/>
                <a:ea typeface="Poppins"/>
                <a:cs typeface="Poppins"/>
              </a:rPr>
              <a:t>Proje </a:t>
            </a:r>
            <a:r>
              <a:rPr lang="tr-TR" sz="2199" spc="70" dirty="0" smtClean="0">
                <a:latin typeface="Poppins"/>
                <a:ea typeface="Poppins"/>
                <a:cs typeface="Poppins"/>
              </a:rPr>
              <a:t>maliyetlerinin gerçekçi bir şekilde belirlenmesi gerekmektedir. </a:t>
            </a:r>
          </a:p>
          <a:p>
            <a:pPr marL="342900" indent="-342900">
              <a:buFont typeface="Arial" panose="020B0604020202020204" pitchFamily="34" charset="0"/>
              <a:buChar char="•"/>
            </a:pPr>
            <a:r>
              <a:rPr lang="tr-TR" sz="2199" spc="70" dirty="0" smtClean="0">
                <a:latin typeface="Poppins"/>
                <a:ea typeface="Poppins"/>
                <a:cs typeface="Poppins"/>
              </a:rPr>
              <a:t>Proje kapsamında alınması planlanan makine ile yapım işleri, eğitim vb. uygun maliyetler ilgili </a:t>
            </a:r>
            <a:r>
              <a:rPr lang="tr-TR" sz="2199" spc="70" dirty="0" smtClean="0">
                <a:latin typeface="Poppins"/>
                <a:ea typeface="Poppins"/>
                <a:cs typeface="Poppins"/>
              </a:rPr>
              <a:t>başlık </a:t>
            </a:r>
            <a:r>
              <a:rPr lang="tr-TR" sz="2199" spc="70" dirty="0" smtClean="0">
                <a:latin typeface="Poppins"/>
                <a:ea typeface="Poppins"/>
                <a:cs typeface="Poppins"/>
              </a:rPr>
              <a:t>altına ayrı ayrı eklenerek gerekçesi </a:t>
            </a:r>
            <a:r>
              <a:rPr lang="tr-TR" sz="2199" spc="70" dirty="0">
                <a:latin typeface="Poppins"/>
                <a:ea typeface="Poppins"/>
                <a:cs typeface="Poppins"/>
              </a:rPr>
              <a:t>kısaca </a:t>
            </a:r>
            <a:r>
              <a:rPr lang="tr-TR" sz="2199" spc="70" dirty="0" smtClean="0">
                <a:latin typeface="Poppins"/>
                <a:ea typeface="Poppins"/>
                <a:cs typeface="Poppins"/>
              </a:rPr>
              <a:t>açıklanmalıdır.</a:t>
            </a:r>
          </a:p>
          <a:p>
            <a:pPr marL="342900" indent="-342900">
              <a:buFont typeface="Arial" panose="020B0604020202020204" pitchFamily="34" charset="0"/>
              <a:buChar char="•"/>
            </a:pPr>
            <a:r>
              <a:rPr lang="tr-TR" sz="2199" spc="70" dirty="0" smtClean="0">
                <a:latin typeface="Poppins"/>
                <a:ea typeface="Poppins"/>
                <a:cs typeface="Poppins"/>
              </a:rPr>
              <a:t>Başvuru </a:t>
            </a:r>
            <a:r>
              <a:rPr lang="tr-TR" sz="2199" spc="70" dirty="0">
                <a:latin typeface="Poppins"/>
                <a:ea typeface="Poppins"/>
                <a:cs typeface="Poppins"/>
              </a:rPr>
              <a:t>formunda yer </a:t>
            </a:r>
            <a:r>
              <a:rPr lang="tr-TR" sz="2199" spc="70" dirty="0" smtClean="0">
                <a:latin typeface="Poppins"/>
                <a:ea typeface="Poppins"/>
                <a:cs typeface="Poppins"/>
              </a:rPr>
              <a:t>alan kısıtlara </a:t>
            </a:r>
            <a:r>
              <a:rPr lang="tr-TR" sz="2199" spc="70" dirty="0">
                <a:latin typeface="Poppins"/>
                <a:ea typeface="Poppins"/>
                <a:cs typeface="Poppins"/>
              </a:rPr>
              <a:t>dikkat edilmelidir.</a:t>
            </a:r>
          </a:p>
        </p:txBody>
      </p:sp>
    </p:spTree>
    <p:extLst>
      <p:ext uri="{BB962C8B-B14F-4D97-AF65-F5344CB8AC3E}">
        <p14:creationId xmlns:p14="http://schemas.microsoft.com/office/powerpoint/2010/main" val="10656796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94428"/>
            <a:ext cx="15725352" cy="2128788"/>
          </a:xfrm>
          <a:prstGeom prst="rect">
            <a:avLst/>
          </a:prstGeom>
        </p:spPr>
        <p:txBody>
          <a:bodyPr lIns="0" tIns="0" rIns="0" bIns="0" rtlCol="0" anchor="t">
            <a:spAutoFit/>
          </a:bodyPr>
          <a:lstStyle/>
          <a:p>
            <a:pPr algn="ctr">
              <a:lnSpc>
                <a:spcPts val="8319"/>
              </a:lnSpc>
            </a:pPr>
            <a:r>
              <a:rPr lang="tr-TR" sz="6399" b="1" spc="63" dirty="0" smtClean="0">
                <a:solidFill>
                  <a:srgbClr val="2D892C"/>
                </a:solidFill>
                <a:latin typeface="Oswald Bold"/>
                <a:ea typeface="Oswald Bold"/>
                <a:cs typeface="Oswald Bold"/>
                <a:sym typeface="Oswald Bold"/>
              </a:rPr>
              <a:t>Proje Ayrıntısı</a:t>
            </a:r>
          </a:p>
          <a:p>
            <a:pPr algn="ctr">
              <a:lnSpc>
                <a:spcPts val="8319"/>
              </a:lnSpc>
            </a:pPr>
            <a:r>
              <a:rPr lang="tr-TR" sz="6399" b="1" spc="63" dirty="0" smtClean="0">
                <a:solidFill>
                  <a:srgbClr val="2D892C"/>
                </a:solidFill>
                <a:latin typeface="Oswald Bold"/>
                <a:ea typeface="Oswald Bold"/>
                <a:cs typeface="Oswald Bold"/>
                <a:sym typeface="Oswald Bold"/>
              </a:rPr>
              <a:t>Beklenen Finansman Kaynakları</a:t>
            </a:r>
            <a:endParaRPr lang="en-US" sz="6399" b="1" spc="63" dirty="0">
              <a:solidFill>
                <a:srgbClr val="2D892C"/>
              </a:solidFill>
              <a:latin typeface="Oswald Bold"/>
              <a:ea typeface="Oswald Bold"/>
              <a:cs typeface="Oswald Bold"/>
              <a:sym typeface="Oswald Bold"/>
            </a:endParaRPr>
          </a:p>
        </p:txBody>
      </p:sp>
      <p:sp>
        <p:nvSpPr>
          <p:cNvPr id="18" name="Dikdörtgen 17"/>
          <p:cNvSpPr/>
          <p:nvPr/>
        </p:nvSpPr>
        <p:spPr>
          <a:xfrm>
            <a:off x="621765" y="1986470"/>
            <a:ext cx="5089433" cy="7199279"/>
          </a:xfrm>
          <a:prstGeom prst="rect">
            <a:avLst/>
          </a:prstGeom>
        </p:spPr>
        <p:txBody>
          <a:bodyPr wrap="square">
            <a:spAutoFit/>
          </a:bodyPr>
          <a:lstStyle/>
          <a:p>
            <a:pPr marL="342900" indent="-342900">
              <a:buFont typeface="Arial" panose="020B0604020202020204" pitchFamily="34" charset="0"/>
              <a:buChar char="•"/>
            </a:pPr>
            <a:r>
              <a:rPr lang="tr-TR" sz="2199" spc="70" dirty="0">
                <a:latin typeface="Poppins"/>
                <a:ea typeface="Poppins"/>
                <a:cs typeface="Poppins"/>
              </a:rPr>
              <a:t>Bütçe kalemleri girildikten sonra toplam proje bütçesinin ne kadarının Ajanstan talep edildiğinin girilmesi gerekmektedir. </a:t>
            </a:r>
            <a:endParaRPr lang="tr-TR" sz="2199" spc="70" dirty="0" smtClean="0">
              <a:latin typeface="Poppins"/>
              <a:ea typeface="Poppins"/>
              <a:cs typeface="Poppins"/>
            </a:endParaRPr>
          </a:p>
          <a:p>
            <a:pPr marL="342900" indent="-342900">
              <a:buFont typeface="Arial" panose="020B0604020202020204" pitchFamily="34" charset="0"/>
              <a:buChar char="•"/>
            </a:pPr>
            <a:r>
              <a:rPr lang="tr-TR" sz="2199" spc="70" dirty="0" smtClean="0">
                <a:solidFill>
                  <a:srgbClr val="FF0000"/>
                </a:solidFill>
                <a:latin typeface="Poppins"/>
                <a:ea typeface="Poppins"/>
                <a:cs typeface="Poppins"/>
              </a:rPr>
              <a:t>Hem </a:t>
            </a:r>
            <a:r>
              <a:rPr lang="tr-TR" sz="2199" spc="70" dirty="0" smtClean="0">
                <a:solidFill>
                  <a:srgbClr val="FF0000"/>
                </a:solidFill>
                <a:latin typeface="Poppins"/>
                <a:ea typeface="Poppins"/>
                <a:cs typeface="Poppins"/>
              </a:rPr>
              <a:t>işletmeler </a:t>
            </a:r>
            <a:r>
              <a:rPr lang="tr-TR" sz="2199" spc="70" dirty="0" smtClean="0">
                <a:solidFill>
                  <a:srgbClr val="FF0000"/>
                </a:solidFill>
                <a:latin typeface="Poppins"/>
                <a:ea typeface="Poppins"/>
                <a:cs typeface="Poppins"/>
              </a:rPr>
              <a:t>hem </a:t>
            </a:r>
            <a:r>
              <a:rPr lang="tr-TR" sz="2199" spc="70" dirty="0">
                <a:solidFill>
                  <a:srgbClr val="FF0000"/>
                </a:solidFill>
                <a:latin typeface="Poppins"/>
                <a:ea typeface="Poppins"/>
                <a:cs typeface="Poppins"/>
              </a:rPr>
              <a:t>de kooperatif ve üretici birlikleri için Ajansın 2 milyon TL’den fazla katkı sağlamadığı unutulmamalıdır. </a:t>
            </a:r>
            <a:endParaRPr lang="tr-TR" sz="2199" spc="70" dirty="0" smtClean="0">
              <a:solidFill>
                <a:srgbClr val="FF0000"/>
              </a:solidFill>
              <a:latin typeface="Poppins"/>
              <a:ea typeface="Poppins"/>
              <a:cs typeface="Poppins"/>
            </a:endParaRPr>
          </a:p>
          <a:p>
            <a:pPr marL="342900" indent="-342900">
              <a:buFont typeface="Arial" panose="020B0604020202020204" pitchFamily="34" charset="0"/>
              <a:buChar char="•"/>
            </a:pPr>
            <a:r>
              <a:rPr lang="tr-TR" sz="2199" spc="70" dirty="0" smtClean="0">
                <a:latin typeface="Poppins"/>
                <a:ea typeface="Poppins"/>
                <a:cs typeface="Poppins"/>
              </a:rPr>
              <a:t>Proje ortağından ya </a:t>
            </a:r>
            <a:r>
              <a:rPr lang="tr-TR" sz="2199" spc="70" dirty="0">
                <a:latin typeface="Poppins"/>
                <a:ea typeface="Poppins"/>
                <a:cs typeface="Poppins"/>
              </a:rPr>
              <a:t>da </a:t>
            </a:r>
            <a:r>
              <a:rPr lang="tr-TR" sz="2199" spc="70" dirty="0" smtClean="0">
                <a:latin typeface="Poppins"/>
                <a:ea typeface="Poppins"/>
                <a:cs typeface="Poppins"/>
              </a:rPr>
              <a:t>üçüncü taraflar </a:t>
            </a:r>
            <a:r>
              <a:rPr lang="tr-TR" sz="2199" spc="70" dirty="0">
                <a:latin typeface="Poppins"/>
                <a:ea typeface="Poppins"/>
                <a:cs typeface="Poppins"/>
              </a:rPr>
              <a:t>proje kapsamında para harcamayacaksa Diğer Kurumlarca Yapılan Kaynaklar kısmı boş bırakılabilir. </a:t>
            </a:r>
            <a:endParaRPr lang="tr-TR" sz="2199" spc="70" dirty="0" smtClean="0">
              <a:latin typeface="Poppins"/>
              <a:ea typeface="Poppins"/>
              <a:cs typeface="Poppins"/>
            </a:endParaRPr>
          </a:p>
          <a:p>
            <a:pPr marL="342900" indent="-342900">
              <a:buFont typeface="Arial" panose="020B0604020202020204" pitchFamily="34" charset="0"/>
              <a:buChar char="•"/>
            </a:pPr>
            <a:r>
              <a:rPr lang="tr-TR" sz="2199" spc="70" dirty="0" smtClean="0">
                <a:latin typeface="Poppins"/>
                <a:ea typeface="Poppins"/>
                <a:cs typeface="Poppins"/>
              </a:rPr>
              <a:t>Başvuru </a:t>
            </a:r>
            <a:r>
              <a:rPr lang="tr-TR" sz="2199" spc="70" dirty="0">
                <a:latin typeface="Poppins"/>
                <a:ea typeface="Poppins"/>
                <a:cs typeface="Poppins"/>
              </a:rPr>
              <a:t>sahibi </a:t>
            </a:r>
            <a:r>
              <a:rPr lang="tr-TR" sz="2199" spc="70" dirty="0" err="1">
                <a:latin typeface="Poppins"/>
                <a:ea typeface="Poppins"/>
                <a:cs typeface="Poppins"/>
              </a:rPr>
              <a:t>eşfinansmanı</a:t>
            </a:r>
            <a:r>
              <a:rPr lang="tr-TR" sz="2199" spc="70" dirty="0">
                <a:latin typeface="Poppins"/>
                <a:ea typeface="Poppins"/>
                <a:cs typeface="Poppins"/>
              </a:rPr>
              <a:t> </a:t>
            </a:r>
            <a:r>
              <a:rPr lang="tr-TR" sz="2199" spc="70" dirty="0" smtClean="0">
                <a:latin typeface="Poppins"/>
                <a:ea typeface="Poppins"/>
                <a:cs typeface="Poppins"/>
              </a:rPr>
              <a:t>kredi ile </a:t>
            </a:r>
            <a:r>
              <a:rPr lang="tr-TR" sz="2199" spc="70" dirty="0">
                <a:latin typeface="Poppins"/>
                <a:ea typeface="Poppins"/>
                <a:cs typeface="Poppins"/>
              </a:rPr>
              <a:t>ya da üçüncü taraflardan borçla karşılasa bile kendi katkısı gibi yazmalıdır.</a:t>
            </a:r>
          </a:p>
        </p:txBody>
      </p:sp>
      <p:pic>
        <p:nvPicPr>
          <p:cNvPr id="21" name="Resim 20"/>
          <p:cNvPicPr>
            <a:picLocks noChangeAspect="1"/>
          </p:cNvPicPr>
          <p:nvPr/>
        </p:nvPicPr>
        <p:blipFill>
          <a:blip r:embed="rId9"/>
          <a:stretch>
            <a:fillRect/>
          </a:stretch>
        </p:blipFill>
        <p:spPr>
          <a:xfrm>
            <a:off x="5711198" y="2259362"/>
            <a:ext cx="11469616" cy="5374315"/>
          </a:xfrm>
          <a:prstGeom prst="rect">
            <a:avLst/>
          </a:prstGeom>
        </p:spPr>
      </p:pic>
      <p:sp>
        <p:nvSpPr>
          <p:cNvPr id="19" name="Dikdörtgen 18"/>
          <p:cNvSpPr/>
          <p:nvPr/>
        </p:nvSpPr>
        <p:spPr>
          <a:xfrm>
            <a:off x="13530116" y="3343807"/>
            <a:ext cx="4430974" cy="2800767"/>
          </a:xfrm>
          <a:prstGeom prst="rect">
            <a:avLst/>
          </a:prstGeom>
        </p:spPr>
        <p:txBody>
          <a:bodyPr wrap="square">
            <a:spAutoFit/>
          </a:bodyPr>
          <a:lstStyle/>
          <a:p>
            <a:r>
              <a:rPr lang="tr-TR" sz="2200" b="1" dirty="0">
                <a:solidFill>
                  <a:srgbClr val="FF0000"/>
                </a:solidFill>
              </a:rPr>
              <a:t>ÖNEMLİ!!!</a:t>
            </a:r>
          </a:p>
          <a:p>
            <a:r>
              <a:rPr lang="tr-TR" sz="2200" dirty="0"/>
              <a:t>Mikro ve küçük </a:t>
            </a:r>
            <a:r>
              <a:rPr lang="tr-TR" sz="2200" dirty="0" smtClean="0"/>
              <a:t>ölçekli işletmeler </a:t>
            </a:r>
            <a:r>
              <a:rPr lang="tr-TR" sz="2200" dirty="0"/>
              <a:t>için destek </a:t>
            </a:r>
            <a:r>
              <a:rPr lang="tr-TR" sz="2200" dirty="0" smtClean="0"/>
              <a:t>oranı azami </a:t>
            </a:r>
            <a:r>
              <a:rPr lang="tr-TR" sz="2200" dirty="0"/>
              <a:t>yüzde %75 olup, </a:t>
            </a:r>
            <a:r>
              <a:rPr lang="tr-TR" sz="2200" dirty="0" smtClean="0"/>
              <a:t>destek talebi </a:t>
            </a:r>
            <a:r>
              <a:rPr lang="tr-TR" sz="2200" dirty="0"/>
              <a:t>buna göre girilmelidir.</a:t>
            </a:r>
          </a:p>
          <a:p>
            <a:r>
              <a:rPr lang="tr-TR" sz="2200" dirty="0"/>
              <a:t>İşletmeler tarafından %</a:t>
            </a:r>
            <a:r>
              <a:rPr lang="tr-TR" sz="2200" dirty="0" smtClean="0"/>
              <a:t>75 üzerinde </a:t>
            </a:r>
            <a:r>
              <a:rPr lang="tr-TR" sz="2200" dirty="0"/>
              <a:t>bir destek </a:t>
            </a:r>
            <a:r>
              <a:rPr lang="tr-TR" sz="2200" dirty="0" smtClean="0"/>
              <a:t>talep edilirse </a:t>
            </a:r>
            <a:r>
              <a:rPr lang="tr-TR" sz="2200" dirty="0"/>
              <a:t>proje </a:t>
            </a:r>
            <a:r>
              <a:rPr lang="tr-TR" sz="2200" dirty="0" smtClean="0"/>
              <a:t>ön İnceleme </a:t>
            </a:r>
            <a:r>
              <a:rPr lang="tr-TR" sz="2200" dirty="0"/>
              <a:t>aşamasında</a:t>
            </a:r>
          </a:p>
          <a:p>
            <a:r>
              <a:rPr lang="tr-TR" sz="2200" dirty="0"/>
              <a:t>elenecektir.</a:t>
            </a:r>
          </a:p>
        </p:txBody>
      </p:sp>
      <p:sp>
        <p:nvSpPr>
          <p:cNvPr id="20" name="Dikdörtgen 19"/>
          <p:cNvSpPr/>
          <p:nvPr/>
        </p:nvSpPr>
        <p:spPr>
          <a:xfrm>
            <a:off x="13595624" y="6714236"/>
            <a:ext cx="4365466" cy="1785104"/>
          </a:xfrm>
          <a:prstGeom prst="rect">
            <a:avLst/>
          </a:prstGeom>
        </p:spPr>
        <p:txBody>
          <a:bodyPr wrap="square">
            <a:spAutoFit/>
          </a:bodyPr>
          <a:lstStyle/>
          <a:p>
            <a:r>
              <a:rPr lang="tr-TR" sz="2200" b="1" dirty="0">
                <a:solidFill>
                  <a:srgbClr val="FF0000"/>
                </a:solidFill>
              </a:rPr>
              <a:t>ÖNEMLİ!!!</a:t>
            </a:r>
          </a:p>
          <a:p>
            <a:r>
              <a:rPr lang="tr-TR" sz="2200" dirty="0"/>
              <a:t>Kooperatifler ve üretici birlikleri</a:t>
            </a:r>
          </a:p>
          <a:p>
            <a:r>
              <a:rPr lang="tr-TR" sz="2200" dirty="0"/>
              <a:t>için destek oranı azami yüzde</a:t>
            </a:r>
          </a:p>
          <a:p>
            <a:r>
              <a:rPr lang="tr-TR" sz="2200" dirty="0"/>
              <a:t>%90 olup, destek talebi buna</a:t>
            </a:r>
          </a:p>
          <a:p>
            <a:r>
              <a:rPr lang="tr-TR" sz="2200" dirty="0"/>
              <a:t>göre girilmelidir.</a:t>
            </a:r>
          </a:p>
        </p:txBody>
      </p:sp>
    </p:spTree>
    <p:extLst>
      <p:ext uri="{BB962C8B-B14F-4D97-AF65-F5344CB8AC3E}">
        <p14:creationId xmlns:p14="http://schemas.microsoft.com/office/powerpoint/2010/main" val="18123666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94428"/>
            <a:ext cx="15725352" cy="2128788"/>
          </a:xfrm>
          <a:prstGeom prst="rect">
            <a:avLst/>
          </a:prstGeom>
        </p:spPr>
        <p:txBody>
          <a:bodyPr lIns="0" tIns="0" rIns="0" bIns="0" rtlCol="0" anchor="t">
            <a:spAutoFit/>
          </a:bodyPr>
          <a:lstStyle/>
          <a:p>
            <a:pPr algn="ctr">
              <a:lnSpc>
                <a:spcPts val="8319"/>
              </a:lnSpc>
            </a:pPr>
            <a:r>
              <a:rPr lang="tr-TR" sz="6399" b="1" spc="63" dirty="0" smtClean="0">
                <a:solidFill>
                  <a:srgbClr val="2D892C"/>
                </a:solidFill>
                <a:latin typeface="Oswald Bold"/>
                <a:ea typeface="Oswald Bold"/>
                <a:cs typeface="Oswald Bold"/>
                <a:sym typeface="Oswald Bold"/>
              </a:rPr>
              <a:t>Proje Ayrıntısı</a:t>
            </a:r>
          </a:p>
          <a:p>
            <a:pPr algn="ctr">
              <a:lnSpc>
                <a:spcPts val="8319"/>
              </a:lnSpc>
            </a:pPr>
            <a:r>
              <a:rPr lang="tr-TR" sz="6399" b="1" spc="63" dirty="0" smtClean="0">
                <a:solidFill>
                  <a:srgbClr val="2D892C"/>
                </a:solidFill>
                <a:latin typeface="Oswald Bold"/>
                <a:ea typeface="Oswald Bold"/>
                <a:cs typeface="Oswald Bold"/>
                <a:sym typeface="Oswald Bold"/>
              </a:rPr>
              <a:t>Destekleyici Belgeler</a:t>
            </a:r>
            <a:endParaRPr lang="en-US" sz="6399" b="1" spc="63" dirty="0">
              <a:solidFill>
                <a:srgbClr val="2D892C"/>
              </a:solidFill>
              <a:latin typeface="Oswald Bold"/>
              <a:ea typeface="Oswald Bold"/>
              <a:cs typeface="Oswald Bold"/>
              <a:sym typeface="Oswald Bold"/>
            </a:endParaRPr>
          </a:p>
        </p:txBody>
      </p:sp>
      <p:sp>
        <p:nvSpPr>
          <p:cNvPr id="18" name="Dikdörtgen 17"/>
          <p:cNvSpPr/>
          <p:nvPr/>
        </p:nvSpPr>
        <p:spPr>
          <a:xfrm>
            <a:off x="527772" y="2167668"/>
            <a:ext cx="5089433" cy="6860853"/>
          </a:xfrm>
          <a:prstGeom prst="rect">
            <a:avLst/>
          </a:prstGeom>
        </p:spPr>
        <p:txBody>
          <a:bodyPr wrap="square">
            <a:spAutoFit/>
          </a:bodyPr>
          <a:lstStyle/>
          <a:p>
            <a:r>
              <a:rPr lang="tr-TR" sz="2199" spc="70" dirty="0">
                <a:latin typeface="Poppins"/>
                <a:ea typeface="Poppins"/>
                <a:cs typeface="Poppins"/>
              </a:rPr>
              <a:t>Destekleyici belgeler başvuru sahibinin statüsüne göre zorunlu </a:t>
            </a:r>
            <a:r>
              <a:rPr lang="tr-TR" sz="2199" spc="70" dirty="0" smtClean="0">
                <a:latin typeface="Poppins"/>
                <a:ea typeface="Poppins"/>
                <a:cs typeface="Poppins"/>
              </a:rPr>
              <a:t>olarak </a:t>
            </a:r>
            <a:r>
              <a:rPr lang="tr-TR" sz="2199" spc="70" dirty="0">
                <a:latin typeface="Poppins"/>
                <a:ea typeface="Poppins"/>
                <a:cs typeface="Poppins"/>
              </a:rPr>
              <a:t>belirlenmiştir. Bu </a:t>
            </a:r>
            <a:r>
              <a:rPr lang="tr-TR" sz="2199" spc="70" dirty="0" smtClean="0">
                <a:latin typeface="Poppins"/>
                <a:ea typeface="Poppins"/>
                <a:cs typeface="Poppins"/>
              </a:rPr>
              <a:t>bölümde zorunlu </a:t>
            </a:r>
            <a:r>
              <a:rPr lang="tr-TR" sz="2199" spc="70" dirty="0">
                <a:latin typeface="Poppins"/>
                <a:ea typeface="Poppins"/>
                <a:cs typeface="Poppins"/>
              </a:rPr>
              <a:t>belgeleri </a:t>
            </a:r>
            <a:r>
              <a:rPr lang="tr-TR" sz="2199" spc="70" dirty="0" smtClean="0">
                <a:latin typeface="Poppins"/>
                <a:ea typeface="Poppins"/>
                <a:cs typeface="Poppins"/>
              </a:rPr>
              <a:t>tek tek </a:t>
            </a:r>
            <a:r>
              <a:rPr lang="tr-TR" sz="2199" spc="70" dirty="0">
                <a:latin typeface="Poppins"/>
                <a:ea typeface="Poppins"/>
                <a:cs typeface="Poppins"/>
              </a:rPr>
              <a:t>yüklemeniz gerekmektedir. Eğer söz konusu belgeye sahip değilseniz (örneğin yeni kurulan işletmeler için bilanço, ortak </a:t>
            </a:r>
            <a:r>
              <a:rPr lang="tr-TR" sz="2199" spc="70" dirty="0" smtClean="0">
                <a:latin typeface="Poppins"/>
                <a:ea typeface="Poppins"/>
                <a:cs typeface="Poppins"/>
              </a:rPr>
              <a:t>yoksa ortaklık beyannamesi </a:t>
            </a:r>
            <a:r>
              <a:rPr lang="tr-TR" sz="2199" spc="70" dirty="0">
                <a:latin typeface="Poppins"/>
                <a:ea typeface="Poppins"/>
                <a:cs typeface="Poppins"/>
              </a:rPr>
              <a:t>vs.) boş bir belgeye ilgili evraka sahip olmadığınız içeren birkaç cümle yazıp yükleyebilirsiniz. Destekleyici </a:t>
            </a:r>
            <a:r>
              <a:rPr lang="tr-TR" sz="2199" spc="70" dirty="0" smtClean="0">
                <a:latin typeface="Poppins"/>
                <a:ea typeface="Poppins"/>
                <a:cs typeface="Poppins"/>
              </a:rPr>
              <a:t>belge açıklamalarını lütfen </a:t>
            </a:r>
            <a:r>
              <a:rPr lang="tr-TR" sz="2199" spc="70" dirty="0">
                <a:latin typeface="Poppins"/>
                <a:ea typeface="Poppins"/>
                <a:cs typeface="Poppins"/>
              </a:rPr>
              <a:t>okuyunuz</a:t>
            </a:r>
            <a:r>
              <a:rPr lang="tr-TR" sz="2199" spc="70" dirty="0" smtClean="0">
                <a:latin typeface="Poppins"/>
                <a:ea typeface="Poppins"/>
                <a:cs typeface="Poppins"/>
              </a:rPr>
              <a:t>.</a:t>
            </a:r>
          </a:p>
          <a:p>
            <a:endParaRPr lang="tr-TR" sz="2199" spc="70" dirty="0">
              <a:latin typeface="Poppins"/>
              <a:ea typeface="Poppins"/>
              <a:cs typeface="Poppins"/>
            </a:endParaRPr>
          </a:p>
          <a:p>
            <a:r>
              <a:rPr lang="tr-TR" sz="2199" b="1" spc="70" dirty="0" smtClean="0">
                <a:solidFill>
                  <a:srgbClr val="FF0000"/>
                </a:solidFill>
                <a:latin typeface="Poppins"/>
                <a:ea typeface="Poppins"/>
                <a:cs typeface="Poppins"/>
              </a:rPr>
              <a:t>Mali tablolar ile birlikte çalışan sayısını gösteren </a:t>
            </a:r>
            <a:r>
              <a:rPr lang="tr-TR" sz="2199" b="1" spc="70" dirty="0" err="1" smtClean="0">
                <a:solidFill>
                  <a:srgbClr val="FF0000"/>
                </a:solidFill>
                <a:latin typeface="Poppins"/>
                <a:ea typeface="Poppins"/>
                <a:cs typeface="Poppins"/>
              </a:rPr>
              <a:t>SGK’dan</a:t>
            </a:r>
            <a:r>
              <a:rPr lang="tr-TR" sz="2199" b="1" spc="70" dirty="0" smtClean="0">
                <a:solidFill>
                  <a:srgbClr val="FF0000"/>
                </a:solidFill>
                <a:latin typeface="Poppins"/>
                <a:ea typeface="Poppins"/>
                <a:cs typeface="Poppins"/>
              </a:rPr>
              <a:t> alınacak sigortalı aylık pirim ve hizmet belgesinin de yüklenmesi gerekmektedir. </a:t>
            </a:r>
            <a:endParaRPr lang="tr-TR" sz="2199" b="1" spc="70" dirty="0">
              <a:solidFill>
                <a:srgbClr val="FF0000"/>
              </a:solidFill>
              <a:latin typeface="Poppins"/>
              <a:ea typeface="Poppins"/>
              <a:cs typeface="Poppins"/>
            </a:endParaRPr>
          </a:p>
        </p:txBody>
      </p:sp>
      <p:pic>
        <p:nvPicPr>
          <p:cNvPr id="2" name="Resim 1"/>
          <p:cNvPicPr>
            <a:picLocks noChangeAspect="1"/>
          </p:cNvPicPr>
          <p:nvPr/>
        </p:nvPicPr>
        <p:blipFill>
          <a:blip r:embed="rId9"/>
          <a:stretch>
            <a:fillRect/>
          </a:stretch>
        </p:blipFill>
        <p:spPr>
          <a:xfrm>
            <a:off x="6243569" y="2709762"/>
            <a:ext cx="11692519" cy="6214989"/>
          </a:xfrm>
          <a:prstGeom prst="rect">
            <a:avLst/>
          </a:prstGeom>
        </p:spPr>
      </p:pic>
    </p:spTree>
    <p:extLst>
      <p:ext uri="{BB962C8B-B14F-4D97-AF65-F5344CB8AC3E}">
        <p14:creationId xmlns:p14="http://schemas.microsoft.com/office/powerpoint/2010/main" val="35431570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94428"/>
            <a:ext cx="15725352" cy="2128788"/>
          </a:xfrm>
          <a:prstGeom prst="rect">
            <a:avLst/>
          </a:prstGeom>
        </p:spPr>
        <p:txBody>
          <a:bodyPr lIns="0" tIns="0" rIns="0" bIns="0" rtlCol="0" anchor="t">
            <a:spAutoFit/>
          </a:bodyPr>
          <a:lstStyle/>
          <a:p>
            <a:pPr algn="ctr">
              <a:lnSpc>
                <a:spcPts val="8319"/>
              </a:lnSpc>
            </a:pPr>
            <a:r>
              <a:rPr lang="tr-TR" sz="6399" b="1" spc="63" dirty="0" smtClean="0">
                <a:solidFill>
                  <a:srgbClr val="2D892C"/>
                </a:solidFill>
                <a:latin typeface="Oswald Bold"/>
                <a:ea typeface="Oswald Bold"/>
                <a:cs typeface="Oswald Bold"/>
                <a:sym typeface="Oswald Bold"/>
              </a:rPr>
              <a:t>Proje Ayrıntısı</a:t>
            </a:r>
          </a:p>
          <a:p>
            <a:pPr algn="ctr">
              <a:lnSpc>
                <a:spcPts val="8319"/>
              </a:lnSpc>
            </a:pPr>
            <a:r>
              <a:rPr lang="tr-TR" sz="6399" b="1" spc="63" dirty="0" smtClean="0">
                <a:solidFill>
                  <a:srgbClr val="2D892C"/>
                </a:solidFill>
                <a:latin typeface="Oswald Bold"/>
                <a:ea typeface="Oswald Bold"/>
                <a:cs typeface="Oswald Bold"/>
                <a:sym typeface="Oswald Bold"/>
              </a:rPr>
              <a:t>Özgeçmiş</a:t>
            </a:r>
            <a:endParaRPr lang="en-US" sz="6399" b="1" spc="63" dirty="0">
              <a:solidFill>
                <a:srgbClr val="2D892C"/>
              </a:solidFill>
              <a:latin typeface="Oswald Bold"/>
              <a:ea typeface="Oswald Bold"/>
              <a:cs typeface="Oswald Bold"/>
              <a:sym typeface="Oswald Bold"/>
            </a:endParaRPr>
          </a:p>
        </p:txBody>
      </p:sp>
      <p:sp>
        <p:nvSpPr>
          <p:cNvPr id="18" name="Dikdörtgen 17"/>
          <p:cNvSpPr/>
          <p:nvPr/>
        </p:nvSpPr>
        <p:spPr>
          <a:xfrm>
            <a:off x="228600" y="4509139"/>
            <a:ext cx="5089433" cy="1784463"/>
          </a:xfrm>
          <a:prstGeom prst="rect">
            <a:avLst/>
          </a:prstGeom>
        </p:spPr>
        <p:txBody>
          <a:bodyPr wrap="square">
            <a:spAutoFit/>
          </a:bodyPr>
          <a:lstStyle/>
          <a:p>
            <a:r>
              <a:rPr lang="tr-TR" sz="2199" spc="70" dirty="0">
                <a:latin typeface="Poppins"/>
                <a:ea typeface="Poppins"/>
                <a:cs typeface="Poppins"/>
              </a:rPr>
              <a:t>Proje personelleri kısmına projede görev alacak (projenin yürütülmesi aşamasındaki iş ve işlemleri yapacak kişiler) kişi/kişi</a:t>
            </a:r>
          </a:p>
          <a:p>
            <a:r>
              <a:rPr lang="tr-TR" sz="2199" spc="70" dirty="0" err="1" smtClean="0">
                <a:latin typeface="Poppins"/>
                <a:ea typeface="Poppins"/>
                <a:cs typeface="Poppins"/>
              </a:rPr>
              <a:t>lerin</a:t>
            </a:r>
            <a:r>
              <a:rPr lang="tr-TR" sz="2199" spc="70" dirty="0" smtClean="0">
                <a:latin typeface="Poppins"/>
                <a:ea typeface="Poppins"/>
                <a:cs typeface="Poppins"/>
              </a:rPr>
              <a:t> </a:t>
            </a:r>
            <a:r>
              <a:rPr lang="tr-TR" sz="2199" spc="70" dirty="0">
                <a:latin typeface="Poppins"/>
                <a:ea typeface="Poppins"/>
                <a:cs typeface="Poppins"/>
              </a:rPr>
              <a:t>bilgisi tek </a:t>
            </a:r>
            <a:r>
              <a:rPr lang="tr-TR" sz="2199" spc="70" dirty="0" smtClean="0">
                <a:latin typeface="Poppins"/>
                <a:ea typeface="Poppins"/>
                <a:cs typeface="Poppins"/>
              </a:rPr>
              <a:t>tek girilmelidir</a:t>
            </a:r>
            <a:r>
              <a:rPr lang="tr-TR" sz="2199" spc="70" dirty="0">
                <a:latin typeface="Poppins"/>
                <a:ea typeface="Poppins"/>
                <a:cs typeface="Poppins"/>
              </a:rPr>
              <a:t>.</a:t>
            </a:r>
          </a:p>
        </p:txBody>
      </p:sp>
      <p:pic>
        <p:nvPicPr>
          <p:cNvPr id="19" name="Resim 18"/>
          <p:cNvPicPr>
            <a:picLocks noChangeAspect="1"/>
          </p:cNvPicPr>
          <p:nvPr/>
        </p:nvPicPr>
        <p:blipFill>
          <a:blip r:embed="rId9"/>
          <a:stretch>
            <a:fillRect/>
          </a:stretch>
        </p:blipFill>
        <p:spPr>
          <a:xfrm>
            <a:off x="5943600" y="3039057"/>
            <a:ext cx="12128395" cy="5655594"/>
          </a:xfrm>
          <a:prstGeom prst="rect">
            <a:avLst/>
          </a:prstGeom>
        </p:spPr>
      </p:pic>
    </p:spTree>
    <p:extLst>
      <p:ext uri="{BB962C8B-B14F-4D97-AF65-F5344CB8AC3E}">
        <p14:creationId xmlns:p14="http://schemas.microsoft.com/office/powerpoint/2010/main" val="13535356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94428"/>
            <a:ext cx="15725352" cy="2128788"/>
          </a:xfrm>
          <a:prstGeom prst="rect">
            <a:avLst/>
          </a:prstGeom>
        </p:spPr>
        <p:txBody>
          <a:bodyPr lIns="0" tIns="0" rIns="0" bIns="0" rtlCol="0" anchor="t">
            <a:spAutoFit/>
          </a:bodyPr>
          <a:lstStyle/>
          <a:p>
            <a:pPr algn="ctr">
              <a:lnSpc>
                <a:spcPts val="8319"/>
              </a:lnSpc>
            </a:pPr>
            <a:r>
              <a:rPr lang="tr-TR" sz="6399" b="1" spc="63" dirty="0" smtClean="0">
                <a:solidFill>
                  <a:srgbClr val="2D892C"/>
                </a:solidFill>
                <a:latin typeface="Oswald Bold"/>
                <a:ea typeface="Oswald Bold"/>
                <a:cs typeface="Oswald Bold"/>
                <a:sym typeface="Oswald Bold"/>
              </a:rPr>
              <a:t>Proje Ayrıntısı</a:t>
            </a:r>
          </a:p>
          <a:p>
            <a:pPr algn="ctr">
              <a:lnSpc>
                <a:spcPts val="8319"/>
              </a:lnSpc>
            </a:pPr>
            <a:r>
              <a:rPr lang="tr-TR" sz="6399" b="1" spc="63" dirty="0" err="1" smtClean="0">
                <a:solidFill>
                  <a:srgbClr val="2D892C"/>
                </a:solidFill>
                <a:latin typeface="Oswald Bold"/>
                <a:ea typeface="Oswald Bold"/>
                <a:cs typeface="Oswald Bold"/>
                <a:sym typeface="Oswald Bold"/>
              </a:rPr>
              <a:t>Önizleme</a:t>
            </a:r>
            <a:r>
              <a:rPr lang="tr-TR" sz="6399" b="1" spc="63" dirty="0" smtClean="0">
                <a:solidFill>
                  <a:srgbClr val="2D892C"/>
                </a:solidFill>
                <a:latin typeface="Oswald Bold"/>
                <a:ea typeface="Oswald Bold"/>
                <a:cs typeface="Oswald Bold"/>
                <a:sym typeface="Oswald Bold"/>
              </a:rPr>
              <a:t> ve Kontrol</a:t>
            </a:r>
            <a:endParaRPr lang="en-US" sz="6399" b="1" spc="63" dirty="0">
              <a:solidFill>
                <a:srgbClr val="2D892C"/>
              </a:solidFill>
              <a:latin typeface="Oswald Bold"/>
              <a:ea typeface="Oswald Bold"/>
              <a:cs typeface="Oswald Bold"/>
              <a:sym typeface="Oswald Bold"/>
            </a:endParaRPr>
          </a:p>
        </p:txBody>
      </p:sp>
      <p:sp>
        <p:nvSpPr>
          <p:cNvPr id="18" name="Dikdörtgen 17"/>
          <p:cNvSpPr/>
          <p:nvPr/>
        </p:nvSpPr>
        <p:spPr>
          <a:xfrm>
            <a:off x="565183" y="2876837"/>
            <a:ext cx="5089433" cy="3476593"/>
          </a:xfrm>
          <a:prstGeom prst="rect">
            <a:avLst/>
          </a:prstGeom>
        </p:spPr>
        <p:txBody>
          <a:bodyPr wrap="square">
            <a:spAutoFit/>
          </a:bodyPr>
          <a:lstStyle/>
          <a:p>
            <a:r>
              <a:rPr lang="tr-TR" sz="2199" spc="70" dirty="0">
                <a:latin typeface="Poppins"/>
                <a:ea typeface="Poppins"/>
                <a:cs typeface="Poppins"/>
              </a:rPr>
              <a:t>Sol altta yer alan Başvuruyu Kontrol Et ve Tamamla sekmesine tıkladığınızda açılan ekranda başvuru formunda eksik kalan </a:t>
            </a:r>
            <a:r>
              <a:rPr lang="tr-TR" sz="2199" spc="70" dirty="0" smtClean="0">
                <a:latin typeface="Poppins"/>
                <a:ea typeface="Poppins"/>
                <a:cs typeface="Poppins"/>
              </a:rPr>
              <a:t>bölümlere </a:t>
            </a:r>
            <a:r>
              <a:rPr lang="tr-TR" sz="2199" spc="70" dirty="0">
                <a:latin typeface="Poppins"/>
                <a:ea typeface="Poppins"/>
                <a:cs typeface="Poppins"/>
              </a:rPr>
              <a:t>ait </a:t>
            </a:r>
            <a:r>
              <a:rPr lang="tr-TR" sz="2199" spc="70" dirty="0" smtClean="0">
                <a:latin typeface="Poppins"/>
                <a:ea typeface="Poppins"/>
                <a:cs typeface="Poppins"/>
              </a:rPr>
              <a:t>özet bilgileri </a:t>
            </a:r>
            <a:r>
              <a:rPr lang="tr-TR" sz="2199" spc="70" dirty="0">
                <a:latin typeface="Poppins"/>
                <a:ea typeface="Poppins"/>
                <a:cs typeface="Poppins"/>
              </a:rPr>
              <a:t>görebilirsiniz. </a:t>
            </a:r>
            <a:endParaRPr lang="tr-TR" sz="2199" spc="70" dirty="0" smtClean="0">
              <a:latin typeface="Poppins"/>
              <a:ea typeface="Poppins"/>
              <a:cs typeface="Poppins"/>
            </a:endParaRPr>
          </a:p>
          <a:p>
            <a:r>
              <a:rPr lang="tr-TR" sz="2199" spc="70" dirty="0" smtClean="0">
                <a:latin typeface="Poppins"/>
                <a:ea typeface="Poppins"/>
                <a:cs typeface="Poppins"/>
              </a:rPr>
              <a:t>Tüm </a:t>
            </a:r>
            <a:r>
              <a:rPr lang="tr-TR" sz="2199" spc="70" dirty="0">
                <a:latin typeface="Poppins"/>
                <a:ea typeface="Poppins"/>
                <a:cs typeface="Poppins"/>
              </a:rPr>
              <a:t>başlıkların </a:t>
            </a:r>
            <a:r>
              <a:rPr lang="tr-TR" sz="2199" spc="70" dirty="0" smtClean="0">
                <a:latin typeface="Poppins"/>
                <a:ea typeface="Poppins"/>
                <a:cs typeface="Poppins"/>
              </a:rPr>
              <a:t>yeşile dönüştüğünden </a:t>
            </a:r>
            <a:r>
              <a:rPr lang="tr-TR" sz="2199" spc="70" dirty="0">
                <a:latin typeface="Poppins"/>
                <a:ea typeface="Poppins"/>
                <a:cs typeface="Poppins"/>
              </a:rPr>
              <a:t>emin olun ve en altta yer alan kontrol </a:t>
            </a:r>
            <a:r>
              <a:rPr lang="tr-TR" sz="2199" spc="70" dirty="0" smtClean="0">
                <a:latin typeface="Poppins"/>
                <a:ea typeface="Poppins"/>
                <a:cs typeface="Poppins"/>
              </a:rPr>
              <a:t> maddelerini işaretleyin</a:t>
            </a:r>
            <a:r>
              <a:rPr lang="tr-TR" sz="2199" spc="70" dirty="0">
                <a:latin typeface="Poppins"/>
                <a:ea typeface="Poppins"/>
                <a:cs typeface="Poppins"/>
              </a:rPr>
              <a:t>.</a:t>
            </a:r>
          </a:p>
        </p:txBody>
      </p:sp>
      <p:pic>
        <p:nvPicPr>
          <p:cNvPr id="2" name="Resim 1"/>
          <p:cNvPicPr>
            <a:picLocks noChangeAspect="1"/>
          </p:cNvPicPr>
          <p:nvPr/>
        </p:nvPicPr>
        <p:blipFill>
          <a:blip r:embed="rId9"/>
          <a:stretch>
            <a:fillRect/>
          </a:stretch>
        </p:blipFill>
        <p:spPr>
          <a:xfrm>
            <a:off x="7151365" y="2478144"/>
            <a:ext cx="10386841" cy="5858948"/>
          </a:xfrm>
          <a:prstGeom prst="rect">
            <a:avLst/>
          </a:prstGeom>
        </p:spPr>
      </p:pic>
      <p:sp>
        <p:nvSpPr>
          <p:cNvPr id="20" name="Oval 19"/>
          <p:cNvSpPr/>
          <p:nvPr/>
        </p:nvSpPr>
        <p:spPr>
          <a:xfrm>
            <a:off x="228600" y="6788925"/>
            <a:ext cx="7429500" cy="3076113"/>
          </a:xfrm>
          <a:prstGeom prst="ellipse">
            <a:avLst/>
          </a:prstGeom>
          <a:solidFill>
            <a:srgbClr val="92D050"/>
          </a:solidFill>
          <a:ln w="762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200" dirty="0">
                <a:solidFill>
                  <a:schemeClr val="bg1"/>
                </a:solidFill>
              </a:rPr>
              <a:t>1</a:t>
            </a:r>
            <a:r>
              <a:rPr lang="tr-TR" sz="2200" dirty="0" smtClean="0">
                <a:solidFill>
                  <a:schemeClr val="bg1"/>
                </a:solidFill>
              </a:rPr>
              <a:t>. Başvurunuzun </a:t>
            </a:r>
            <a:r>
              <a:rPr lang="tr-TR" sz="2200" dirty="0">
                <a:solidFill>
                  <a:schemeClr val="bg1"/>
                </a:solidFill>
              </a:rPr>
              <a:t>taslak halini (PDF) ön</a:t>
            </a:r>
          </a:p>
          <a:p>
            <a:pPr algn="ctr"/>
            <a:r>
              <a:rPr lang="tr-TR" sz="2200" dirty="0">
                <a:solidFill>
                  <a:schemeClr val="bg1"/>
                </a:solidFill>
              </a:rPr>
              <a:t>izleme kısmından kontrol edebilirsiniz</a:t>
            </a:r>
            <a:r>
              <a:rPr lang="tr-TR" sz="2200" dirty="0" smtClean="0">
                <a:solidFill>
                  <a:schemeClr val="bg1"/>
                </a:solidFill>
              </a:rPr>
              <a:t>.</a:t>
            </a:r>
          </a:p>
          <a:p>
            <a:pPr algn="ctr"/>
            <a:endParaRPr lang="tr-TR" sz="2200" dirty="0">
              <a:solidFill>
                <a:schemeClr val="bg1"/>
              </a:solidFill>
            </a:endParaRPr>
          </a:p>
          <a:p>
            <a:pPr algn="ctr"/>
            <a:r>
              <a:rPr lang="tr-TR" sz="2200" dirty="0">
                <a:solidFill>
                  <a:schemeClr val="bg1"/>
                </a:solidFill>
              </a:rPr>
              <a:t>2</a:t>
            </a:r>
            <a:r>
              <a:rPr lang="tr-TR" sz="2200" dirty="0" smtClean="0">
                <a:solidFill>
                  <a:schemeClr val="bg1"/>
                </a:solidFill>
              </a:rPr>
              <a:t>. Proje </a:t>
            </a:r>
            <a:r>
              <a:rPr lang="tr-TR" sz="2200" dirty="0">
                <a:solidFill>
                  <a:schemeClr val="bg1"/>
                </a:solidFill>
              </a:rPr>
              <a:t>yazımını bitirdikten sonra</a:t>
            </a:r>
          </a:p>
          <a:p>
            <a:pPr algn="ctr"/>
            <a:r>
              <a:rPr lang="tr-TR" sz="2200" dirty="0">
                <a:solidFill>
                  <a:schemeClr val="bg1"/>
                </a:solidFill>
              </a:rPr>
              <a:t>Başvuru tamamla </a:t>
            </a:r>
            <a:r>
              <a:rPr lang="tr-TR" sz="2200" dirty="0" smtClean="0">
                <a:solidFill>
                  <a:schemeClr val="bg1"/>
                </a:solidFill>
              </a:rPr>
              <a:t>kısmından  başvurunuzu tamamlayabilirsiniz</a:t>
            </a:r>
            <a:r>
              <a:rPr lang="tr-TR" sz="2200" dirty="0">
                <a:solidFill>
                  <a:schemeClr val="bg1"/>
                </a:solidFill>
              </a:rPr>
              <a:t>.</a:t>
            </a:r>
          </a:p>
          <a:p>
            <a:pPr algn="ctr"/>
            <a:r>
              <a:rPr lang="tr-TR" sz="2200" dirty="0">
                <a:solidFill>
                  <a:schemeClr val="bg1"/>
                </a:solidFill>
              </a:rPr>
              <a:t>3</a:t>
            </a:r>
            <a:r>
              <a:rPr lang="tr-TR" sz="2200" dirty="0" smtClean="0">
                <a:solidFill>
                  <a:schemeClr val="bg1"/>
                </a:solidFill>
              </a:rPr>
              <a:t>. Eğer </a:t>
            </a:r>
            <a:r>
              <a:rPr lang="tr-TR" sz="2200" dirty="0">
                <a:solidFill>
                  <a:schemeClr val="bg1"/>
                </a:solidFill>
              </a:rPr>
              <a:t>eksik varsa sistem sizi uyaracaktır.</a:t>
            </a:r>
          </a:p>
        </p:txBody>
      </p:sp>
    </p:spTree>
    <p:extLst>
      <p:ext uri="{BB962C8B-B14F-4D97-AF65-F5344CB8AC3E}">
        <p14:creationId xmlns:p14="http://schemas.microsoft.com/office/powerpoint/2010/main" val="38331544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94428"/>
            <a:ext cx="15725352" cy="990336"/>
          </a:xfrm>
          <a:prstGeom prst="rect">
            <a:avLst/>
          </a:prstGeom>
        </p:spPr>
        <p:txBody>
          <a:bodyPr lIns="0" tIns="0" rIns="0" bIns="0" rtlCol="0" anchor="t">
            <a:spAutoFit/>
          </a:bodyPr>
          <a:lstStyle/>
          <a:p>
            <a:pPr algn="ctr">
              <a:lnSpc>
                <a:spcPts val="8319"/>
              </a:lnSpc>
            </a:pPr>
            <a:r>
              <a:rPr lang="en-US" sz="6399" b="1" spc="63" dirty="0">
                <a:solidFill>
                  <a:srgbClr val="2D892C"/>
                </a:solidFill>
                <a:latin typeface="Oswald Bold"/>
                <a:ea typeface="Oswald Bold"/>
                <a:cs typeface="Oswald Bold"/>
                <a:sym typeface="Oswald Bold"/>
              </a:rPr>
              <a:t>Proje </a:t>
            </a:r>
            <a:r>
              <a:rPr lang="tr-TR" sz="6399" b="1" spc="63" dirty="0" smtClean="0">
                <a:solidFill>
                  <a:srgbClr val="2D892C"/>
                </a:solidFill>
                <a:latin typeface="Oswald Bold"/>
                <a:ea typeface="Oswald Bold"/>
                <a:cs typeface="Oswald Bold"/>
                <a:sym typeface="Oswald Bold"/>
              </a:rPr>
              <a:t>Başvuru Formu</a:t>
            </a:r>
            <a:endParaRPr lang="en-US" sz="6399" b="1" spc="63" dirty="0">
              <a:solidFill>
                <a:srgbClr val="2D892C"/>
              </a:solidFill>
              <a:latin typeface="Oswald Bold"/>
              <a:ea typeface="Oswald Bold"/>
              <a:cs typeface="Oswald Bold"/>
              <a:sym typeface="Oswald Bold"/>
            </a:endParaRPr>
          </a:p>
        </p:txBody>
      </p:sp>
      <p:sp>
        <p:nvSpPr>
          <p:cNvPr id="41" name="TextBox 18"/>
          <p:cNvSpPr txBox="1"/>
          <p:nvPr/>
        </p:nvSpPr>
        <p:spPr>
          <a:xfrm>
            <a:off x="724248" y="2069386"/>
            <a:ext cx="16901634" cy="7048083"/>
          </a:xfrm>
          <a:prstGeom prst="rect">
            <a:avLst/>
          </a:prstGeom>
        </p:spPr>
        <p:txBody>
          <a:bodyPr wrap="square" lIns="0" tIns="0" rIns="0" bIns="0" rtlCol="0" anchor="t">
            <a:spAutoFit/>
          </a:bodyPr>
          <a:lstStyle/>
          <a:p>
            <a:r>
              <a:rPr lang="tr-TR" sz="3800" b="1" u="sng" spc="70" dirty="0" smtClean="0">
                <a:solidFill>
                  <a:srgbClr val="FF0000"/>
                </a:solidFill>
                <a:latin typeface="Poppins"/>
                <a:ea typeface="Poppins"/>
                <a:cs typeface="Poppins"/>
              </a:rPr>
              <a:t>ÖNEMLİ</a:t>
            </a:r>
          </a:p>
          <a:p>
            <a:pPr marL="457200" indent="-457200">
              <a:buFont typeface="Arial" panose="020B0604020202020204" pitchFamily="34" charset="0"/>
              <a:buChar char="•"/>
            </a:pPr>
            <a:r>
              <a:rPr lang="tr-TR" sz="2800" dirty="0"/>
              <a:t>Projenizin tamamını tek seferde yazmanız gerekmemektedir. </a:t>
            </a:r>
            <a:r>
              <a:rPr lang="tr-TR" sz="2800" dirty="0" err="1"/>
              <a:t>KAYS’a</a:t>
            </a:r>
            <a:r>
              <a:rPr lang="tr-TR" sz="2800" dirty="0"/>
              <a:t> belli aralıklarla </a:t>
            </a:r>
            <a:r>
              <a:rPr lang="tr-TR" sz="2800" dirty="0" smtClean="0"/>
              <a:t>girip projenizin </a:t>
            </a:r>
            <a:r>
              <a:rPr lang="tr-TR" sz="2800" dirty="0"/>
              <a:t>yazımına kaldığınız yerden devam </a:t>
            </a:r>
            <a:r>
              <a:rPr lang="tr-TR" sz="2800" dirty="0" smtClean="0"/>
              <a:t>edebilirsiniz.</a:t>
            </a:r>
          </a:p>
          <a:p>
            <a:pPr marL="457200" indent="-457200">
              <a:buFont typeface="Arial" panose="020B0604020202020204" pitchFamily="34" charset="0"/>
              <a:buChar char="•"/>
            </a:pPr>
            <a:r>
              <a:rPr lang="tr-TR" sz="2800" dirty="0" smtClean="0"/>
              <a:t>Dış </a:t>
            </a:r>
            <a:r>
              <a:rPr lang="tr-TR" sz="2800" dirty="0"/>
              <a:t>yazım editörlerinde (</a:t>
            </a:r>
            <a:r>
              <a:rPr lang="tr-TR" sz="2800" dirty="0" err="1"/>
              <a:t>örn</a:t>
            </a:r>
            <a:r>
              <a:rPr lang="tr-TR" sz="2800" dirty="0"/>
              <a:t>. MS Word vb.) oluşturup kopyala-yapıştır yöntemiyle </a:t>
            </a:r>
            <a:r>
              <a:rPr lang="tr-TR" sz="2800" dirty="0" smtClean="0"/>
              <a:t>sisteme aktarılan </a:t>
            </a:r>
            <a:r>
              <a:rPr lang="tr-TR" sz="2800" dirty="0"/>
              <a:t>bilgilerin bazı kısımlarında eksiklikler, veri kayıpları oluşabilmektedir. Bunu </a:t>
            </a:r>
            <a:r>
              <a:rPr lang="tr-TR" sz="2800" dirty="0" smtClean="0"/>
              <a:t>önlenmek için </a:t>
            </a:r>
            <a:r>
              <a:rPr lang="tr-TR" sz="2800" dirty="0"/>
              <a:t>sisteme bilgilerin </a:t>
            </a:r>
            <a:r>
              <a:rPr lang="tr-TR" sz="2800" b="1" dirty="0"/>
              <a:t>düz metin </a:t>
            </a:r>
            <a:r>
              <a:rPr lang="tr-TR" sz="2800" dirty="0"/>
              <a:t>olarak girilmesi önerilmektedir</a:t>
            </a:r>
            <a:r>
              <a:rPr lang="tr-TR" sz="2800" dirty="0" smtClean="0"/>
              <a:t>. </a:t>
            </a:r>
          </a:p>
          <a:p>
            <a:pPr marL="457200" indent="-457200">
              <a:buFont typeface="Arial" panose="020B0604020202020204" pitchFamily="34" charset="0"/>
              <a:buChar char="•"/>
            </a:pPr>
            <a:r>
              <a:rPr lang="tr-TR" sz="2800" dirty="0" smtClean="0"/>
              <a:t>Başvuru </a:t>
            </a:r>
            <a:r>
              <a:rPr lang="tr-TR" sz="2800" dirty="0"/>
              <a:t>formunda PEMBE renkli alanlara bilgi girilmesi zorunludur. Aksi halde </a:t>
            </a:r>
            <a:r>
              <a:rPr lang="tr-TR" sz="2800" dirty="0" smtClean="0"/>
              <a:t>başvurunuzu tamamlayamazsınız</a:t>
            </a:r>
            <a:r>
              <a:rPr lang="tr-TR" sz="2800" dirty="0"/>
              <a:t>. </a:t>
            </a:r>
            <a:endParaRPr lang="tr-TR" sz="2800" dirty="0" smtClean="0"/>
          </a:p>
          <a:p>
            <a:pPr marL="457200" indent="-457200">
              <a:buFont typeface="Arial" panose="020B0604020202020204" pitchFamily="34" charset="0"/>
              <a:buChar char="•"/>
            </a:pPr>
            <a:r>
              <a:rPr lang="tr-TR" sz="2800" dirty="0" smtClean="0"/>
              <a:t>Destekleyici </a:t>
            </a:r>
            <a:r>
              <a:rPr lang="tr-TR" sz="2800" dirty="0"/>
              <a:t>belgelerinizi Ajansın gerekli gördüğü durumlarda beyan etmek üzere ıslak imzalı </a:t>
            </a:r>
            <a:r>
              <a:rPr lang="tr-TR" sz="2800" dirty="0" smtClean="0"/>
              <a:t>olarak saklayınız</a:t>
            </a:r>
            <a:r>
              <a:rPr lang="tr-TR" sz="2800" dirty="0"/>
              <a:t>. Ajans ayrıca talep etmedikçe, hiçbir belge Ajansa </a:t>
            </a:r>
            <a:r>
              <a:rPr lang="tr-TR" sz="2800" dirty="0" err="1"/>
              <a:t>kargolanmayacak</a:t>
            </a:r>
            <a:r>
              <a:rPr lang="tr-TR" sz="2800" dirty="0"/>
              <a:t> ya da elden </a:t>
            </a:r>
            <a:r>
              <a:rPr lang="tr-TR" sz="2800" dirty="0" smtClean="0"/>
              <a:t>teslim edilmeyecektir</a:t>
            </a:r>
            <a:r>
              <a:rPr lang="tr-TR" sz="2800" dirty="0" smtClean="0"/>
              <a:t>!</a:t>
            </a:r>
          </a:p>
          <a:p>
            <a:pPr marL="457200" indent="-457200">
              <a:buFont typeface="Arial" panose="020B0604020202020204" pitchFamily="34" charset="0"/>
              <a:buChar char="•"/>
            </a:pPr>
            <a:r>
              <a:rPr lang="tr-TR" sz="2800" dirty="0" smtClean="0"/>
              <a:t>Projenizi </a:t>
            </a:r>
            <a:r>
              <a:rPr lang="tr-TR" sz="2800" dirty="0"/>
              <a:t>onayladıktan sonra taahhütname çıktısını alıp kurum yetkilisine imzalatıp elden ya da posta</a:t>
            </a:r>
          </a:p>
          <a:p>
            <a:r>
              <a:rPr lang="tr-TR" sz="2800" dirty="0"/>
              <a:t>yoluyla Ajans Genel Sekreterliği veya Yatırım Destek Ofislerine teslim </a:t>
            </a:r>
            <a:r>
              <a:rPr lang="tr-TR" sz="2800" dirty="0" smtClean="0"/>
              <a:t>etmeniz gerekmektedir. </a:t>
            </a:r>
            <a:endParaRPr lang="tr-TR" sz="2800" dirty="0" smtClean="0"/>
          </a:p>
          <a:p>
            <a:r>
              <a:rPr lang="tr-TR" sz="2800" dirty="0" smtClean="0">
                <a:solidFill>
                  <a:srgbClr val="FF0000"/>
                </a:solidFill>
              </a:rPr>
              <a:t>Taahhütname teslimi </a:t>
            </a:r>
            <a:r>
              <a:rPr lang="tr-TR" sz="2800" dirty="0">
                <a:solidFill>
                  <a:srgbClr val="FF0000"/>
                </a:solidFill>
              </a:rPr>
              <a:t>için son tarih </a:t>
            </a:r>
            <a:r>
              <a:rPr lang="tr-TR" sz="2800" dirty="0" smtClean="0">
                <a:solidFill>
                  <a:srgbClr val="FF0000"/>
                </a:solidFill>
              </a:rPr>
              <a:t>29.08.2025 </a:t>
            </a:r>
            <a:r>
              <a:rPr lang="tr-TR" sz="2800" dirty="0">
                <a:solidFill>
                  <a:srgbClr val="FF0000"/>
                </a:solidFill>
              </a:rPr>
              <a:t>Saat: </a:t>
            </a:r>
            <a:r>
              <a:rPr lang="tr-TR" sz="2800" dirty="0" smtClean="0">
                <a:solidFill>
                  <a:srgbClr val="FF0000"/>
                </a:solidFill>
              </a:rPr>
              <a:t>17.00’dir</a:t>
            </a:r>
            <a:r>
              <a:rPr lang="tr-TR" sz="2800" dirty="0" smtClean="0">
                <a:solidFill>
                  <a:srgbClr val="FF0000"/>
                </a:solidFill>
              </a:rPr>
              <a:t>. Taahhütnamesi ulaşmayan projelerin başvurusu tamamlanmayacağından değerlendirmeye alınmayacaktır. </a:t>
            </a:r>
            <a:endParaRPr lang="tr-TR" sz="2800" dirty="0" smtClean="0">
              <a:solidFill>
                <a:srgbClr val="FF0000"/>
              </a:solidFill>
            </a:endParaRPr>
          </a:p>
          <a:p>
            <a:pPr marL="457200" indent="-457200">
              <a:buFont typeface="Arial" panose="020B0604020202020204" pitchFamily="34" charset="0"/>
              <a:buChar char="•"/>
            </a:pPr>
            <a:r>
              <a:rPr lang="tr-TR" sz="2800" dirty="0" smtClean="0"/>
              <a:t>Eğer </a:t>
            </a:r>
            <a:r>
              <a:rPr lang="tr-TR" sz="2800" dirty="0"/>
              <a:t>veri girişi yapan kişi aynı zamanda başvuru sahibi yetkili kişisi ise taahhütname e imza ile </a:t>
            </a:r>
            <a:r>
              <a:rPr lang="tr-TR" sz="2800" dirty="0" smtClean="0"/>
              <a:t>de sunulabilmektedir</a:t>
            </a:r>
            <a:r>
              <a:rPr lang="tr-TR" sz="2800" dirty="0"/>
              <a:t>.</a:t>
            </a:r>
          </a:p>
          <a:p>
            <a:endParaRPr lang="tr-TR" sz="2800" dirty="0"/>
          </a:p>
        </p:txBody>
      </p:sp>
    </p:spTree>
    <p:extLst>
      <p:ext uri="{BB962C8B-B14F-4D97-AF65-F5344CB8AC3E}">
        <p14:creationId xmlns:p14="http://schemas.microsoft.com/office/powerpoint/2010/main" val="18569102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0800000">
            <a:off x="-891999" y="-783690"/>
            <a:ext cx="2782408" cy="2782408"/>
          </a:xfrm>
          <a:custGeom>
            <a:avLst/>
            <a:gdLst/>
            <a:ahLst/>
            <a:cxnLst/>
            <a:rect l="l" t="t" r="r" b="b"/>
            <a:pathLst>
              <a:path w="2782408" h="2782408">
                <a:moveTo>
                  <a:pt x="0" y="0"/>
                </a:moveTo>
                <a:lnTo>
                  <a:pt x="2782408" y="0"/>
                </a:lnTo>
                <a:lnTo>
                  <a:pt x="2782408" y="2782408"/>
                </a:lnTo>
                <a:lnTo>
                  <a:pt x="0" y="2782408"/>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5937396" y="-1688002"/>
            <a:ext cx="3237907" cy="4591031"/>
            <a:chOff x="0" y="0"/>
            <a:chExt cx="4317209" cy="6121375"/>
          </a:xfrm>
        </p:grpSpPr>
        <p:grpSp>
          <p:nvGrpSpPr>
            <p:cNvPr id="5" name="Group 5"/>
            <p:cNvGrpSpPr/>
            <p:nvPr/>
          </p:nvGrpSpPr>
          <p:grpSpPr>
            <a:xfrm>
              <a:off x="834410" y="1038800"/>
              <a:ext cx="2610701" cy="5082575"/>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8" name="Group 8"/>
            <p:cNvGrpSpPr/>
            <p:nvPr/>
          </p:nvGrpSpPr>
          <p:grpSpPr>
            <a:xfrm>
              <a:off x="2251314" y="2774804"/>
              <a:ext cx="2065895" cy="206589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360"/>
                  </a:lnSpc>
                </a:pPr>
                <a:endParaRPr/>
              </a:p>
            </p:txBody>
          </p:sp>
        </p:grpSp>
        <p:grpSp>
          <p:nvGrpSpPr>
            <p:cNvPr id="11" name="Group 11"/>
            <p:cNvGrpSpPr/>
            <p:nvPr/>
          </p:nvGrpSpPr>
          <p:grpSpPr>
            <a:xfrm>
              <a:off x="0" y="0"/>
              <a:ext cx="1657891" cy="4141745"/>
              <a:chOff x="0" y="0"/>
              <a:chExt cx="456090" cy="1139404"/>
            </a:xfrm>
          </p:grpSpPr>
          <p:sp>
            <p:nvSpPr>
              <p:cNvPr id="12" name="Freeform 12"/>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3" name="TextBox 13"/>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sp>
        <p:nvSpPr>
          <p:cNvPr id="14" name="Freeform 14"/>
          <p:cNvSpPr/>
          <p:nvPr/>
        </p:nvSpPr>
        <p:spPr>
          <a:xfrm rot="2700000">
            <a:off x="-385230" y="9325747"/>
            <a:ext cx="1900826" cy="1026446"/>
          </a:xfrm>
          <a:custGeom>
            <a:avLst/>
            <a:gdLst/>
            <a:ahLst/>
            <a:cxnLst/>
            <a:rect l="l" t="t" r="r" b="b"/>
            <a:pathLst>
              <a:path w="1900826" h="1026446">
                <a:moveTo>
                  <a:pt x="0" y="0"/>
                </a:moveTo>
                <a:lnTo>
                  <a:pt x="1900826" y="0"/>
                </a:lnTo>
                <a:lnTo>
                  <a:pt x="1900826" y="1026447"/>
                </a:lnTo>
                <a:lnTo>
                  <a:pt x="0" y="102644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5" name="Freeform 15"/>
          <p:cNvSpPr/>
          <p:nvPr/>
        </p:nvSpPr>
        <p:spPr>
          <a:xfrm>
            <a:off x="15745603" y="9258300"/>
            <a:ext cx="2016898" cy="779520"/>
          </a:xfrm>
          <a:custGeom>
            <a:avLst/>
            <a:gdLst/>
            <a:ahLst/>
            <a:cxnLst/>
            <a:rect l="l" t="t" r="r" b="b"/>
            <a:pathLst>
              <a:path w="2016898" h="779520">
                <a:moveTo>
                  <a:pt x="0" y="0"/>
                </a:moveTo>
                <a:lnTo>
                  <a:pt x="2016899" y="0"/>
                </a:lnTo>
                <a:lnTo>
                  <a:pt x="2016899" y="779520"/>
                </a:lnTo>
                <a:lnTo>
                  <a:pt x="0" y="779520"/>
                </a:lnTo>
                <a:lnTo>
                  <a:pt x="0" y="0"/>
                </a:lnTo>
                <a:close/>
              </a:path>
            </a:pathLst>
          </a:custGeom>
          <a:blipFill>
            <a:blip r:embed="rId7"/>
            <a:stretch>
              <a:fillRect/>
            </a:stretch>
          </a:blipFill>
        </p:spPr>
      </p:sp>
      <p:sp>
        <p:nvSpPr>
          <p:cNvPr id="16" name="Freeform 16"/>
          <p:cNvSpPr/>
          <p:nvPr/>
        </p:nvSpPr>
        <p:spPr>
          <a:xfrm>
            <a:off x="14547516" y="9142001"/>
            <a:ext cx="916301" cy="982612"/>
          </a:xfrm>
          <a:custGeom>
            <a:avLst/>
            <a:gdLst/>
            <a:ahLst/>
            <a:cxnLst/>
            <a:rect l="l" t="t" r="r" b="b"/>
            <a:pathLst>
              <a:path w="916301" h="982612">
                <a:moveTo>
                  <a:pt x="0" y="0"/>
                </a:moveTo>
                <a:lnTo>
                  <a:pt x="916300" y="0"/>
                </a:lnTo>
                <a:lnTo>
                  <a:pt x="916300" y="982613"/>
                </a:lnTo>
                <a:lnTo>
                  <a:pt x="0" y="982613"/>
                </a:lnTo>
                <a:lnTo>
                  <a:pt x="0" y="0"/>
                </a:lnTo>
                <a:close/>
              </a:path>
            </a:pathLst>
          </a:custGeom>
          <a:blipFill>
            <a:blip r:embed="rId8"/>
            <a:stretch>
              <a:fillRect l="-68807" t="-40648" r="-68937" b="-40516"/>
            </a:stretch>
          </a:blipFill>
        </p:spPr>
      </p:sp>
      <p:sp>
        <p:nvSpPr>
          <p:cNvPr id="17" name="TextBox 17"/>
          <p:cNvSpPr txBox="1"/>
          <p:nvPr/>
        </p:nvSpPr>
        <p:spPr>
          <a:xfrm>
            <a:off x="1028700" y="94428"/>
            <a:ext cx="15725352" cy="990336"/>
          </a:xfrm>
          <a:prstGeom prst="rect">
            <a:avLst/>
          </a:prstGeom>
        </p:spPr>
        <p:txBody>
          <a:bodyPr lIns="0" tIns="0" rIns="0" bIns="0" rtlCol="0" anchor="t">
            <a:spAutoFit/>
          </a:bodyPr>
          <a:lstStyle/>
          <a:p>
            <a:pPr algn="ctr">
              <a:lnSpc>
                <a:spcPts val="8319"/>
              </a:lnSpc>
            </a:pPr>
            <a:r>
              <a:rPr lang="en-US" sz="6399" b="1" spc="63" dirty="0">
                <a:solidFill>
                  <a:srgbClr val="2D892C"/>
                </a:solidFill>
                <a:latin typeface="Oswald Bold"/>
                <a:ea typeface="Oswald Bold"/>
                <a:cs typeface="Oswald Bold"/>
                <a:sym typeface="Oswald Bold"/>
              </a:rPr>
              <a:t>Proje </a:t>
            </a:r>
            <a:r>
              <a:rPr lang="tr-TR" sz="6399" b="1" spc="63" dirty="0" smtClean="0">
                <a:solidFill>
                  <a:srgbClr val="2D892C"/>
                </a:solidFill>
                <a:latin typeface="Oswald Bold"/>
                <a:ea typeface="Oswald Bold"/>
                <a:cs typeface="Oswald Bold"/>
                <a:sym typeface="Oswald Bold"/>
              </a:rPr>
              <a:t>Başvuru Formu</a:t>
            </a:r>
            <a:endParaRPr lang="en-US" sz="6399" b="1" spc="63" dirty="0">
              <a:solidFill>
                <a:srgbClr val="2D892C"/>
              </a:solidFill>
              <a:latin typeface="Oswald Bold"/>
              <a:ea typeface="Oswald Bold"/>
              <a:cs typeface="Oswald Bold"/>
              <a:sym typeface="Oswald Bold"/>
            </a:endParaRPr>
          </a:p>
        </p:txBody>
      </p:sp>
      <p:sp>
        <p:nvSpPr>
          <p:cNvPr id="41" name="TextBox 18"/>
          <p:cNvSpPr txBox="1"/>
          <p:nvPr/>
        </p:nvSpPr>
        <p:spPr>
          <a:xfrm>
            <a:off x="724248" y="2069386"/>
            <a:ext cx="16901634" cy="5016758"/>
          </a:xfrm>
          <a:prstGeom prst="rect">
            <a:avLst/>
          </a:prstGeom>
        </p:spPr>
        <p:txBody>
          <a:bodyPr wrap="square" lIns="0" tIns="0" rIns="0" bIns="0" rtlCol="0" anchor="t">
            <a:spAutoFit/>
          </a:bodyPr>
          <a:lstStyle/>
          <a:p>
            <a:endParaRPr lang="tr-TR" sz="3800" b="1" u="sng" spc="70" dirty="0" smtClean="0">
              <a:solidFill>
                <a:srgbClr val="FF0000"/>
              </a:solidFill>
              <a:latin typeface="Poppins"/>
              <a:ea typeface="Poppins"/>
              <a:cs typeface="Poppins"/>
            </a:endParaRPr>
          </a:p>
          <a:p>
            <a:pPr marL="457200" indent="-457200">
              <a:buFont typeface="Wingdings" panose="05000000000000000000" pitchFamily="2" charset="2"/>
              <a:buChar char="ü"/>
            </a:pPr>
            <a:r>
              <a:rPr lang="tr-TR" sz="3200" b="1" dirty="0">
                <a:solidFill>
                  <a:srgbClr val="FF0000"/>
                </a:solidFill>
              </a:rPr>
              <a:t>Programın KAYS Üzerinden Başvuruya Açılma Tarihi: </a:t>
            </a:r>
            <a:r>
              <a:rPr lang="tr-TR" sz="3200" b="1" dirty="0" smtClean="0"/>
              <a:t>14.07.2025</a:t>
            </a:r>
          </a:p>
          <a:p>
            <a:endParaRPr lang="tr-TR" sz="3200" b="1" dirty="0" smtClean="0"/>
          </a:p>
          <a:p>
            <a:pPr marL="457200" indent="-457200">
              <a:buFont typeface="Wingdings" panose="05000000000000000000" pitchFamily="2" charset="2"/>
              <a:buChar char="ü"/>
            </a:pPr>
            <a:r>
              <a:rPr lang="tr-TR" sz="3200" b="1" dirty="0">
                <a:solidFill>
                  <a:srgbClr val="FF0000"/>
                </a:solidFill>
              </a:rPr>
              <a:t>KAYS Üzerinden Son Başvuru Tarihi: </a:t>
            </a:r>
            <a:r>
              <a:rPr lang="tr-TR" sz="3200" b="1" dirty="0"/>
              <a:t>22.08.2025 Saat: </a:t>
            </a:r>
            <a:r>
              <a:rPr lang="tr-TR" sz="3200" b="1" dirty="0" smtClean="0"/>
              <a:t>23.59</a:t>
            </a:r>
          </a:p>
          <a:p>
            <a:endParaRPr lang="tr-TR" sz="3200" b="1" dirty="0" smtClean="0"/>
          </a:p>
          <a:p>
            <a:pPr marL="457200" indent="-457200">
              <a:buFont typeface="Wingdings" panose="05000000000000000000" pitchFamily="2" charset="2"/>
              <a:buChar char="ü"/>
            </a:pPr>
            <a:r>
              <a:rPr lang="tr-TR" sz="3200" b="1" dirty="0">
                <a:solidFill>
                  <a:srgbClr val="FF0000"/>
                </a:solidFill>
              </a:rPr>
              <a:t>Taahhütname İçin Son Teslim Tarihi: </a:t>
            </a:r>
            <a:r>
              <a:rPr lang="tr-TR" sz="3200" b="1" dirty="0"/>
              <a:t>29.08.2025 Saat: </a:t>
            </a:r>
            <a:r>
              <a:rPr lang="tr-TR" sz="3200" b="1" dirty="0" smtClean="0"/>
              <a:t>17.00</a:t>
            </a:r>
          </a:p>
          <a:p>
            <a:endParaRPr lang="tr-TR" sz="3200" b="1" dirty="0" smtClean="0"/>
          </a:p>
          <a:p>
            <a:pPr marL="457200" indent="-457200">
              <a:buFont typeface="Wingdings" panose="05000000000000000000" pitchFamily="2" charset="2"/>
              <a:buChar char="ü"/>
            </a:pPr>
            <a:r>
              <a:rPr lang="tr-TR" sz="3200" b="1" dirty="0"/>
              <a:t>Sorularınızı </a:t>
            </a:r>
            <a:r>
              <a:rPr lang="tr-TR" sz="3200" b="1" dirty="0" smtClean="0">
                <a:hlinkClick r:id="rId9"/>
              </a:rPr>
              <a:t>sogreen@kudaka.gov.tr</a:t>
            </a:r>
            <a:r>
              <a:rPr lang="tr-TR" sz="3200" b="1" dirty="0" smtClean="0"/>
              <a:t> e </a:t>
            </a:r>
            <a:r>
              <a:rPr lang="tr-TR" sz="3200" b="1" dirty="0"/>
              <a:t>posta adresine gönderebilirsiniz</a:t>
            </a:r>
            <a:r>
              <a:rPr lang="tr-TR" sz="3200" b="1" dirty="0" smtClean="0"/>
              <a:t>.</a:t>
            </a:r>
          </a:p>
          <a:p>
            <a:endParaRPr lang="tr-TR" sz="3200" b="1" dirty="0"/>
          </a:p>
          <a:p>
            <a:r>
              <a:rPr lang="tr-TR" sz="3200" b="1" u="sng" dirty="0" smtClean="0">
                <a:hlinkClick r:id="rId9"/>
              </a:rPr>
              <a:t> </a:t>
            </a:r>
            <a:endParaRPr lang="tr-TR" sz="3200" b="1" dirty="0"/>
          </a:p>
        </p:txBody>
      </p:sp>
    </p:spTree>
    <p:extLst>
      <p:ext uri="{BB962C8B-B14F-4D97-AF65-F5344CB8AC3E}">
        <p14:creationId xmlns:p14="http://schemas.microsoft.com/office/powerpoint/2010/main" val="30192666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26000">
            <a:off x="-565627" y="-1090771"/>
            <a:ext cx="19419255" cy="12468542"/>
          </a:xfrm>
          <a:custGeom>
            <a:avLst/>
            <a:gdLst/>
            <a:ahLst/>
            <a:cxnLst/>
            <a:rect l="l" t="t" r="r" b="b"/>
            <a:pathLst>
              <a:path w="19419255" h="12468542">
                <a:moveTo>
                  <a:pt x="1271488" y="0"/>
                </a:moveTo>
                <a:lnTo>
                  <a:pt x="19419254" y="2260424"/>
                </a:lnTo>
                <a:lnTo>
                  <a:pt x="18147766" y="12468542"/>
                </a:lnTo>
                <a:lnTo>
                  <a:pt x="0" y="10208118"/>
                </a:lnTo>
                <a:lnTo>
                  <a:pt x="1271488" y="0"/>
                </a:lnTo>
                <a:close/>
              </a:path>
            </a:pathLst>
          </a:custGeom>
          <a:blipFill>
            <a:blip r:embed="rId2"/>
            <a:stretch>
              <a:fillRect l="-11044" t="-10406" r="-13777" b="-19115"/>
            </a:stretch>
          </a:blipFill>
        </p:spPr>
      </p:sp>
      <p:grpSp>
        <p:nvGrpSpPr>
          <p:cNvPr id="3" name="Group 3"/>
          <p:cNvGrpSpPr/>
          <p:nvPr/>
        </p:nvGrpSpPr>
        <p:grpSpPr>
          <a:xfrm>
            <a:off x="2014928" y="7452392"/>
            <a:ext cx="936866" cy="936866"/>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2EE"/>
            </a:solidFill>
          </p:spPr>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grpSp>
        <p:nvGrpSpPr>
          <p:cNvPr id="6" name="Group 6"/>
          <p:cNvGrpSpPr/>
          <p:nvPr/>
        </p:nvGrpSpPr>
        <p:grpSpPr>
          <a:xfrm>
            <a:off x="5278091" y="7407308"/>
            <a:ext cx="936866" cy="936866"/>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2EE"/>
            </a:solidFill>
          </p:spPr>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9" name="Freeform 9"/>
          <p:cNvSpPr/>
          <p:nvPr/>
        </p:nvSpPr>
        <p:spPr>
          <a:xfrm>
            <a:off x="5434892" y="7561591"/>
            <a:ext cx="633310" cy="633310"/>
          </a:xfrm>
          <a:custGeom>
            <a:avLst/>
            <a:gdLst/>
            <a:ahLst/>
            <a:cxnLst/>
            <a:rect l="l" t="t" r="r" b="b"/>
            <a:pathLst>
              <a:path w="633310" h="633310">
                <a:moveTo>
                  <a:pt x="0" y="0"/>
                </a:moveTo>
                <a:lnTo>
                  <a:pt x="633310" y="0"/>
                </a:lnTo>
                <a:lnTo>
                  <a:pt x="633310" y="633310"/>
                </a:lnTo>
                <a:lnTo>
                  <a:pt x="0" y="63331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10" name="Group 10"/>
          <p:cNvGrpSpPr/>
          <p:nvPr/>
        </p:nvGrpSpPr>
        <p:grpSpPr>
          <a:xfrm>
            <a:off x="9412562" y="7407308"/>
            <a:ext cx="936866" cy="936866"/>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2EE"/>
            </a:solidFill>
          </p:spPr>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13" name="Freeform 13"/>
          <p:cNvSpPr/>
          <p:nvPr/>
        </p:nvSpPr>
        <p:spPr>
          <a:xfrm>
            <a:off x="9594827" y="7688659"/>
            <a:ext cx="572336" cy="374165"/>
          </a:xfrm>
          <a:custGeom>
            <a:avLst/>
            <a:gdLst/>
            <a:ahLst/>
            <a:cxnLst/>
            <a:rect l="l" t="t" r="r" b="b"/>
            <a:pathLst>
              <a:path w="572336" h="374165">
                <a:moveTo>
                  <a:pt x="0" y="0"/>
                </a:moveTo>
                <a:lnTo>
                  <a:pt x="572337" y="0"/>
                </a:lnTo>
                <a:lnTo>
                  <a:pt x="572337" y="374165"/>
                </a:lnTo>
                <a:lnTo>
                  <a:pt x="0" y="374165"/>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grpSp>
        <p:nvGrpSpPr>
          <p:cNvPr id="14" name="Group 14"/>
          <p:cNvGrpSpPr/>
          <p:nvPr/>
        </p:nvGrpSpPr>
        <p:grpSpPr>
          <a:xfrm>
            <a:off x="14020753" y="7383336"/>
            <a:ext cx="936866" cy="93686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2EE"/>
            </a:solidFill>
          </p:spPr>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17" name="Freeform 17"/>
          <p:cNvSpPr/>
          <p:nvPr/>
        </p:nvSpPr>
        <p:spPr>
          <a:xfrm>
            <a:off x="14279491" y="7537618"/>
            <a:ext cx="419391" cy="628302"/>
          </a:xfrm>
          <a:custGeom>
            <a:avLst/>
            <a:gdLst/>
            <a:ahLst/>
            <a:cxnLst/>
            <a:rect l="l" t="t" r="r" b="b"/>
            <a:pathLst>
              <a:path w="419391" h="628302">
                <a:moveTo>
                  <a:pt x="0" y="0"/>
                </a:moveTo>
                <a:lnTo>
                  <a:pt x="419391" y="0"/>
                </a:lnTo>
                <a:lnTo>
                  <a:pt x="419391" y="628302"/>
                </a:lnTo>
                <a:lnTo>
                  <a:pt x="0" y="62830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8" name="Freeform 18"/>
          <p:cNvSpPr/>
          <p:nvPr/>
        </p:nvSpPr>
        <p:spPr>
          <a:xfrm>
            <a:off x="15152355" y="-1770025"/>
            <a:ext cx="4675909" cy="4114800"/>
          </a:xfrm>
          <a:custGeom>
            <a:avLst/>
            <a:gdLst/>
            <a:ahLst/>
            <a:cxnLst/>
            <a:rect l="l" t="t" r="r" b="b"/>
            <a:pathLst>
              <a:path w="4675909" h="4114800">
                <a:moveTo>
                  <a:pt x="0" y="0"/>
                </a:moveTo>
                <a:lnTo>
                  <a:pt x="4675909" y="0"/>
                </a:lnTo>
                <a:lnTo>
                  <a:pt x="4675909" y="4114800"/>
                </a:lnTo>
                <a:lnTo>
                  <a:pt x="0" y="4114800"/>
                </a:lnTo>
                <a:lnTo>
                  <a:pt x="0" y="0"/>
                </a:lnTo>
                <a:close/>
              </a:path>
            </a:pathLst>
          </a:custGeom>
          <a:blipFill>
            <a:blip r:embed="rId9">
              <a:alphaModFix amt="6000"/>
              <a:extLst>
                <a:ext uri="{96DAC541-7B7A-43D3-8B79-37D633B846F1}">
                  <asvg:svgBlip xmlns="" xmlns:asvg="http://schemas.microsoft.com/office/drawing/2016/SVG/main" r:embed="rId10"/>
                </a:ext>
              </a:extLst>
            </a:blip>
            <a:stretch>
              <a:fillRect/>
            </a:stretch>
          </a:blipFill>
        </p:spPr>
      </p:sp>
      <p:sp>
        <p:nvSpPr>
          <p:cNvPr id="19" name="Freeform 19"/>
          <p:cNvSpPr/>
          <p:nvPr/>
        </p:nvSpPr>
        <p:spPr>
          <a:xfrm>
            <a:off x="-2338898" y="-2603415"/>
            <a:ext cx="3960495" cy="4114800"/>
          </a:xfrm>
          <a:custGeom>
            <a:avLst/>
            <a:gdLst/>
            <a:ahLst/>
            <a:cxnLst/>
            <a:rect l="l" t="t" r="r" b="b"/>
            <a:pathLst>
              <a:path w="3960495" h="4114800">
                <a:moveTo>
                  <a:pt x="0" y="0"/>
                </a:moveTo>
                <a:lnTo>
                  <a:pt x="3960495" y="0"/>
                </a:lnTo>
                <a:lnTo>
                  <a:pt x="3960495" y="4114800"/>
                </a:lnTo>
                <a:lnTo>
                  <a:pt x="0" y="4114800"/>
                </a:lnTo>
                <a:lnTo>
                  <a:pt x="0" y="0"/>
                </a:lnTo>
                <a:close/>
              </a:path>
            </a:pathLst>
          </a:custGeom>
          <a:blipFill>
            <a:blip r:embed="rId11">
              <a:alphaModFix amt="6000"/>
              <a:extLst>
                <a:ext uri="{96DAC541-7B7A-43D3-8B79-37D633B846F1}">
                  <asvg:svgBlip xmlns="" xmlns:asvg="http://schemas.microsoft.com/office/drawing/2016/SVG/main" r:embed="rId12"/>
                </a:ext>
              </a:extLst>
            </a:blip>
            <a:stretch>
              <a:fillRect/>
            </a:stretch>
          </a:blipFill>
          <a:ln cap="sq">
            <a:noFill/>
            <a:prstDash val="solid"/>
            <a:miter/>
          </a:ln>
        </p:spPr>
      </p:sp>
      <p:sp>
        <p:nvSpPr>
          <p:cNvPr id="20" name="Freeform 20"/>
          <p:cNvSpPr/>
          <p:nvPr/>
        </p:nvSpPr>
        <p:spPr>
          <a:xfrm>
            <a:off x="2221106" y="7647642"/>
            <a:ext cx="524511" cy="546366"/>
          </a:xfrm>
          <a:custGeom>
            <a:avLst/>
            <a:gdLst/>
            <a:ahLst/>
            <a:cxnLst/>
            <a:rect l="l" t="t" r="r" b="b"/>
            <a:pathLst>
              <a:path w="524511" h="546366">
                <a:moveTo>
                  <a:pt x="0" y="0"/>
                </a:moveTo>
                <a:lnTo>
                  <a:pt x="524511" y="0"/>
                </a:lnTo>
                <a:lnTo>
                  <a:pt x="524511" y="546366"/>
                </a:lnTo>
                <a:lnTo>
                  <a:pt x="0" y="546366"/>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a:ln cap="sq">
            <a:noFill/>
            <a:prstDash val="solid"/>
            <a:miter/>
          </a:ln>
        </p:spPr>
      </p:sp>
      <p:sp>
        <p:nvSpPr>
          <p:cNvPr id="21" name="TextBox 21"/>
          <p:cNvSpPr txBox="1"/>
          <p:nvPr/>
        </p:nvSpPr>
        <p:spPr>
          <a:xfrm>
            <a:off x="5434892" y="306372"/>
            <a:ext cx="7404676" cy="1368455"/>
          </a:xfrm>
          <a:prstGeom prst="rect">
            <a:avLst/>
          </a:prstGeom>
        </p:spPr>
        <p:txBody>
          <a:bodyPr lIns="0" tIns="0" rIns="0" bIns="0" rtlCol="0" anchor="t">
            <a:spAutoFit/>
          </a:bodyPr>
          <a:lstStyle/>
          <a:p>
            <a:pPr algn="ctr">
              <a:lnSpc>
                <a:spcPts val="11049"/>
              </a:lnSpc>
            </a:pPr>
            <a:r>
              <a:rPr lang="en-US" sz="8499" b="1" spc="84">
                <a:solidFill>
                  <a:srgbClr val="F4F2EE"/>
                </a:solidFill>
                <a:latin typeface="Oswald Bold"/>
                <a:ea typeface="Oswald Bold"/>
                <a:cs typeface="Oswald Bold"/>
                <a:sym typeface="Oswald Bold"/>
              </a:rPr>
              <a:t>TEŞEKKÜRLER</a:t>
            </a:r>
          </a:p>
        </p:txBody>
      </p:sp>
      <p:sp>
        <p:nvSpPr>
          <p:cNvPr id="22" name="TextBox 22"/>
          <p:cNvSpPr txBox="1"/>
          <p:nvPr/>
        </p:nvSpPr>
        <p:spPr>
          <a:xfrm>
            <a:off x="1768897" y="8466756"/>
            <a:ext cx="1553512" cy="491490"/>
          </a:xfrm>
          <a:prstGeom prst="rect">
            <a:avLst/>
          </a:prstGeom>
        </p:spPr>
        <p:txBody>
          <a:bodyPr lIns="0" tIns="0" rIns="0" bIns="0" rtlCol="0" anchor="t">
            <a:spAutoFit/>
          </a:bodyPr>
          <a:lstStyle/>
          <a:p>
            <a:pPr algn="ctr">
              <a:lnSpc>
                <a:spcPts val="3900"/>
              </a:lnSpc>
            </a:pPr>
            <a:r>
              <a:rPr lang="en-US" sz="2600" b="1">
                <a:solidFill>
                  <a:srgbClr val="FFFFFF"/>
                </a:solidFill>
                <a:latin typeface="Poppins Bold"/>
                <a:ea typeface="Poppins Bold"/>
                <a:cs typeface="Poppins Bold"/>
                <a:sym typeface="Poppins Bold"/>
              </a:rPr>
              <a:t>Phone</a:t>
            </a:r>
          </a:p>
        </p:txBody>
      </p:sp>
      <p:sp>
        <p:nvSpPr>
          <p:cNvPr id="23" name="TextBox 23"/>
          <p:cNvSpPr txBox="1"/>
          <p:nvPr/>
        </p:nvSpPr>
        <p:spPr>
          <a:xfrm>
            <a:off x="1311130" y="9101121"/>
            <a:ext cx="2344463" cy="368327"/>
          </a:xfrm>
          <a:prstGeom prst="rect">
            <a:avLst/>
          </a:prstGeom>
        </p:spPr>
        <p:txBody>
          <a:bodyPr lIns="0" tIns="0" rIns="0" bIns="0" rtlCol="0" anchor="t">
            <a:spAutoFit/>
          </a:bodyPr>
          <a:lstStyle/>
          <a:p>
            <a:pPr algn="ctr">
              <a:lnSpc>
                <a:spcPts val="2800"/>
              </a:lnSpc>
            </a:pPr>
            <a:r>
              <a:rPr lang="en-US" sz="2000">
                <a:solidFill>
                  <a:srgbClr val="FFFFFF"/>
                </a:solidFill>
                <a:latin typeface="Poppins"/>
                <a:ea typeface="Poppins"/>
                <a:cs typeface="Poppins"/>
                <a:sym typeface="Poppins"/>
              </a:rPr>
              <a:t>+90 (442) 235 61 11</a:t>
            </a:r>
          </a:p>
        </p:txBody>
      </p:sp>
      <p:sp>
        <p:nvSpPr>
          <p:cNvPr id="24" name="TextBox 24"/>
          <p:cNvSpPr txBox="1"/>
          <p:nvPr/>
        </p:nvSpPr>
        <p:spPr>
          <a:xfrm>
            <a:off x="5170024" y="8455933"/>
            <a:ext cx="1163045" cy="491490"/>
          </a:xfrm>
          <a:prstGeom prst="rect">
            <a:avLst/>
          </a:prstGeom>
        </p:spPr>
        <p:txBody>
          <a:bodyPr lIns="0" tIns="0" rIns="0" bIns="0" rtlCol="0" anchor="t">
            <a:spAutoFit/>
          </a:bodyPr>
          <a:lstStyle/>
          <a:p>
            <a:pPr algn="ctr">
              <a:lnSpc>
                <a:spcPts val="3900"/>
              </a:lnSpc>
            </a:pPr>
            <a:r>
              <a:rPr lang="en-US" sz="2600" b="1">
                <a:solidFill>
                  <a:srgbClr val="FFFFFF"/>
                </a:solidFill>
                <a:latin typeface="Poppins Bold"/>
                <a:ea typeface="Poppins Bold"/>
                <a:cs typeface="Poppins Bold"/>
                <a:sym typeface="Poppins Bold"/>
              </a:rPr>
              <a:t>web</a:t>
            </a:r>
          </a:p>
        </p:txBody>
      </p:sp>
      <p:sp>
        <p:nvSpPr>
          <p:cNvPr id="25" name="TextBox 25"/>
          <p:cNvSpPr txBox="1"/>
          <p:nvPr/>
        </p:nvSpPr>
        <p:spPr>
          <a:xfrm>
            <a:off x="4120636" y="9101121"/>
            <a:ext cx="3414042" cy="368327"/>
          </a:xfrm>
          <a:prstGeom prst="rect">
            <a:avLst/>
          </a:prstGeom>
        </p:spPr>
        <p:txBody>
          <a:bodyPr lIns="0" tIns="0" rIns="0" bIns="0" rtlCol="0" anchor="t">
            <a:spAutoFit/>
          </a:bodyPr>
          <a:lstStyle/>
          <a:p>
            <a:pPr algn="ctr">
              <a:lnSpc>
                <a:spcPts val="2800"/>
              </a:lnSpc>
            </a:pPr>
            <a:r>
              <a:rPr lang="en-US" sz="2000">
                <a:solidFill>
                  <a:srgbClr val="FFFFFF"/>
                </a:solidFill>
                <a:latin typeface="Poppins"/>
                <a:ea typeface="Poppins"/>
                <a:cs typeface="Poppins"/>
                <a:sym typeface="Poppins"/>
              </a:rPr>
              <a:t>www.kudaka.gov.tr</a:t>
            </a:r>
          </a:p>
        </p:txBody>
      </p:sp>
      <p:sp>
        <p:nvSpPr>
          <p:cNvPr id="26" name="TextBox 26"/>
          <p:cNvSpPr txBox="1"/>
          <p:nvPr/>
        </p:nvSpPr>
        <p:spPr>
          <a:xfrm>
            <a:off x="9274251" y="8455933"/>
            <a:ext cx="1271363" cy="491490"/>
          </a:xfrm>
          <a:prstGeom prst="rect">
            <a:avLst/>
          </a:prstGeom>
        </p:spPr>
        <p:txBody>
          <a:bodyPr lIns="0" tIns="0" rIns="0" bIns="0" rtlCol="0" anchor="t">
            <a:spAutoFit/>
          </a:bodyPr>
          <a:lstStyle/>
          <a:p>
            <a:pPr algn="ctr">
              <a:lnSpc>
                <a:spcPts val="3900"/>
              </a:lnSpc>
            </a:pPr>
            <a:r>
              <a:rPr lang="en-US" sz="2600" b="1">
                <a:solidFill>
                  <a:srgbClr val="FFFFFF"/>
                </a:solidFill>
                <a:latin typeface="Poppins Bold"/>
                <a:ea typeface="Poppins Bold"/>
                <a:cs typeface="Poppins Bold"/>
                <a:sym typeface="Poppins Bold"/>
              </a:rPr>
              <a:t>Email</a:t>
            </a:r>
          </a:p>
        </p:txBody>
      </p:sp>
      <p:sp>
        <p:nvSpPr>
          <p:cNvPr id="27" name="TextBox 27"/>
          <p:cNvSpPr txBox="1"/>
          <p:nvPr/>
        </p:nvSpPr>
        <p:spPr>
          <a:xfrm>
            <a:off x="8093291" y="9111600"/>
            <a:ext cx="3633282" cy="368226"/>
          </a:xfrm>
          <a:prstGeom prst="rect">
            <a:avLst/>
          </a:prstGeom>
        </p:spPr>
        <p:txBody>
          <a:bodyPr lIns="0" tIns="0" rIns="0" bIns="0" rtlCol="0" anchor="t">
            <a:spAutoFit/>
          </a:bodyPr>
          <a:lstStyle/>
          <a:p>
            <a:pPr algn="ctr">
              <a:lnSpc>
                <a:spcPts val="2800"/>
              </a:lnSpc>
            </a:pPr>
            <a:r>
              <a:rPr lang="en-US" sz="2000">
                <a:solidFill>
                  <a:srgbClr val="FFFFFF"/>
                </a:solidFill>
                <a:latin typeface="Poppins"/>
                <a:ea typeface="Poppins"/>
                <a:cs typeface="Poppins"/>
                <a:sym typeface="Poppins"/>
              </a:rPr>
              <a:t>sogreen@kudaka.gov.tr ​</a:t>
            </a:r>
          </a:p>
        </p:txBody>
      </p:sp>
      <p:sp>
        <p:nvSpPr>
          <p:cNvPr id="28" name="TextBox 28"/>
          <p:cNvSpPr txBox="1"/>
          <p:nvPr/>
        </p:nvSpPr>
        <p:spPr>
          <a:xfrm>
            <a:off x="13639543" y="8466756"/>
            <a:ext cx="1699286" cy="491490"/>
          </a:xfrm>
          <a:prstGeom prst="rect">
            <a:avLst/>
          </a:prstGeom>
        </p:spPr>
        <p:txBody>
          <a:bodyPr lIns="0" tIns="0" rIns="0" bIns="0" rtlCol="0" anchor="t">
            <a:spAutoFit/>
          </a:bodyPr>
          <a:lstStyle/>
          <a:p>
            <a:pPr algn="ctr">
              <a:lnSpc>
                <a:spcPts val="3900"/>
              </a:lnSpc>
            </a:pPr>
            <a:r>
              <a:rPr lang="en-US" sz="2600" b="1">
                <a:solidFill>
                  <a:srgbClr val="FFFFFF"/>
                </a:solidFill>
                <a:latin typeface="Poppins Bold"/>
                <a:ea typeface="Poppins Bold"/>
                <a:cs typeface="Poppins Bold"/>
                <a:sym typeface="Poppins Bold"/>
              </a:rPr>
              <a:t>Location</a:t>
            </a:r>
          </a:p>
        </p:txBody>
      </p:sp>
      <p:sp>
        <p:nvSpPr>
          <p:cNvPr id="29" name="TextBox 29"/>
          <p:cNvSpPr txBox="1"/>
          <p:nvPr/>
        </p:nvSpPr>
        <p:spPr>
          <a:xfrm>
            <a:off x="12095071" y="9144144"/>
            <a:ext cx="4788230" cy="720779"/>
          </a:xfrm>
          <a:prstGeom prst="rect">
            <a:avLst/>
          </a:prstGeom>
        </p:spPr>
        <p:txBody>
          <a:bodyPr lIns="0" tIns="0" rIns="0" bIns="0" rtlCol="0" anchor="t">
            <a:spAutoFit/>
          </a:bodyPr>
          <a:lstStyle/>
          <a:p>
            <a:pPr algn="ctr">
              <a:lnSpc>
                <a:spcPts val="2800"/>
              </a:lnSpc>
            </a:pPr>
            <a:r>
              <a:rPr lang="en-US" sz="2000">
                <a:solidFill>
                  <a:srgbClr val="FFFFFF"/>
                </a:solidFill>
                <a:latin typeface="Poppins"/>
                <a:ea typeface="Poppins"/>
                <a:cs typeface="Poppins"/>
                <a:sym typeface="Poppins"/>
              </a:rPr>
              <a:t>Lalapaşa Mh. Şehit Hurşit Yeşilyurt Sk. No:1 25100 Yakutiye/ERZURUM</a:t>
            </a:r>
          </a:p>
        </p:txBody>
      </p:sp>
      <p:grpSp>
        <p:nvGrpSpPr>
          <p:cNvPr id="30" name="Group 30"/>
          <p:cNvGrpSpPr/>
          <p:nvPr/>
        </p:nvGrpSpPr>
        <p:grpSpPr>
          <a:xfrm>
            <a:off x="5533591" y="4714599"/>
            <a:ext cx="7220819" cy="2206934"/>
            <a:chOff x="0" y="0"/>
            <a:chExt cx="9627758" cy="2942579"/>
          </a:xfrm>
        </p:grpSpPr>
        <p:sp>
          <p:nvSpPr>
            <p:cNvPr id="31" name="Freeform 31"/>
            <p:cNvSpPr/>
            <p:nvPr/>
          </p:nvSpPr>
          <p:spPr>
            <a:xfrm>
              <a:off x="3587854" y="348273"/>
              <a:ext cx="6039905" cy="2334388"/>
            </a:xfrm>
            <a:custGeom>
              <a:avLst/>
              <a:gdLst/>
              <a:ahLst/>
              <a:cxnLst/>
              <a:rect l="l" t="t" r="r" b="b"/>
              <a:pathLst>
                <a:path w="6039905" h="2334388">
                  <a:moveTo>
                    <a:pt x="0" y="0"/>
                  </a:moveTo>
                  <a:lnTo>
                    <a:pt x="6039904" y="0"/>
                  </a:lnTo>
                  <a:lnTo>
                    <a:pt x="6039904" y="2334389"/>
                  </a:lnTo>
                  <a:lnTo>
                    <a:pt x="0" y="2334389"/>
                  </a:lnTo>
                  <a:lnTo>
                    <a:pt x="0" y="0"/>
                  </a:lnTo>
                  <a:close/>
                </a:path>
              </a:pathLst>
            </a:custGeom>
            <a:blipFill>
              <a:blip r:embed="rId15"/>
              <a:stretch>
                <a:fillRect/>
              </a:stretch>
            </a:blipFill>
          </p:spPr>
        </p:sp>
        <p:sp>
          <p:nvSpPr>
            <p:cNvPr id="32" name="Freeform 32"/>
            <p:cNvSpPr/>
            <p:nvPr/>
          </p:nvSpPr>
          <p:spPr>
            <a:xfrm>
              <a:off x="0" y="0"/>
              <a:ext cx="2744000" cy="2942579"/>
            </a:xfrm>
            <a:custGeom>
              <a:avLst/>
              <a:gdLst/>
              <a:ahLst/>
              <a:cxnLst/>
              <a:rect l="l" t="t" r="r" b="b"/>
              <a:pathLst>
                <a:path w="2744000" h="2942579">
                  <a:moveTo>
                    <a:pt x="0" y="0"/>
                  </a:moveTo>
                  <a:lnTo>
                    <a:pt x="2744000" y="0"/>
                  </a:lnTo>
                  <a:lnTo>
                    <a:pt x="2744000" y="2942579"/>
                  </a:lnTo>
                  <a:lnTo>
                    <a:pt x="0" y="2942579"/>
                  </a:lnTo>
                  <a:lnTo>
                    <a:pt x="0" y="0"/>
                  </a:lnTo>
                  <a:close/>
                </a:path>
              </a:pathLst>
            </a:custGeom>
            <a:blipFill>
              <a:blip r:embed="rId16"/>
              <a:stretch>
                <a:fillRect l="-68807" t="-40648" r="-68937" b="-40516"/>
              </a:stretch>
            </a:blipFill>
          </p:spPr>
        </p:sp>
      </p:grpSp>
      <p:sp>
        <p:nvSpPr>
          <p:cNvPr id="33" name="Freeform 33"/>
          <p:cNvSpPr/>
          <p:nvPr/>
        </p:nvSpPr>
        <p:spPr>
          <a:xfrm>
            <a:off x="5047132" y="2053595"/>
            <a:ext cx="8193737" cy="2022829"/>
          </a:xfrm>
          <a:custGeom>
            <a:avLst/>
            <a:gdLst/>
            <a:ahLst/>
            <a:cxnLst/>
            <a:rect l="l" t="t" r="r" b="b"/>
            <a:pathLst>
              <a:path w="8193737" h="2022829">
                <a:moveTo>
                  <a:pt x="0" y="0"/>
                </a:moveTo>
                <a:lnTo>
                  <a:pt x="8193736" y="0"/>
                </a:lnTo>
                <a:lnTo>
                  <a:pt x="8193736" y="2022829"/>
                </a:lnTo>
                <a:lnTo>
                  <a:pt x="0" y="2022829"/>
                </a:lnTo>
                <a:lnTo>
                  <a:pt x="0" y="0"/>
                </a:lnTo>
                <a:close/>
              </a:path>
            </a:pathLst>
          </a:custGeom>
          <a:blipFill>
            <a:blip r:embed="rId17"/>
            <a:stretch>
              <a:fillRect/>
            </a:stretch>
          </a:blipFill>
        </p:spPr>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12888" r="-12888"/>
            </a:stretch>
          </a:blipFill>
        </p:spPr>
      </p:sp>
      <p:sp>
        <p:nvSpPr>
          <p:cNvPr id="3" name="Freeform 3"/>
          <p:cNvSpPr/>
          <p:nvPr/>
        </p:nvSpPr>
        <p:spPr>
          <a:xfrm rot="-2275557">
            <a:off x="16272103" y="-634857"/>
            <a:ext cx="2782408" cy="2782408"/>
          </a:xfrm>
          <a:custGeom>
            <a:avLst/>
            <a:gdLst/>
            <a:ahLst/>
            <a:cxnLst/>
            <a:rect l="l" t="t" r="r" b="b"/>
            <a:pathLst>
              <a:path w="2782408" h="2782408">
                <a:moveTo>
                  <a:pt x="0" y="0"/>
                </a:moveTo>
                <a:lnTo>
                  <a:pt x="2782408" y="0"/>
                </a:lnTo>
                <a:lnTo>
                  <a:pt x="2782408" y="2782407"/>
                </a:lnTo>
                <a:lnTo>
                  <a:pt x="0" y="278240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028700" y="3501122"/>
            <a:ext cx="8474961" cy="1811881"/>
            <a:chOff x="0" y="0"/>
            <a:chExt cx="2208467" cy="472153"/>
          </a:xfrm>
        </p:grpSpPr>
        <p:sp>
          <p:nvSpPr>
            <p:cNvPr id="5" name="Freeform 5"/>
            <p:cNvSpPr/>
            <p:nvPr/>
          </p:nvSpPr>
          <p:spPr>
            <a:xfrm>
              <a:off x="0" y="0"/>
              <a:ext cx="2208467" cy="472153"/>
            </a:xfrm>
            <a:custGeom>
              <a:avLst/>
              <a:gdLst/>
              <a:ahLst/>
              <a:cxnLst/>
              <a:rect l="l" t="t" r="r" b="b"/>
              <a:pathLst>
                <a:path w="2208467" h="472153">
                  <a:moveTo>
                    <a:pt x="31059" y="0"/>
                  </a:moveTo>
                  <a:lnTo>
                    <a:pt x="2177408" y="0"/>
                  </a:lnTo>
                  <a:cubicBezTo>
                    <a:pt x="2185645" y="0"/>
                    <a:pt x="2193545" y="3272"/>
                    <a:pt x="2199370" y="9097"/>
                  </a:cubicBezTo>
                  <a:cubicBezTo>
                    <a:pt x="2205195" y="14922"/>
                    <a:pt x="2208467" y="22822"/>
                    <a:pt x="2208467" y="31059"/>
                  </a:cubicBezTo>
                  <a:lnTo>
                    <a:pt x="2208467" y="441094"/>
                  </a:lnTo>
                  <a:cubicBezTo>
                    <a:pt x="2208467" y="449331"/>
                    <a:pt x="2205195" y="457231"/>
                    <a:pt x="2199370" y="463056"/>
                  </a:cubicBezTo>
                  <a:cubicBezTo>
                    <a:pt x="2193545" y="468881"/>
                    <a:pt x="2185645" y="472153"/>
                    <a:pt x="2177408" y="472153"/>
                  </a:cubicBezTo>
                  <a:lnTo>
                    <a:pt x="31059" y="472153"/>
                  </a:lnTo>
                  <a:cubicBezTo>
                    <a:pt x="22822" y="472153"/>
                    <a:pt x="14922" y="468881"/>
                    <a:pt x="9097" y="463056"/>
                  </a:cubicBezTo>
                  <a:cubicBezTo>
                    <a:pt x="3272" y="457231"/>
                    <a:pt x="0" y="449331"/>
                    <a:pt x="0" y="441094"/>
                  </a:cubicBezTo>
                  <a:lnTo>
                    <a:pt x="0" y="31059"/>
                  </a:lnTo>
                  <a:cubicBezTo>
                    <a:pt x="0" y="22822"/>
                    <a:pt x="3272" y="14922"/>
                    <a:pt x="9097" y="9097"/>
                  </a:cubicBezTo>
                  <a:cubicBezTo>
                    <a:pt x="14922" y="3272"/>
                    <a:pt x="22822" y="0"/>
                    <a:pt x="31059" y="0"/>
                  </a:cubicBezTo>
                  <a:close/>
                </a:path>
              </a:pathLst>
            </a:custGeom>
            <a:solidFill>
              <a:srgbClr val="FFFFFF">
                <a:alpha val="49804"/>
              </a:srgbClr>
            </a:solidFill>
          </p:spPr>
        </p:sp>
        <p:sp>
          <p:nvSpPr>
            <p:cNvPr id="6" name="TextBox 6"/>
            <p:cNvSpPr txBox="1"/>
            <p:nvPr/>
          </p:nvSpPr>
          <p:spPr>
            <a:xfrm>
              <a:off x="0" y="-47625"/>
              <a:ext cx="2208467" cy="519778"/>
            </a:xfrm>
            <a:prstGeom prst="rect">
              <a:avLst/>
            </a:prstGeom>
          </p:spPr>
          <p:txBody>
            <a:bodyPr lIns="50800" tIns="50800" rIns="50800" bIns="50800" rtlCol="0" anchor="ctr"/>
            <a:lstStyle/>
            <a:p>
              <a:pPr algn="ctr">
                <a:lnSpc>
                  <a:spcPts val="2940"/>
                </a:lnSpc>
              </a:pPr>
              <a:endParaRPr/>
            </a:p>
          </p:txBody>
        </p:sp>
      </p:grpSp>
      <p:grpSp>
        <p:nvGrpSpPr>
          <p:cNvPr id="7" name="Group 7"/>
          <p:cNvGrpSpPr/>
          <p:nvPr/>
        </p:nvGrpSpPr>
        <p:grpSpPr>
          <a:xfrm>
            <a:off x="1106787" y="5449930"/>
            <a:ext cx="8474961" cy="1811881"/>
            <a:chOff x="0" y="0"/>
            <a:chExt cx="2208467" cy="472153"/>
          </a:xfrm>
        </p:grpSpPr>
        <p:sp>
          <p:nvSpPr>
            <p:cNvPr id="8" name="Freeform 8"/>
            <p:cNvSpPr/>
            <p:nvPr/>
          </p:nvSpPr>
          <p:spPr>
            <a:xfrm>
              <a:off x="0" y="0"/>
              <a:ext cx="2208467" cy="472153"/>
            </a:xfrm>
            <a:custGeom>
              <a:avLst/>
              <a:gdLst/>
              <a:ahLst/>
              <a:cxnLst/>
              <a:rect l="l" t="t" r="r" b="b"/>
              <a:pathLst>
                <a:path w="2208467" h="472153">
                  <a:moveTo>
                    <a:pt x="31059" y="0"/>
                  </a:moveTo>
                  <a:lnTo>
                    <a:pt x="2177408" y="0"/>
                  </a:lnTo>
                  <a:cubicBezTo>
                    <a:pt x="2185645" y="0"/>
                    <a:pt x="2193545" y="3272"/>
                    <a:pt x="2199370" y="9097"/>
                  </a:cubicBezTo>
                  <a:cubicBezTo>
                    <a:pt x="2205195" y="14922"/>
                    <a:pt x="2208467" y="22822"/>
                    <a:pt x="2208467" y="31059"/>
                  </a:cubicBezTo>
                  <a:lnTo>
                    <a:pt x="2208467" y="441094"/>
                  </a:lnTo>
                  <a:cubicBezTo>
                    <a:pt x="2208467" y="449331"/>
                    <a:pt x="2205195" y="457231"/>
                    <a:pt x="2199370" y="463056"/>
                  </a:cubicBezTo>
                  <a:cubicBezTo>
                    <a:pt x="2193545" y="468881"/>
                    <a:pt x="2185645" y="472153"/>
                    <a:pt x="2177408" y="472153"/>
                  </a:cubicBezTo>
                  <a:lnTo>
                    <a:pt x="31059" y="472153"/>
                  </a:lnTo>
                  <a:cubicBezTo>
                    <a:pt x="22822" y="472153"/>
                    <a:pt x="14922" y="468881"/>
                    <a:pt x="9097" y="463056"/>
                  </a:cubicBezTo>
                  <a:cubicBezTo>
                    <a:pt x="3272" y="457231"/>
                    <a:pt x="0" y="449331"/>
                    <a:pt x="0" y="441094"/>
                  </a:cubicBezTo>
                  <a:lnTo>
                    <a:pt x="0" y="31059"/>
                  </a:lnTo>
                  <a:cubicBezTo>
                    <a:pt x="0" y="22822"/>
                    <a:pt x="3272" y="14922"/>
                    <a:pt x="9097" y="9097"/>
                  </a:cubicBezTo>
                  <a:cubicBezTo>
                    <a:pt x="14922" y="3272"/>
                    <a:pt x="22822" y="0"/>
                    <a:pt x="31059" y="0"/>
                  </a:cubicBezTo>
                  <a:close/>
                </a:path>
              </a:pathLst>
            </a:custGeom>
            <a:solidFill>
              <a:srgbClr val="FFFFFF">
                <a:alpha val="49804"/>
              </a:srgbClr>
            </a:solidFill>
          </p:spPr>
        </p:sp>
        <p:sp>
          <p:nvSpPr>
            <p:cNvPr id="9" name="TextBox 9"/>
            <p:cNvSpPr txBox="1"/>
            <p:nvPr/>
          </p:nvSpPr>
          <p:spPr>
            <a:xfrm>
              <a:off x="0" y="-47625"/>
              <a:ext cx="2208467" cy="519778"/>
            </a:xfrm>
            <a:prstGeom prst="rect">
              <a:avLst/>
            </a:prstGeom>
          </p:spPr>
          <p:txBody>
            <a:bodyPr lIns="50800" tIns="50800" rIns="50800" bIns="50800" rtlCol="0" anchor="ctr"/>
            <a:lstStyle/>
            <a:p>
              <a:pPr algn="ctr">
                <a:lnSpc>
                  <a:spcPts val="2940"/>
                </a:lnSpc>
              </a:pPr>
              <a:endParaRPr/>
            </a:p>
          </p:txBody>
        </p:sp>
      </p:grpSp>
      <p:grpSp>
        <p:nvGrpSpPr>
          <p:cNvPr id="10" name="Group 10"/>
          <p:cNvGrpSpPr/>
          <p:nvPr/>
        </p:nvGrpSpPr>
        <p:grpSpPr>
          <a:xfrm>
            <a:off x="1184873" y="7418604"/>
            <a:ext cx="8318787" cy="1811881"/>
            <a:chOff x="0" y="0"/>
            <a:chExt cx="2167770" cy="472153"/>
          </a:xfrm>
        </p:grpSpPr>
        <p:sp>
          <p:nvSpPr>
            <p:cNvPr id="11" name="Freeform 11"/>
            <p:cNvSpPr/>
            <p:nvPr/>
          </p:nvSpPr>
          <p:spPr>
            <a:xfrm>
              <a:off x="0" y="0"/>
              <a:ext cx="2167770" cy="472153"/>
            </a:xfrm>
            <a:custGeom>
              <a:avLst/>
              <a:gdLst/>
              <a:ahLst/>
              <a:cxnLst/>
              <a:rect l="l" t="t" r="r" b="b"/>
              <a:pathLst>
                <a:path w="2167770" h="472153">
                  <a:moveTo>
                    <a:pt x="31642" y="0"/>
                  </a:moveTo>
                  <a:lnTo>
                    <a:pt x="2136128" y="0"/>
                  </a:lnTo>
                  <a:cubicBezTo>
                    <a:pt x="2144520" y="0"/>
                    <a:pt x="2152568" y="3334"/>
                    <a:pt x="2158502" y="9268"/>
                  </a:cubicBezTo>
                  <a:cubicBezTo>
                    <a:pt x="2164436" y="15202"/>
                    <a:pt x="2167770" y="23250"/>
                    <a:pt x="2167770" y="31642"/>
                  </a:cubicBezTo>
                  <a:lnTo>
                    <a:pt x="2167770" y="440511"/>
                  </a:lnTo>
                  <a:cubicBezTo>
                    <a:pt x="2167770" y="448903"/>
                    <a:pt x="2164436" y="456951"/>
                    <a:pt x="2158502" y="462885"/>
                  </a:cubicBezTo>
                  <a:cubicBezTo>
                    <a:pt x="2152568" y="468820"/>
                    <a:pt x="2144520" y="472153"/>
                    <a:pt x="2136128" y="472153"/>
                  </a:cubicBezTo>
                  <a:lnTo>
                    <a:pt x="31642" y="472153"/>
                  </a:lnTo>
                  <a:cubicBezTo>
                    <a:pt x="23250" y="472153"/>
                    <a:pt x="15202" y="468820"/>
                    <a:pt x="9268" y="462885"/>
                  </a:cubicBezTo>
                  <a:cubicBezTo>
                    <a:pt x="3334" y="456951"/>
                    <a:pt x="0" y="448903"/>
                    <a:pt x="0" y="440511"/>
                  </a:cubicBezTo>
                  <a:lnTo>
                    <a:pt x="0" y="31642"/>
                  </a:lnTo>
                  <a:cubicBezTo>
                    <a:pt x="0" y="23250"/>
                    <a:pt x="3334" y="15202"/>
                    <a:pt x="9268" y="9268"/>
                  </a:cubicBezTo>
                  <a:cubicBezTo>
                    <a:pt x="15202" y="3334"/>
                    <a:pt x="23250" y="0"/>
                    <a:pt x="31642" y="0"/>
                  </a:cubicBezTo>
                  <a:close/>
                </a:path>
              </a:pathLst>
            </a:custGeom>
            <a:solidFill>
              <a:srgbClr val="FFFFFF">
                <a:alpha val="49804"/>
              </a:srgbClr>
            </a:solidFill>
          </p:spPr>
        </p:sp>
        <p:sp>
          <p:nvSpPr>
            <p:cNvPr id="12" name="TextBox 12"/>
            <p:cNvSpPr txBox="1"/>
            <p:nvPr/>
          </p:nvSpPr>
          <p:spPr>
            <a:xfrm>
              <a:off x="0" y="-47625"/>
              <a:ext cx="2167770" cy="519778"/>
            </a:xfrm>
            <a:prstGeom prst="rect">
              <a:avLst/>
            </a:prstGeom>
          </p:spPr>
          <p:txBody>
            <a:bodyPr lIns="50800" tIns="50800" rIns="50800" bIns="50800" rtlCol="0" anchor="ctr"/>
            <a:lstStyle/>
            <a:p>
              <a:pPr algn="ctr">
                <a:lnSpc>
                  <a:spcPts val="2940"/>
                </a:lnSpc>
              </a:pPr>
              <a:endParaRPr/>
            </a:p>
          </p:txBody>
        </p:sp>
      </p:grpSp>
      <p:sp>
        <p:nvSpPr>
          <p:cNvPr id="14" name="Freeform 14"/>
          <p:cNvSpPr/>
          <p:nvPr/>
        </p:nvSpPr>
        <p:spPr>
          <a:xfrm>
            <a:off x="17663307" y="9230486"/>
            <a:ext cx="1639912" cy="1639912"/>
          </a:xfrm>
          <a:custGeom>
            <a:avLst/>
            <a:gdLst/>
            <a:ahLst/>
            <a:cxnLst/>
            <a:rect l="l" t="t" r="r" b="b"/>
            <a:pathLst>
              <a:path w="1639912" h="1639912">
                <a:moveTo>
                  <a:pt x="0" y="0"/>
                </a:moveTo>
                <a:lnTo>
                  <a:pt x="1639912" y="0"/>
                </a:lnTo>
                <a:lnTo>
                  <a:pt x="1639912" y="1639911"/>
                </a:lnTo>
                <a:lnTo>
                  <a:pt x="0" y="1639911"/>
                </a:lnTo>
                <a:lnTo>
                  <a:pt x="0" y="0"/>
                </a:lnTo>
                <a:close/>
              </a:path>
            </a:pathLst>
          </a:custGeom>
          <a:blipFill>
            <a:blip r:embed="rId5">
              <a:alphaModFix amt="15000"/>
              <a:extLst>
                <a:ext uri="{96DAC541-7B7A-43D3-8B79-37D633B846F1}">
                  <asvg:svgBlip xmlns="" xmlns:asvg="http://schemas.microsoft.com/office/drawing/2016/SVG/main" r:embed="rId8"/>
                </a:ext>
              </a:extLst>
            </a:blip>
            <a:stretch>
              <a:fillRect/>
            </a:stretch>
          </a:blipFill>
        </p:spPr>
      </p:sp>
      <p:grpSp>
        <p:nvGrpSpPr>
          <p:cNvPr id="15" name="Group 15"/>
          <p:cNvGrpSpPr/>
          <p:nvPr/>
        </p:nvGrpSpPr>
        <p:grpSpPr>
          <a:xfrm rot="-5400000">
            <a:off x="-193555" y="-1077938"/>
            <a:ext cx="2012678" cy="3167067"/>
            <a:chOff x="0" y="0"/>
            <a:chExt cx="2683571" cy="4222756"/>
          </a:xfrm>
        </p:grpSpPr>
        <p:grpSp>
          <p:nvGrpSpPr>
            <p:cNvPr id="16" name="Group 16"/>
            <p:cNvGrpSpPr/>
            <p:nvPr/>
          </p:nvGrpSpPr>
          <p:grpSpPr>
            <a:xfrm>
              <a:off x="518668" y="716604"/>
              <a:ext cx="1622808" cy="3506153"/>
              <a:chOff x="0" y="0"/>
              <a:chExt cx="585263" cy="1264488"/>
            </a:xfrm>
          </p:grpSpPr>
          <p:sp>
            <p:nvSpPr>
              <p:cNvPr id="17" name="Freeform 17"/>
              <p:cNvSpPr/>
              <p:nvPr/>
            </p:nvSpPr>
            <p:spPr>
              <a:xfrm>
                <a:off x="0" y="0"/>
                <a:ext cx="585263" cy="1264488"/>
              </a:xfrm>
              <a:custGeom>
                <a:avLst/>
                <a:gdLst/>
                <a:ahLst/>
                <a:cxnLst/>
                <a:rect l="l" t="t" r="r" b="b"/>
                <a:pathLst>
                  <a:path w="585263" h="1264488">
                    <a:moveTo>
                      <a:pt x="195193" y="1245419"/>
                    </a:moveTo>
                    <a:cubicBezTo>
                      <a:pt x="225198" y="1256933"/>
                      <a:pt x="259310" y="1264488"/>
                      <a:pt x="292789" y="1264488"/>
                    </a:cubicBezTo>
                    <a:cubicBezTo>
                      <a:pt x="326269" y="1264488"/>
                      <a:pt x="358486" y="1258011"/>
                      <a:pt x="388175" y="1246497"/>
                    </a:cubicBezTo>
                    <a:cubicBezTo>
                      <a:pt x="388807" y="1246138"/>
                      <a:pt x="389438" y="1246138"/>
                      <a:pt x="390070" y="1245778"/>
                    </a:cubicBezTo>
                    <a:cubicBezTo>
                      <a:pt x="501564" y="1199723"/>
                      <a:pt x="583684" y="1078109"/>
                      <a:pt x="585263" y="925953"/>
                    </a:cubicBezTo>
                    <a:lnTo>
                      <a:pt x="585263" y="0"/>
                    </a:lnTo>
                    <a:lnTo>
                      <a:pt x="0" y="0"/>
                    </a:lnTo>
                    <a:lnTo>
                      <a:pt x="0" y="925266"/>
                    </a:lnTo>
                    <a:cubicBezTo>
                      <a:pt x="1579" y="1078828"/>
                      <a:pt x="82436" y="1200443"/>
                      <a:pt x="195193" y="1245419"/>
                    </a:cubicBezTo>
                    <a:close/>
                  </a:path>
                </a:pathLst>
              </a:custGeom>
              <a:solidFill>
                <a:srgbClr val="153930"/>
              </a:solidFill>
            </p:spPr>
          </p:sp>
          <p:sp>
            <p:nvSpPr>
              <p:cNvPr id="18" name="TextBox 18"/>
              <p:cNvSpPr txBox="1"/>
              <p:nvPr/>
            </p:nvSpPr>
            <p:spPr>
              <a:xfrm>
                <a:off x="0" y="-47625"/>
                <a:ext cx="585263" cy="1185113"/>
              </a:xfrm>
              <a:prstGeom prst="rect">
                <a:avLst/>
              </a:prstGeom>
            </p:spPr>
            <p:txBody>
              <a:bodyPr lIns="50800" tIns="50800" rIns="50800" bIns="50800" rtlCol="0" anchor="ctr"/>
              <a:lstStyle/>
              <a:p>
                <a:pPr algn="ctr">
                  <a:lnSpc>
                    <a:spcPts val="2940"/>
                  </a:lnSpc>
                </a:pPr>
                <a:endParaRPr/>
              </a:p>
            </p:txBody>
          </p:sp>
        </p:grpSp>
        <p:grpSp>
          <p:nvGrpSpPr>
            <p:cNvPr id="19" name="Group 19"/>
            <p:cNvGrpSpPr/>
            <p:nvPr/>
          </p:nvGrpSpPr>
          <p:grpSpPr>
            <a:xfrm>
              <a:off x="1399414" y="1914165"/>
              <a:ext cx="1284157" cy="1425132"/>
              <a:chOff x="0" y="0"/>
              <a:chExt cx="812800" cy="902030"/>
            </a:xfrm>
          </p:grpSpPr>
          <p:sp>
            <p:nvSpPr>
              <p:cNvPr id="20" name="Freeform 20"/>
              <p:cNvSpPr/>
              <p:nvPr/>
            </p:nvSpPr>
            <p:spPr>
              <a:xfrm>
                <a:off x="0" y="0"/>
                <a:ext cx="812800" cy="902030"/>
              </a:xfrm>
              <a:custGeom>
                <a:avLst/>
                <a:gdLst/>
                <a:ahLst/>
                <a:cxnLst/>
                <a:rect l="l" t="t" r="r" b="b"/>
                <a:pathLst>
                  <a:path w="812800" h="902030">
                    <a:moveTo>
                      <a:pt x="406400" y="0"/>
                    </a:moveTo>
                    <a:cubicBezTo>
                      <a:pt x="181951" y="0"/>
                      <a:pt x="0" y="201926"/>
                      <a:pt x="0" y="451015"/>
                    </a:cubicBezTo>
                    <a:cubicBezTo>
                      <a:pt x="0" y="700103"/>
                      <a:pt x="181951" y="902030"/>
                      <a:pt x="406400" y="902030"/>
                    </a:cubicBezTo>
                    <a:cubicBezTo>
                      <a:pt x="630849" y="902030"/>
                      <a:pt x="812800" y="700103"/>
                      <a:pt x="812800" y="451015"/>
                    </a:cubicBezTo>
                    <a:cubicBezTo>
                      <a:pt x="812800" y="201926"/>
                      <a:pt x="630849" y="0"/>
                      <a:pt x="406400" y="0"/>
                    </a:cubicBezTo>
                    <a:close/>
                  </a:path>
                </a:pathLst>
              </a:custGeom>
              <a:solidFill>
                <a:srgbClr val="2D892C"/>
              </a:solidFill>
            </p:spPr>
          </p:sp>
          <p:sp>
            <p:nvSpPr>
              <p:cNvPr id="21" name="TextBox 21"/>
              <p:cNvSpPr txBox="1"/>
              <p:nvPr/>
            </p:nvSpPr>
            <p:spPr>
              <a:xfrm>
                <a:off x="76200" y="36940"/>
                <a:ext cx="660400" cy="780524"/>
              </a:xfrm>
              <a:prstGeom prst="rect">
                <a:avLst/>
              </a:prstGeom>
            </p:spPr>
            <p:txBody>
              <a:bodyPr lIns="50800" tIns="50800" rIns="50800" bIns="50800" rtlCol="0" anchor="ctr"/>
              <a:lstStyle/>
              <a:p>
                <a:pPr algn="ctr">
                  <a:lnSpc>
                    <a:spcPts val="3359"/>
                  </a:lnSpc>
                </a:pPr>
                <a:endParaRPr/>
              </a:p>
            </p:txBody>
          </p:sp>
        </p:grpSp>
        <p:grpSp>
          <p:nvGrpSpPr>
            <p:cNvPr id="22" name="Group 22"/>
            <p:cNvGrpSpPr/>
            <p:nvPr/>
          </p:nvGrpSpPr>
          <p:grpSpPr>
            <a:xfrm>
              <a:off x="0" y="0"/>
              <a:ext cx="1030543" cy="2857133"/>
              <a:chOff x="0" y="0"/>
              <a:chExt cx="456090" cy="1264488"/>
            </a:xfrm>
          </p:grpSpPr>
          <p:sp>
            <p:nvSpPr>
              <p:cNvPr id="23" name="Freeform 23"/>
              <p:cNvSpPr/>
              <p:nvPr/>
            </p:nvSpPr>
            <p:spPr>
              <a:xfrm>
                <a:off x="0" y="0"/>
                <a:ext cx="456090" cy="1264488"/>
              </a:xfrm>
              <a:custGeom>
                <a:avLst/>
                <a:gdLst/>
                <a:ahLst/>
                <a:cxnLst/>
                <a:rect l="l" t="t" r="r" b="b"/>
                <a:pathLst>
                  <a:path w="456090" h="1264488">
                    <a:moveTo>
                      <a:pt x="152112" y="1245419"/>
                    </a:moveTo>
                    <a:cubicBezTo>
                      <a:pt x="175495" y="1256933"/>
                      <a:pt x="202078" y="1264488"/>
                      <a:pt x="228168" y="1264488"/>
                    </a:cubicBezTo>
                    <a:cubicBezTo>
                      <a:pt x="254259" y="1264488"/>
                      <a:pt x="279365" y="1258011"/>
                      <a:pt x="302501" y="1246497"/>
                    </a:cubicBezTo>
                    <a:cubicBezTo>
                      <a:pt x="302994" y="1246138"/>
                      <a:pt x="303486" y="1246138"/>
                      <a:pt x="303978" y="1245778"/>
                    </a:cubicBezTo>
                    <a:cubicBezTo>
                      <a:pt x="390864" y="1199723"/>
                      <a:pt x="454859" y="1078109"/>
                      <a:pt x="456090" y="925953"/>
                    </a:cubicBezTo>
                    <a:lnTo>
                      <a:pt x="456090" y="0"/>
                    </a:lnTo>
                    <a:lnTo>
                      <a:pt x="0" y="0"/>
                    </a:lnTo>
                    <a:lnTo>
                      <a:pt x="0" y="925266"/>
                    </a:lnTo>
                    <a:cubicBezTo>
                      <a:pt x="1231" y="1078828"/>
                      <a:pt x="64241" y="1200443"/>
                      <a:pt x="152112" y="1245419"/>
                    </a:cubicBezTo>
                    <a:close/>
                  </a:path>
                </a:pathLst>
              </a:custGeom>
              <a:solidFill>
                <a:srgbClr val="2D892C">
                  <a:alpha val="83922"/>
                </a:srgbClr>
              </a:solidFill>
            </p:spPr>
          </p:sp>
          <p:sp>
            <p:nvSpPr>
              <p:cNvPr id="24" name="TextBox 24"/>
              <p:cNvSpPr txBox="1"/>
              <p:nvPr/>
            </p:nvSpPr>
            <p:spPr>
              <a:xfrm>
                <a:off x="0" y="-47625"/>
                <a:ext cx="456090" cy="1185113"/>
              </a:xfrm>
              <a:prstGeom prst="rect">
                <a:avLst/>
              </a:prstGeom>
            </p:spPr>
            <p:txBody>
              <a:bodyPr lIns="50800" tIns="50800" rIns="50800" bIns="50800" rtlCol="0" anchor="ctr"/>
              <a:lstStyle/>
              <a:p>
                <a:pPr algn="ctr">
                  <a:lnSpc>
                    <a:spcPts val="2940"/>
                  </a:lnSpc>
                </a:pPr>
                <a:endParaRPr/>
              </a:p>
            </p:txBody>
          </p:sp>
        </p:grpSp>
      </p:grpSp>
      <p:sp>
        <p:nvSpPr>
          <p:cNvPr id="25" name="Freeform 25"/>
          <p:cNvSpPr/>
          <p:nvPr/>
        </p:nvSpPr>
        <p:spPr>
          <a:xfrm rot="5400000">
            <a:off x="-442687" y="9438130"/>
            <a:ext cx="1697739" cy="1697739"/>
          </a:xfrm>
          <a:custGeom>
            <a:avLst/>
            <a:gdLst/>
            <a:ahLst/>
            <a:cxnLst/>
            <a:rect l="l" t="t" r="r" b="b"/>
            <a:pathLst>
              <a:path w="1697739" h="1697739">
                <a:moveTo>
                  <a:pt x="0" y="0"/>
                </a:moveTo>
                <a:lnTo>
                  <a:pt x="1697740" y="0"/>
                </a:lnTo>
                <a:lnTo>
                  <a:pt x="1697740" y="1697740"/>
                </a:lnTo>
                <a:lnTo>
                  <a:pt x="0" y="169774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26" name="Freeform 26"/>
          <p:cNvSpPr/>
          <p:nvPr/>
        </p:nvSpPr>
        <p:spPr>
          <a:xfrm>
            <a:off x="7354032" y="9544811"/>
            <a:ext cx="2860614" cy="1412428"/>
          </a:xfrm>
          <a:custGeom>
            <a:avLst/>
            <a:gdLst/>
            <a:ahLst/>
            <a:cxnLst/>
            <a:rect l="l" t="t" r="r" b="b"/>
            <a:pathLst>
              <a:path w="2860614" h="1412428">
                <a:moveTo>
                  <a:pt x="0" y="0"/>
                </a:moveTo>
                <a:lnTo>
                  <a:pt x="2860615" y="0"/>
                </a:lnTo>
                <a:lnTo>
                  <a:pt x="2860615" y="1412428"/>
                </a:lnTo>
                <a:lnTo>
                  <a:pt x="0" y="1412428"/>
                </a:lnTo>
                <a:lnTo>
                  <a:pt x="0" y="0"/>
                </a:lnTo>
                <a:close/>
              </a:path>
            </a:pathLst>
          </a:custGeom>
          <a:blipFill>
            <a:blip r:embed="rId11">
              <a:alphaModFix amt="2000"/>
              <a:extLst>
                <a:ext uri="{96DAC541-7B7A-43D3-8B79-37D633B846F1}">
                  <asvg:svgBlip xmlns="" xmlns:asvg="http://schemas.microsoft.com/office/drawing/2016/SVG/main" r:embed="rId12"/>
                </a:ext>
              </a:extLst>
            </a:blip>
            <a:stretch>
              <a:fillRect/>
            </a:stretch>
          </a:blipFill>
        </p:spPr>
      </p:sp>
      <p:grpSp>
        <p:nvGrpSpPr>
          <p:cNvPr id="29" name="Group 29"/>
          <p:cNvGrpSpPr/>
          <p:nvPr/>
        </p:nvGrpSpPr>
        <p:grpSpPr>
          <a:xfrm>
            <a:off x="1213195" y="7261812"/>
            <a:ext cx="2366246" cy="2289008"/>
            <a:chOff x="0" y="0"/>
            <a:chExt cx="623209" cy="602866"/>
          </a:xfrm>
        </p:grpSpPr>
        <p:sp>
          <p:nvSpPr>
            <p:cNvPr id="30" name="Freeform 30"/>
            <p:cNvSpPr/>
            <p:nvPr/>
          </p:nvSpPr>
          <p:spPr>
            <a:xfrm>
              <a:off x="0" y="0"/>
              <a:ext cx="623209" cy="602866"/>
            </a:xfrm>
            <a:custGeom>
              <a:avLst/>
              <a:gdLst/>
              <a:ahLst/>
              <a:cxnLst/>
              <a:rect l="l" t="t" r="r" b="b"/>
              <a:pathLst>
                <a:path w="623209" h="602866">
                  <a:moveTo>
                    <a:pt x="0" y="0"/>
                  </a:moveTo>
                  <a:lnTo>
                    <a:pt x="623209" y="0"/>
                  </a:lnTo>
                  <a:lnTo>
                    <a:pt x="623209" y="602866"/>
                  </a:lnTo>
                  <a:lnTo>
                    <a:pt x="0" y="602866"/>
                  </a:lnTo>
                  <a:close/>
                </a:path>
              </a:pathLst>
            </a:custGeom>
            <a:solidFill>
              <a:srgbClr val="FFFFFF"/>
            </a:solidFill>
          </p:spPr>
        </p:sp>
        <p:sp>
          <p:nvSpPr>
            <p:cNvPr id="31" name="TextBox 31"/>
            <p:cNvSpPr txBox="1"/>
            <p:nvPr/>
          </p:nvSpPr>
          <p:spPr>
            <a:xfrm>
              <a:off x="0" y="-57150"/>
              <a:ext cx="623209" cy="660016"/>
            </a:xfrm>
            <a:prstGeom prst="rect">
              <a:avLst/>
            </a:prstGeom>
          </p:spPr>
          <p:txBody>
            <a:bodyPr lIns="50800" tIns="50800" rIns="50800" bIns="50800" rtlCol="0" anchor="ctr"/>
            <a:lstStyle/>
            <a:p>
              <a:pPr algn="ctr">
                <a:lnSpc>
                  <a:spcPts val="2940"/>
                </a:lnSpc>
              </a:pPr>
              <a:endParaRPr/>
            </a:p>
          </p:txBody>
        </p:sp>
      </p:grpSp>
      <p:sp>
        <p:nvSpPr>
          <p:cNvPr id="32" name="TextBox 32"/>
          <p:cNvSpPr txBox="1"/>
          <p:nvPr/>
        </p:nvSpPr>
        <p:spPr>
          <a:xfrm>
            <a:off x="3472218" y="990600"/>
            <a:ext cx="11343563" cy="990600"/>
          </a:xfrm>
          <a:prstGeom prst="rect">
            <a:avLst/>
          </a:prstGeom>
        </p:spPr>
        <p:txBody>
          <a:bodyPr lIns="0" tIns="0" rIns="0" bIns="0" rtlCol="0" anchor="t">
            <a:spAutoFit/>
          </a:bodyPr>
          <a:lstStyle/>
          <a:p>
            <a:pPr algn="ctr">
              <a:lnSpc>
                <a:spcPts val="3900"/>
              </a:lnSpc>
            </a:pPr>
            <a:r>
              <a:rPr lang="en-US" sz="3000" b="1" spc="30">
                <a:solidFill>
                  <a:srgbClr val="2D892C"/>
                </a:solidFill>
                <a:latin typeface="Oswald Bold"/>
                <a:ea typeface="Oswald Bold"/>
                <a:cs typeface="Oswald Bold"/>
                <a:sym typeface="Oswald Bold"/>
              </a:rPr>
              <a:t>YEŞIL ÜRETIM, DÖNGÜSEL EKONOMI VE KAPSAYICI İSTIHDAM HIZLANDIRICI HIBE DESTEĞI PROGRAM KÜNYESI</a:t>
            </a:r>
          </a:p>
        </p:txBody>
      </p:sp>
      <p:sp>
        <p:nvSpPr>
          <p:cNvPr id="33" name="TextBox 33"/>
          <p:cNvSpPr txBox="1"/>
          <p:nvPr/>
        </p:nvSpPr>
        <p:spPr>
          <a:xfrm>
            <a:off x="4024735" y="3691927"/>
            <a:ext cx="6189911" cy="436017"/>
          </a:xfrm>
          <a:prstGeom prst="rect">
            <a:avLst/>
          </a:prstGeom>
        </p:spPr>
        <p:txBody>
          <a:bodyPr wrap="square" lIns="0" tIns="0" rIns="0" bIns="0" rtlCol="0" anchor="t">
            <a:spAutoFit/>
          </a:bodyPr>
          <a:lstStyle/>
          <a:p>
            <a:pPr algn="l">
              <a:lnSpc>
                <a:spcPts val="3359"/>
              </a:lnSpc>
              <a:spcBef>
                <a:spcPct val="0"/>
              </a:spcBef>
            </a:pPr>
            <a:r>
              <a:rPr lang="en-US" sz="2400" b="1" spc="24" dirty="0" smtClean="0">
                <a:solidFill>
                  <a:srgbClr val="000000"/>
                </a:solidFill>
                <a:latin typeface="Oswald Bold"/>
                <a:ea typeface="Oswald Bold"/>
                <a:cs typeface="Oswald Bold"/>
                <a:sym typeface="Oswald Bold"/>
              </a:rPr>
              <a:t>PROGRAM</a:t>
            </a:r>
            <a:r>
              <a:rPr lang="tr-TR" sz="2400" b="1" spc="24" dirty="0">
                <a:solidFill>
                  <a:srgbClr val="000000"/>
                </a:solidFill>
                <a:latin typeface="Oswald Bold"/>
                <a:ea typeface="Oswald Bold"/>
                <a:cs typeface="Oswald Bold"/>
                <a:sym typeface="Oswald Bold"/>
              </a:rPr>
              <a:t>A</a:t>
            </a:r>
            <a:r>
              <a:rPr lang="tr-TR" sz="2400" b="1" spc="24" dirty="0" smtClean="0">
                <a:solidFill>
                  <a:srgbClr val="000000"/>
                </a:solidFill>
                <a:latin typeface="Oswald Bold"/>
                <a:ea typeface="Oswald Bold"/>
                <a:cs typeface="Oswald Bold"/>
                <a:sym typeface="Oswald Bold"/>
              </a:rPr>
              <a:t> İLİŞKİN GENEL BİLGİLER</a:t>
            </a:r>
            <a:r>
              <a:rPr lang="en-US" sz="2400" b="1" spc="24" dirty="0" smtClean="0">
                <a:solidFill>
                  <a:srgbClr val="000000"/>
                </a:solidFill>
                <a:latin typeface="Oswald Bold"/>
                <a:ea typeface="Oswald Bold"/>
                <a:cs typeface="Oswald Bold"/>
                <a:sym typeface="Oswald Bold"/>
              </a:rPr>
              <a:t>​</a:t>
            </a:r>
            <a:endParaRPr lang="en-US" sz="2400" b="1" spc="24" dirty="0">
              <a:solidFill>
                <a:srgbClr val="000000"/>
              </a:solidFill>
              <a:latin typeface="Oswald Bold"/>
              <a:ea typeface="Oswald Bold"/>
              <a:cs typeface="Oswald Bold"/>
              <a:sym typeface="Oswald Bold"/>
            </a:endParaRPr>
          </a:p>
        </p:txBody>
      </p:sp>
      <p:sp>
        <p:nvSpPr>
          <p:cNvPr id="35" name="TextBox 35"/>
          <p:cNvSpPr txBox="1"/>
          <p:nvPr/>
        </p:nvSpPr>
        <p:spPr>
          <a:xfrm>
            <a:off x="1733724" y="4296596"/>
            <a:ext cx="15525577" cy="3718967"/>
          </a:xfrm>
          <a:prstGeom prst="rect">
            <a:avLst/>
          </a:prstGeom>
        </p:spPr>
        <p:txBody>
          <a:bodyPr wrap="square" lIns="0" tIns="0" rIns="0" bIns="0" rtlCol="0" anchor="t">
            <a:spAutoFit/>
          </a:bodyPr>
          <a:lstStyle/>
          <a:p>
            <a:pPr>
              <a:lnSpc>
                <a:spcPts val="2940"/>
              </a:lnSpc>
            </a:pPr>
            <a:r>
              <a:rPr lang="tr-TR" sz="2100" dirty="0" smtClean="0">
                <a:solidFill>
                  <a:srgbClr val="1C1B1B"/>
                </a:solidFill>
                <a:latin typeface="Poppins"/>
                <a:ea typeface="Poppins"/>
                <a:cs typeface="Poppins"/>
                <a:sym typeface="Poppins"/>
              </a:rPr>
              <a:t>Program ile </a:t>
            </a:r>
            <a:r>
              <a:rPr lang="en-US" sz="2100" dirty="0" err="1" smtClean="0">
                <a:solidFill>
                  <a:srgbClr val="1C1B1B"/>
                </a:solidFill>
                <a:latin typeface="Poppins"/>
                <a:ea typeface="Poppins"/>
                <a:cs typeface="Poppins"/>
                <a:sym typeface="Poppins"/>
              </a:rPr>
              <a:t>bölgede</a:t>
            </a:r>
            <a:r>
              <a:rPr lang="en-US" sz="2100" dirty="0" smtClean="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faaliyet</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gösteren</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işletmelerin</a:t>
            </a:r>
            <a:r>
              <a:rPr lang="en-US" sz="2100" dirty="0">
                <a:solidFill>
                  <a:srgbClr val="1C1B1B"/>
                </a:solidFill>
                <a:latin typeface="Poppins"/>
                <a:ea typeface="Poppins"/>
                <a:cs typeface="Poppins"/>
                <a:sym typeface="Poppins"/>
              </a:rPr>
              <a:t>; </a:t>
            </a:r>
          </a:p>
          <a:p>
            <a:pPr marL="342900" indent="-342900">
              <a:lnSpc>
                <a:spcPts val="2940"/>
              </a:lnSpc>
              <a:buFont typeface="Arial" panose="020B0604020202020204" pitchFamily="34" charset="0"/>
              <a:buChar char="•"/>
            </a:pPr>
            <a:r>
              <a:rPr lang="en-US" sz="2100" dirty="0" err="1">
                <a:solidFill>
                  <a:srgbClr val="1C1B1B"/>
                </a:solidFill>
                <a:latin typeface="Poppins"/>
                <a:ea typeface="Poppins"/>
                <a:cs typeface="Poppins"/>
                <a:sym typeface="Poppins"/>
              </a:rPr>
              <a:t>İklim</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değişikliği</a:t>
            </a:r>
            <a:r>
              <a:rPr lang="en-US" sz="2100" dirty="0">
                <a:solidFill>
                  <a:srgbClr val="1C1B1B"/>
                </a:solidFill>
                <a:latin typeface="Poppins"/>
                <a:ea typeface="Poppins"/>
                <a:cs typeface="Poppins"/>
                <a:sym typeface="Poppins"/>
              </a:rPr>
              <a:t>, </a:t>
            </a:r>
            <a:endParaRPr lang="tr-TR" sz="2100" dirty="0" smtClean="0">
              <a:solidFill>
                <a:srgbClr val="1C1B1B"/>
              </a:solidFill>
              <a:latin typeface="Poppins"/>
              <a:ea typeface="Poppins"/>
              <a:cs typeface="Poppins"/>
              <a:sym typeface="Poppins"/>
            </a:endParaRPr>
          </a:p>
          <a:p>
            <a:pPr marL="342900" indent="-342900">
              <a:lnSpc>
                <a:spcPts val="2940"/>
              </a:lnSpc>
              <a:buFont typeface="Arial" panose="020B0604020202020204" pitchFamily="34" charset="0"/>
              <a:buChar char="•"/>
            </a:pPr>
            <a:r>
              <a:rPr lang="en-US" sz="2100" dirty="0" err="1" smtClean="0">
                <a:solidFill>
                  <a:srgbClr val="1C1B1B"/>
                </a:solidFill>
                <a:latin typeface="Poppins"/>
                <a:ea typeface="Poppins"/>
                <a:cs typeface="Poppins"/>
                <a:sym typeface="Poppins"/>
              </a:rPr>
              <a:t>Avrupa</a:t>
            </a:r>
            <a:r>
              <a:rPr lang="en-US" sz="2100" dirty="0" smtClean="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Birliği</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Yeşil</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Mutabakatı</a:t>
            </a:r>
            <a:r>
              <a:rPr lang="en-US" sz="2100" dirty="0">
                <a:solidFill>
                  <a:srgbClr val="1C1B1B"/>
                </a:solidFill>
                <a:latin typeface="Poppins"/>
                <a:ea typeface="Poppins"/>
                <a:cs typeface="Poppins"/>
                <a:sym typeface="Poppins"/>
              </a:rPr>
              <a:t>, </a:t>
            </a:r>
            <a:endParaRPr lang="tr-TR" sz="2100" dirty="0" smtClean="0">
              <a:solidFill>
                <a:srgbClr val="1C1B1B"/>
              </a:solidFill>
              <a:latin typeface="Poppins"/>
              <a:ea typeface="Poppins"/>
              <a:cs typeface="Poppins"/>
              <a:sym typeface="Poppins"/>
            </a:endParaRPr>
          </a:p>
          <a:p>
            <a:pPr marL="342900" indent="-342900">
              <a:lnSpc>
                <a:spcPts val="2940"/>
              </a:lnSpc>
              <a:buFont typeface="Arial" panose="020B0604020202020204" pitchFamily="34" charset="0"/>
              <a:buChar char="•"/>
            </a:pPr>
            <a:r>
              <a:rPr lang="en-US" sz="2100" dirty="0" err="1" smtClean="0">
                <a:solidFill>
                  <a:srgbClr val="1C1B1B"/>
                </a:solidFill>
                <a:latin typeface="Poppins"/>
                <a:ea typeface="Poppins"/>
                <a:cs typeface="Poppins"/>
                <a:sym typeface="Poppins"/>
              </a:rPr>
              <a:t>Döngüsel</a:t>
            </a:r>
            <a:r>
              <a:rPr lang="en-US" sz="2100" dirty="0" smtClean="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ekonomi</a:t>
            </a:r>
            <a:r>
              <a:rPr lang="en-US" sz="2100" dirty="0">
                <a:solidFill>
                  <a:srgbClr val="1C1B1B"/>
                </a:solidFill>
                <a:latin typeface="Poppins"/>
                <a:ea typeface="Poppins"/>
                <a:cs typeface="Poppins"/>
                <a:sym typeface="Poppins"/>
              </a:rPr>
              <a:t>, </a:t>
            </a:r>
            <a:endParaRPr lang="tr-TR" sz="2100" dirty="0" smtClean="0">
              <a:solidFill>
                <a:srgbClr val="1C1B1B"/>
              </a:solidFill>
              <a:latin typeface="Poppins"/>
              <a:ea typeface="Poppins"/>
              <a:cs typeface="Poppins"/>
              <a:sym typeface="Poppins"/>
            </a:endParaRPr>
          </a:p>
          <a:p>
            <a:pPr marL="342900" indent="-342900">
              <a:lnSpc>
                <a:spcPts val="2940"/>
              </a:lnSpc>
              <a:buFont typeface="Arial" panose="020B0604020202020204" pitchFamily="34" charset="0"/>
              <a:buChar char="•"/>
            </a:pPr>
            <a:r>
              <a:rPr lang="en-US" sz="2100" dirty="0" err="1" smtClean="0">
                <a:solidFill>
                  <a:srgbClr val="1C1B1B"/>
                </a:solidFill>
                <a:latin typeface="Poppins"/>
                <a:ea typeface="Poppins"/>
                <a:cs typeface="Poppins"/>
                <a:sym typeface="Poppins"/>
              </a:rPr>
              <a:t>Yeşil</a:t>
            </a:r>
            <a:r>
              <a:rPr lang="en-US" sz="2100" dirty="0" smtClean="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dönüşüm</a:t>
            </a:r>
            <a:r>
              <a:rPr lang="en-US" sz="2100" dirty="0">
                <a:solidFill>
                  <a:srgbClr val="1C1B1B"/>
                </a:solidFill>
                <a:latin typeface="Poppins"/>
                <a:ea typeface="Poppins"/>
                <a:cs typeface="Poppins"/>
                <a:sym typeface="Poppins"/>
              </a:rPr>
              <a:t>, </a:t>
            </a:r>
            <a:endParaRPr lang="tr-TR" sz="2100" dirty="0" smtClean="0">
              <a:solidFill>
                <a:srgbClr val="1C1B1B"/>
              </a:solidFill>
              <a:latin typeface="Poppins"/>
              <a:ea typeface="Poppins"/>
              <a:cs typeface="Poppins"/>
              <a:sym typeface="Poppins"/>
            </a:endParaRPr>
          </a:p>
          <a:p>
            <a:pPr marL="342900" indent="-342900">
              <a:lnSpc>
                <a:spcPts val="2940"/>
              </a:lnSpc>
              <a:buFont typeface="Arial" panose="020B0604020202020204" pitchFamily="34" charset="0"/>
              <a:buChar char="•"/>
            </a:pPr>
            <a:r>
              <a:rPr lang="en-US" sz="2100" dirty="0" err="1" smtClean="0">
                <a:solidFill>
                  <a:srgbClr val="1C1B1B"/>
                </a:solidFill>
                <a:latin typeface="Poppins"/>
                <a:ea typeface="Poppins"/>
                <a:cs typeface="Poppins"/>
                <a:sym typeface="Poppins"/>
              </a:rPr>
              <a:t>Karbon</a:t>
            </a:r>
            <a:r>
              <a:rPr lang="en-US" sz="2100" dirty="0" smtClean="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ayak</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izi</a:t>
            </a:r>
            <a:r>
              <a:rPr lang="en-US" sz="2100" dirty="0">
                <a:solidFill>
                  <a:srgbClr val="1C1B1B"/>
                </a:solidFill>
                <a:latin typeface="Poppins"/>
                <a:ea typeface="Poppins"/>
                <a:cs typeface="Poppins"/>
                <a:sym typeface="Poppins"/>
              </a:rPr>
              <a:t> </a:t>
            </a:r>
            <a:r>
              <a:rPr lang="en-US" sz="2100" dirty="0" err="1" smtClean="0">
                <a:solidFill>
                  <a:srgbClr val="1C1B1B"/>
                </a:solidFill>
                <a:latin typeface="Poppins"/>
                <a:ea typeface="Poppins"/>
                <a:cs typeface="Poppins"/>
                <a:sym typeface="Poppins"/>
              </a:rPr>
              <a:t>azaltımı</a:t>
            </a:r>
            <a:r>
              <a:rPr lang="en-US" sz="2100" dirty="0" smtClean="0">
                <a:solidFill>
                  <a:srgbClr val="1C1B1B"/>
                </a:solidFill>
                <a:latin typeface="Poppins"/>
                <a:ea typeface="Poppins"/>
                <a:cs typeface="Poppins"/>
                <a:sym typeface="Poppins"/>
              </a:rPr>
              <a:t>,</a:t>
            </a:r>
            <a:endParaRPr lang="tr-TR" sz="2100" dirty="0" smtClean="0">
              <a:solidFill>
                <a:srgbClr val="1C1B1B"/>
              </a:solidFill>
              <a:latin typeface="Poppins"/>
              <a:ea typeface="Poppins"/>
              <a:cs typeface="Poppins"/>
              <a:sym typeface="Poppins"/>
            </a:endParaRPr>
          </a:p>
          <a:p>
            <a:pPr marL="342900" indent="-342900">
              <a:lnSpc>
                <a:spcPts val="2940"/>
              </a:lnSpc>
              <a:buFont typeface="Arial" panose="020B0604020202020204" pitchFamily="34" charset="0"/>
              <a:buChar char="•"/>
            </a:pPr>
            <a:r>
              <a:rPr lang="en-US" sz="2100" dirty="0" err="1" smtClean="0">
                <a:solidFill>
                  <a:srgbClr val="1C1B1B"/>
                </a:solidFill>
                <a:latin typeface="Poppins"/>
                <a:ea typeface="Poppins"/>
                <a:cs typeface="Poppins"/>
                <a:sym typeface="Poppins"/>
              </a:rPr>
              <a:t>Çevre</a:t>
            </a:r>
            <a:r>
              <a:rPr lang="en-US" sz="2100" dirty="0" smtClean="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dostu</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üretim</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uygulamaları</a:t>
            </a:r>
            <a:r>
              <a:rPr lang="en-US" sz="2100" dirty="0">
                <a:solidFill>
                  <a:srgbClr val="1C1B1B"/>
                </a:solidFill>
                <a:latin typeface="Poppins"/>
                <a:ea typeface="Poppins"/>
                <a:cs typeface="Poppins"/>
                <a:sym typeface="Poppins"/>
              </a:rPr>
              <a:t> </a:t>
            </a:r>
            <a:endParaRPr lang="tr-TR" sz="2100" dirty="0" smtClean="0">
              <a:solidFill>
                <a:srgbClr val="1C1B1B"/>
              </a:solidFill>
              <a:latin typeface="Poppins"/>
              <a:ea typeface="Poppins"/>
              <a:cs typeface="Poppins"/>
              <a:sym typeface="Poppins"/>
            </a:endParaRPr>
          </a:p>
          <a:p>
            <a:pPr marL="342900" indent="-342900">
              <a:lnSpc>
                <a:spcPts val="2940"/>
              </a:lnSpc>
              <a:buFont typeface="Arial" panose="020B0604020202020204" pitchFamily="34" charset="0"/>
              <a:buChar char="•"/>
            </a:pPr>
            <a:r>
              <a:rPr lang="en-US" sz="2100" dirty="0" err="1" smtClean="0">
                <a:solidFill>
                  <a:srgbClr val="1C1B1B"/>
                </a:solidFill>
                <a:latin typeface="Poppins"/>
                <a:ea typeface="Poppins"/>
                <a:cs typeface="Poppins"/>
                <a:sym typeface="Poppins"/>
              </a:rPr>
              <a:t>Sosyal</a:t>
            </a:r>
            <a:r>
              <a:rPr lang="en-US" sz="2100" dirty="0" smtClean="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kapsayıcılık</a:t>
            </a:r>
            <a:endParaRPr lang="en-US" sz="2100" dirty="0">
              <a:solidFill>
                <a:srgbClr val="1C1B1B"/>
              </a:solidFill>
              <a:latin typeface="Poppins"/>
              <a:ea typeface="Poppins"/>
              <a:cs typeface="Poppins"/>
              <a:sym typeface="Poppins"/>
            </a:endParaRPr>
          </a:p>
          <a:p>
            <a:pPr>
              <a:lnSpc>
                <a:spcPts val="2940"/>
              </a:lnSpc>
            </a:pPr>
            <a:r>
              <a:rPr lang="en-US" sz="2100" dirty="0" err="1">
                <a:solidFill>
                  <a:srgbClr val="1C1B1B"/>
                </a:solidFill>
                <a:latin typeface="Poppins"/>
                <a:ea typeface="Poppins"/>
                <a:cs typeface="Poppins"/>
                <a:sym typeface="Poppins"/>
              </a:rPr>
              <a:t>gibi</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temel</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alanlarda</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bilgi</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düzeylerinin</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artırılması</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ve</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bu</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alanlarda</a:t>
            </a:r>
            <a:r>
              <a:rPr lang="en-US" sz="2100" dirty="0">
                <a:solidFill>
                  <a:srgbClr val="1C1B1B"/>
                </a:solidFill>
                <a:latin typeface="Poppins"/>
                <a:ea typeface="Poppins"/>
                <a:cs typeface="Poppins"/>
                <a:sym typeface="Poppins"/>
              </a:rPr>
              <a:t> </a:t>
            </a:r>
            <a:r>
              <a:rPr lang="tr-TR" sz="2100" dirty="0" smtClean="0">
                <a:solidFill>
                  <a:srgbClr val="1C1B1B"/>
                </a:solidFill>
                <a:latin typeface="Poppins"/>
                <a:ea typeface="Poppins"/>
                <a:cs typeface="Poppins"/>
                <a:sym typeface="Poppins"/>
              </a:rPr>
              <a:t>ihtiyaç duyulan</a:t>
            </a:r>
            <a:r>
              <a:rPr lang="en-US" sz="2100" dirty="0" smtClean="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kurumsal</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teknik</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ve</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fiziki</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altyapıların</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oluşturulması</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hedeflenmektedir</a:t>
            </a:r>
            <a:r>
              <a:rPr lang="en-US" sz="2100" dirty="0">
                <a:solidFill>
                  <a:srgbClr val="1C1B1B"/>
                </a:solidFill>
                <a:latin typeface="Poppins"/>
                <a:ea typeface="Poppins"/>
                <a:cs typeface="Poppins"/>
                <a:sym typeface="Poppins"/>
              </a:rPr>
              <a:t>.</a:t>
            </a:r>
          </a:p>
        </p:txBody>
      </p:sp>
      <p:grpSp>
        <p:nvGrpSpPr>
          <p:cNvPr id="37" name="Group 37"/>
          <p:cNvGrpSpPr/>
          <p:nvPr/>
        </p:nvGrpSpPr>
        <p:grpSpPr>
          <a:xfrm>
            <a:off x="12482932" y="9096135"/>
            <a:ext cx="3214986" cy="982612"/>
            <a:chOff x="0" y="0"/>
            <a:chExt cx="4286648" cy="1310149"/>
          </a:xfrm>
        </p:grpSpPr>
        <p:sp>
          <p:nvSpPr>
            <p:cNvPr id="38" name="Freeform 38"/>
            <p:cNvSpPr/>
            <p:nvPr/>
          </p:nvSpPr>
          <p:spPr>
            <a:xfrm>
              <a:off x="1597450" y="155065"/>
              <a:ext cx="2689198" cy="1039360"/>
            </a:xfrm>
            <a:custGeom>
              <a:avLst/>
              <a:gdLst/>
              <a:ahLst/>
              <a:cxnLst/>
              <a:rect l="l" t="t" r="r" b="b"/>
              <a:pathLst>
                <a:path w="2689198" h="1039360">
                  <a:moveTo>
                    <a:pt x="0" y="0"/>
                  </a:moveTo>
                  <a:lnTo>
                    <a:pt x="2689198" y="0"/>
                  </a:lnTo>
                  <a:lnTo>
                    <a:pt x="2689198" y="1039359"/>
                  </a:lnTo>
                  <a:lnTo>
                    <a:pt x="0" y="1039359"/>
                  </a:lnTo>
                  <a:lnTo>
                    <a:pt x="0" y="0"/>
                  </a:lnTo>
                  <a:close/>
                </a:path>
              </a:pathLst>
            </a:custGeom>
            <a:blipFill>
              <a:blip r:embed="rId13"/>
              <a:stretch>
                <a:fillRect/>
              </a:stretch>
            </a:blipFill>
          </p:spPr>
        </p:sp>
        <p:sp>
          <p:nvSpPr>
            <p:cNvPr id="39" name="Freeform 39"/>
            <p:cNvSpPr/>
            <p:nvPr/>
          </p:nvSpPr>
          <p:spPr>
            <a:xfrm>
              <a:off x="0" y="0"/>
              <a:ext cx="1221734" cy="1310149"/>
            </a:xfrm>
            <a:custGeom>
              <a:avLst/>
              <a:gdLst/>
              <a:ahLst/>
              <a:cxnLst/>
              <a:rect l="l" t="t" r="r" b="b"/>
              <a:pathLst>
                <a:path w="1221734" h="1310149">
                  <a:moveTo>
                    <a:pt x="0" y="0"/>
                  </a:moveTo>
                  <a:lnTo>
                    <a:pt x="1221734" y="0"/>
                  </a:lnTo>
                  <a:lnTo>
                    <a:pt x="1221734" y="1310149"/>
                  </a:lnTo>
                  <a:lnTo>
                    <a:pt x="0" y="1310149"/>
                  </a:lnTo>
                  <a:lnTo>
                    <a:pt x="0" y="0"/>
                  </a:lnTo>
                  <a:close/>
                </a:path>
              </a:pathLst>
            </a:custGeom>
            <a:blipFill>
              <a:blip r:embed="rId14"/>
              <a:stretch>
                <a:fillRect l="-68807" t="-40648" r="-68937" b="-40516"/>
              </a:stretch>
            </a:blipFill>
          </p:spPr>
        </p:sp>
      </p:grpSp>
    </p:spTree>
    <p:extLst>
      <p:ext uri="{BB962C8B-B14F-4D97-AF65-F5344CB8AC3E}">
        <p14:creationId xmlns:p14="http://schemas.microsoft.com/office/powerpoint/2010/main" val="1765698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12888" r="-12888"/>
            </a:stretch>
          </a:blipFill>
        </p:spPr>
      </p:sp>
      <p:sp>
        <p:nvSpPr>
          <p:cNvPr id="3" name="Freeform 3"/>
          <p:cNvSpPr/>
          <p:nvPr/>
        </p:nvSpPr>
        <p:spPr>
          <a:xfrm rot="-2275557">
            <a:off x="16272103" y="-634857"/>
            <a:ext cx="2782408" cy="2782408"/>
          </a:xfrm>
          <a:custGeom>
            <a:avLst/>
            <a:gdLst/>
            <a:ahLst/>
            <a:cxnLst/>
            <a:rect l="l" t="t" r="r" b="b"/>
            <a:pathLst>
              <a:path w="2782408" h="2782408">
                <a:moveTo>
                  <a:pt x="0" y="0"/>
                </a:moveTo>
                <a:lnTo>
                  <a:pt x="2782408" y="0"/>
                </a:lnTo>
                <a:lnTo>
                  <a:pt x="2782408" y="2782407"/>
                </a:lnTo>
                <a:lnTo>
                  <a:pt x="0" y="278240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028700" y="3501122"/>
            <a:ext cx="8474961" cy="1811881"/>
            <a:chOff x="0" y="0"/>
            <a:chExt cx="2208467" cy="472153"/>
          </a:xfrm>
        </p:grpSpPr>
        <p:sp>
          <p:nvSpPr>
            <p:cNvPr id="5" name="Freeform 5"/>
            <p:cNvSpPr/>
            <p:nvPr/>
          </p:nvSpPr>
          <p:spPr>
            <a:xfrm>
              <a:off x="0" y="0"/>
              <a:ext cx="2208467" cy="472153"/>
            </a:xfrm>
            <a:custGeom>
              <a:avLst/>
              <a:gdLst/>
              <a:ahLst/>
              <a:cxnLst/>
              <a:rect l="l" t="t" r="r" b="b"/>
              <a:pathLst>
                <a:path w="2208467" h="472153">
                  <a:moveTo>
                    <a:pt x="31059" y="0"/>
                  </a:moveTo>
                  <a:lnTo>
                    <a:pt x="2177408" y="0"/>
                  </a:lnTo>
                  <a:cubicBezTo>
                    <a:pt x="2185645" y="0"/>
                    <a:pt x="2193545" y="3272"/>
                    <a:pt x="2199370" y="9097"/>
                  </a:cubicBezTo>
                  <a:cubicBezTo>
                    <a:pt x="2205195" y="14922"/>
                    <a:pt x="2208467" y="22822"/>
                    <a:pt x="2208467" y="31059"/>
                  </a:cubicBezTo>
                  <a:lnTo>
                    <a:pt x="2208467" y="441094"/>
                  </a:lnTo>
                  <a:cubicBezTo>
                    <a:pt x="2208467" y="449331"/>
                    <a:pt x="2205195" y="457231"/>
                    <a:pt x="2199370" y="463056"/>
                  </a:cubicBezTo>
                  <a:cubicBezTo>
                    <a:pt x="2193545" y="468881"/>
                    <a:pt x="2185645" y="472153"/>
                    <a:pt x="2177408" y="472153"/>
                  </a:cubicBezTo>
                  <a:lnTo>
                    <a:pt x="31059" y="472153"/>
                  </a:lnTo>
                  <a:cubicBezTo>
                    <a:pt x="22822" y="472153"/>
                    <a:pt x="14922" y="468881"/>
                    <a:pt x="9097" y="463056"/>
                  </a:cubicBezTo>
                  <a:cubicBezTo>
                    <a:pt x="3272" y="457231"/>
                    <a:pt x="0" y="449331"/>
                    <a:pt x="0" y="441094"/>
                  </a:cubicBezTo>
                  <a:lnTo>
                    <a:pt x="0" y="31059"/>
                  </a:lnTo>
                  <a:cubicBezTo>
                    <a:pt x="0" y="22822"/>
                    <a:pt x="3272" y="14922"/>
                    <a:pt x="9097" y="9097"/>
                  </a:cubicBezTo>
                  <a:cubicBezTo>
                    <a:pt x="14922" y="3272"/>
                    <a:pt x="22822" y="0"/>
                    <a:pt x="31059" y="0"/>
                  </a:cubicBezTo>
                  <a:close/>
                </a:path>
              </a:pathLst>
            </a:custGeom>
            <a:solidFill>
              <a:srgbClr val="FFFFFF">
                <a:alpha val="49804"/>
              </a:srgbClr>
            </a:solidFill>
          </p:spPr>
        </p:sp>
        <p:sp>
          <p:nvSpPr>
            <p:cNvPr id="6" name="TextBox 6"/>
            <p:cNvSpPr txBox="1"/>
            <p:nvPr/>
          </p:nvSpPr>
          <p:spPr>
            <a:xfrm>
              <a:off x="0" y="-47625"/>
              <a:ext cx="2208467" cy="519778"/>
            </a:xfrm>
            <a:prstGeom prst="rect">
              <a:avLst/>
            </a:prstGeom>
          </p:spPr>
          <p:txBody>
            <a:bodyPr lIns="50800" tIns="50800" rIns="50800" bIns="50800" rtlCol="0" anchor="ctr"/>
            <a:lstStyle/>
            <a:p>
              <a:pPr algn="ctr">
                <a:lnSpc>
                  <a:spcPts val="2940"/>
                </a:lnSpc>
              </a:pPr>
              <a:endParaRPr/>
            </a:p>
          </p:txBody>
        </p:sp>
      </p:grpSp>
      <p:grpSp>
        <p:nvGrpSpPr>
          <p:cNvPr id="7" name="Group 7"/>
          <p:cNvGrpSpPr/>
          <p:nvPr/>
        </p:nvGrpSpPr>
        <p:grpSpPr>
          <a:xfrm>
            <a:off x="1106787" y="5449930"/>
            <a:ext cx="8474961" cy="1811881"/>
            <a:chOff x="0" y="0"/>
            <a:chExt cx="2208467" cy="472153"/>
          </a:xfrm>
        </p:grpSpPr>
        <p:sp>
          <p:nvSpPr>
            <p:cNvPr id="8" name="Freeform 8"/>
            <p:cNvSpPr/>
            <p:nvPr/>
          </p:nvSpPr>
          <p:spPr>
            <a:xfrm>
              <a:off x="0" y="0"/>
              <a:ext cx="2208467" cy="472153"/>
            </a:xfrm>
            <a:custGeom>
              <a:avLst/>
              <a:gdLst/>
              <a:ahLst/>
              <a:cxnLst/>
              <a:rect l="l" t="t" r="r" b="b"/>
              <a:pathLst>
                <a:path w="2208467" h="472153">
                  <a:moveTo>
                    <a:pt x="31059" y="0"/>
                  </a:moveTo>
                  <a:lnTo>
                    <a:pt x="2177408" y="0"/>
                  </a:lnTo>
                  <a:cubicBezTo>
                    <a:pt x="2185645" y="0"/>
                    <a:pt x="2193545" y="3272"/>
                    <a:pt x="2199370" y="9097"/>
                  </a:cubicBezTo>
                  <a:cubicBezTo>
                    <a:pt x="2205195" y="14922"/>
                    <a:pt x="2208467" y="22822"/>
                    <a:pt x="2208467" y="31059"/>
                  </a:cubicBezTo>
                  <a:lnTo>
                    <a:pt x="2208467" y="441094"/>
                  </a:lnTo>
                  <a:cubicBezTo>
                    <a:pt x="2208467" y="449331"/>
                    <a:pt x="2205195" y="457231"/>
                    <a:pt x="2199370" y="463056"/>
                  </a:cubicBezTo>
                  <a:cubicBezTo>
                    <a:pt x="2193545" y="468881"/>
                    <a:pt x="2185645" y="472153"/>
                    <a:pt x="2177408" y="472153"/>
                  </a:cubicBezTo>
                  <a:lnTo>
                    <a:pt x="31059" y="472153"/>
                  </a:lnTo>
                  <a:cubicBezTo>
                    <a:pt x="22822" y="472153"/>
                    <a:pt x="14922" y="468881"/>
                    <a:pt x="9097" y="463056"/>
                  </a:cubicBezTo>
                  <a:cubicBezTo>
                    <a:pt x="3272" y="457231"/>
                    <a:pt x="0" y="449331"/>
                    <a:pt x="0" y="441094"/>
                  </a:cubicBezTo>
                  <a:lnTo>
                    <a:pt x="0" y="31059"/>
                  </a:lnTo>
                  <a:cubicBezTo>
                    <a:pt x="0" y="22822"/>
                    <a:pt x="3272" y="14922"/>
                    <a:pt x="9097" y="9097"/>
                  </a:cubicBezTo>
                  <a:cubicBezTo>
                    <a:pt x="14922" y="3272"/>
                    <a:pt x="22822" y="0"/>
                    <a:pt x="31059" y="0"/>
                  </a:cubicBezTo>
                  <a:close/>
                </a:path>
              </a:pathLst>
            </a:custGeom>
            <a:solidFill>
              <a:srgbClr val="FFFFFF">
                <a:alpha val="49804"/>
              </a:srgbClr>
            </a:solidFill>
          </p:spPr>
        </p:sp>
        <p:sp>
          <p:nvSpPr>
            <p:cNvPr id="9" name="TextBox 9"/>
            <p:cNvSpPr txBox="1"/>
            <p:nvPr/>
          </p:nvSpPr>
          <p:spPr>
            <a:xfrm>
              <a:off x="0" y="-47625"/>
              <a:ext cx="2208467" cy="519778"/>
            </a:xfrm>
            <a:prstGeom prst="rect">
              <a:avLst/>
            </a:prstGeom>
          </p:spPr>
          <p:txBody>
            <a:bodyPr lIns="50800" tIns="50800" rIns="50800" bIns="50800" rtlCol="0" anchor="ctr"/>
            <a:lstStyle/>
            <a:p>
              <a:pPr algn="ctr">
                <a:lnSpc>
                  <a:spcPts val="2940"/>
                </a:lnSpc>
              </a:pPr>
              <a:endParaRPr/>
            </a:p>
          </p:txBody>
        </p:sp>
      </p:grpSp>
      <p:grpSp>
        <p:nvGrpSpPr>
          <p:cNvPr id="10" name="Group 10"/>
          <p:cNvGrpSpPr/>
          <p:nvPr/>
        </p:nvGrpSpPr>
        <p:grpSpPr>
          <a:xfrm>
            <a:off x="1184873" y="7418604"/>
            <a:ext cx="8318787" cy="1811881"/>
            <a:chOff x="0" y="0"/>
            <a:chExt cx="2167770" cy="472153"/>
          </a:xfrm>
        </p:grpSpPr>
        <p:sp>
          <p:nvSpPr>
            <p:cNvPr id="11" name="Freeform 11"/>
            <p:cNvSpPr/>
            <p:nvPr/>
          </p:nvSpPr>
          <p:spPr>
            <a:xfrm>
              <a:off x="0" y="0"/>
              <a:ext cx="2167770" cy="472153"/>
            </a:xfrm>
            <a:custGeom>
              <a:avLst/>
              <a:gdLst/>
              <a:ahLst/>
              <a:cxnLst/>
              <a:rect l="l" t="t" r="r" b="b"/>
              <a:pathLst>
                <a:path w="2167770" h="472153">
                  <a:moveTo>
                    <a:pt x="31642" y="0"/>
                  </a:moveTo>
                  <a:lnTo>
                    <a:pt x="2136128" y="0"/>
                  </a:lnTo>
                  <a:cubicBezTo>
                    <a:pt x="2144520" y="0"/>
                    <a:pt x="2152568" y="3334"/>
                    <a:pt x="2158502" y="9268"/>
                  </a:cubicBezTo>
                  <a:cubicBezTo>
                    <a:pt x="2164436" y="15202"/>
                    <a:pt x="2167770" y="23250"/>
                    <a:pt x="2167770" y="31642"/>
                  </a:cubicBezTo>
                  <a:lnTo>
                    <a:pt x="2167770" y="440511"/>
                  </a:lnTo>
                  <a:cubicBezTo>
                    <a:pt x="2167770" y="448903"/>
                    <a:pt x="2164436" y="456951"/>
                    <a:pt x="2158502" y="462885"/>
                  </a:cubicBezTo>
                  <a:cubicBezTo>
                    <a:pt x="2152568" y="468820"/>
                    <a:pt x="2144520" y="472153"/>
                    <a:pt x="2136128" y="472153"/>
                  </a:cubicBezTo>
                  <a:lnTo>
                    <a:pt x="31642" y="472153"/>
                  </a:lnTo>
                  <a:cubicBezTo>
                    <a:pt x="23250" y="472153"/>
                    <a:pt x="15202" y="468820"/>
                    <a:pt x="9268" y="462885"/>
                  </a:cubicBezTo>
                  <a:cubicBezTo>
                    <a:pt x="3334" y="456951"/>
                    <a:pt x="0" y="448903"/>
                    <a:pt x="0" y="440511"/>
                  </a:cubicBezTo>
                  <a:lnTo>
                    <a:pt x="0" y="31642"/>
                  </a:lnTo>
                  <a:cubicBezTo>
                    <a:pt x="0" y="23250"/>
                    <a:pt x="3334" y="15202"/>
                    <a:pt x="9268" y="9268"/>
                  </a:cubicBezTo>
                  <a:cubicBezTo>
                    <a:pt x="15202" y="3334"/>
                    <a:pt x="23250" y="0"/>
                    <a:pt x="31642" y="0"/>
                  </a:cubicBezTo>
                  <a:close/>
                </a:path>
              </a:pathLst>
            </a:custGeom>
            <a:solidFill>
              <a:srgbClr val="FFFFFF">
                <a:alpha val="49804"/>
              </a:srgbClr>
            </a:solidFill>
          </p:spPr>
        </p:sp>
        <p:sp>
          <p:nvSpPr>
            <p:cNvPr id="12" name="TextBox 12"/>
            <p:cNvSpPr txBox="1"/>
            <p:nvPr/>
          </p:nvSpPr>
          <p:spPr>
            <a:xfrm>
              <a:off x="0" y="-47625"/>
              <a:ext cx="2167770" cy="519778"/>
            </a:xfrm>
            <a:prstGeom prst="rect">
              <a:avLst/>
            </a:prstGeom>
          </p:spPr>
          <p:txBody>
            <a:bodyPr lIns="50800" tIns="50800" rIns="50800" bIns="50800" rtlCol="0" anchor="ctr"/>
            <a:lstStyle/>
            <a:p>
              <a:pPr algn="ctr">
                <a:lnSpc>
                  <a:spcPts val="2940"/>
                </a:lnSpc>
              </a:pPr>
              <a:endParaRPr/>
            </a:p>
          </p:txBody>
        </p:sp>
      </p:grpSp>
      <p:sp>
        <p:nvSpPr>
          <p:cNvPr id="13" name="Freeform 13"/>
          <p:cNvSpPr/>
          <p:nvPr/>
        </p:nvSpPr>
        <p:spPr>
          <a:xfrm rot="-5400000">
            <a:off x="-360771" y="5471222"/>
            <a:ext cx="5423138" cy="1769299"/>
          </a:xfrm>
          <a:custGeom>
            <a:avLst/>
            <a:gdLst/>
            <a:ahLst/>
            <a:cxnLst/>
            <a:rect l="l" t="t" r="r" b="b"/>
            <a:pathLst>
              <a:path w="5423138" h="1769299">
                <a:moveTo>
                  <a:pt x="0" y="0"/>
                </a:moveTo>
                <a:lnTo>
                  <a:pt x="5423138" y="0"/>
                </a:lnTo>
                <a:lnTo>
                  <a:pt x="5423138" y="1769298"/>
                </a:lnTo>
                <a:lnTo>
                  <a:pt x="0" y="176929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4" name="Freeform 14"/>
          <p:cNvSpPr/>
          <p:nvPr/>
        </p:nvSpPr>
        <p:spPr>
          <a:xfrm>
            <a:off x="17663307" y="9230486"/>
            <a:ext cx="1639912" cy="1639912"/>
          </a:xfrm>
          <a:custGeom>
            <a:avLst/>
            <a:gdLst/>
            <a:ahLst/>
            <a:cxnLst/>
            <a:rect l="l" t="t" r="r" b="b"/>
            <a:pathLst>
              <a:path w="1639912" h="1639912">
                <a:moveTo>
                  <a:pt x="0" y="0"/>
                </a:moveTo>
                <a:lnTo>
                  <a:pt x="1639912" y="0"/>
                </a:lnTo>
                <a:lnTo>
                  <a:pt x="1639912" y="1639911"/>
                </a:lnTo>
                <a:lnTo>
                  <a:pt x="0" y="1639911"/>
                </a:lnTo>
                <a:lnTo>
                  <a:pt x="0" y="0"/>
                </a:lnTo>
                <a:close/>
              </a:path>
            </a:pathLst>
          </a:custGeom>
          <a:blipFill>
            <a:blip r:embed="rId7">
              <a:alphaModFix amt="15000"/>
              <a:extLst>
                <a:ext uri="{96DAC541-7B7A-43D3-8B79-37D633B846F1}">
                  <asvg:svgBlip xmlns="" xmlns:asvg="http://schemas.microsoft.com/office/drawing/2016/SVG/main" r:embed="rId8"/>
                </a:ext>
              </a:extLst>
            </a:blip>
            <a:stretch>
              <a:fillRect/>
            </a:stretch>
          </a:blipFill>
        </p:spPr>
      </p:sp>
      <p:grpSp>
        <p:nvGrpSpPr>
          <p:cNvPr id="15" name="Group 15"/>
          <p:cNvGrpSpPr/>
          <p:nvPr/>
        </p:nvGrpSpPr>
        <p:grpSpPr>
          <a:xfrm rot="-5400000">
            <a:off x="-193555" y="-1077938"/>
            <a:ext cx="2012678" cy="3167067"/>
            <a:chOff x="0" y="0"/>
            <a:chExt cx="2683571" cy="4222756"/>
          </a:xfrm>
        </p:grpSpPr>
        <p:grpSp>
          <p:nvGrpSpPr>
            <p:cNvPr id="16" name="Group 16"/>
            <p:cNvGrpSpPr/>
            <p:nvPr/>
          </p:nvGrpSpPr>
          <p:grpSpPr>
            <a:xfrm>
              <a:off x="518668" y="716604"/>
              <a:ext cx="1622808" cy="3506153"/>
              <a:chOff x="0" y="0"/>
              <a:chExt cx="585263" cy="1264488"/>
            </a:xfrm>
          </p:grpSpPr>
          <p:sp>
            <p:nvSpPr>
              <p:cNvPr id="17" name="Freeform 17"/>
              <p:cNvSpPr/>
              <p:nvPr/>
            </p:nvSpPr>
            <p:spPr>
              <a:xfrm>
                <a:off x="0" y="0"/>
                <a:ext cx="585263" cy="1264488"/>
              </a:xfrm>
              <a:custGeom>
                <a:avLst/>
                <a:gdLst/>
                <a:ahLst/>
                <a:cxnLst/>
                <a:rect l="l" t="t" r="r" b="b"/>
                <a:pathLst>
                  <a:path w="585263" h="1264488">
                    <a:moveTo>
                      <a:pt x="195193" y="1245419"/>
                    </a:moveTo>
                    <a:cubicBezTo>
                      <a:pt x="225198" y="1256933"/>
                      <a:pt x="259310" y="1264488"/>
                      <a:pt x="292789" y="1264488"/>
                    </a:cubicBezTo>
                    <a:cubicBezTo>
                      <a:pt x="326269" y="1264488"/>
                      <a:pt x="358486" y="1258011"/>
                      <a:pt x="388175" y="1246497"/>
                    </a:cubicBezTo>
                    <a:cubicBezTo>
                      <a:pt x="388807" y="1246138"/>
                      <a:pt x="389438" y="1246138"/>
                      <a:pt x="390070" y="1245778"/>
                    </a:cubicBezTo>
                    <a:cubicBezTo>
                      <a:pt x="501564" y="1199723"/>
                      <a:pt x="583684" y="1078109"/>
                      <a:pt x="585263" y="925953"/>
                    </a:cubicBezTo>
                    <a:lnTo>
                      <a:pt x="585263" y="0"/>
                    </a:lnTo>
                    <a:lnTo>
                      <a:pt x="0" y="0"/>
                    </a:lnTo>
                    <a:lnTo>
                      <a:pt x="0" y="925266"/>
                    </a:lnTo>
                    <a:cubicBezTo>
                      <a:pt x="1579" y="1078828"/>
                      <a:pt x="82436" y="1200443"/>
                      <a:pt x="195193" y="1245419"/>
                    </a:cubicBezTo>
                    <a:close/>
                  </a:path>
                </a:pathLst>
              </a:custGeom>
              <a:solidFill>
                <a:srgbClr val="153930"/>
              </a:solidFill>
            </p:spPr>
          </p:sp>
          <p:sp>
            <p:nvSpPr>
              <p:cNvPr id="18" name="TextBox 18"/>
              <p:cNvSpPr txBox="1"/>
              <p:nvPr/>
            </p:nvSpPr>
            <p:spPr>
              <a:xfrm>
                <a:off x="0" y="-47625"/>
                <a:ext cx="585263" cy="1185113"/>
              </a:xfrm>
              <a:prstGeom prst="rect">
                <a:avLst/>
              </a:prstGeom>
            </p:spPr>
            <p:txBody>
              <a:bodyPr lIns="50800" tIns="50800" rIns="50800" bIns="50800" rtlCol="0" anchor="ctr"/>
              <a:lstStyle/>
              <a:p>
                <a:pPr algn="ctr">
                  <a:lnSpc>
                    <a:spcPts val="2940"/>
                  </a:lnSpc>
                </a:pPr>
                <a:endParaRPr/>
              </a:p>
            </p:txBody>
          </p:sp>
        </p:grpSp>
        <p:grpSp>
          <p:nvGrpSpPr>
            <p:cNvPr id="19" name="Group 19"/>
            <p:cNvGrpSpPr/>
            <p:nvPr/>
          </p:nvGrpSpPr>
          <p:grpSpPr>
            <a:xfrm>
              <a:off x="1399414" y="1914165"/>
              <a:ext cx="1284157" cy="1425132"/>
              <a:chOff x="0" y="0"/>
              <a:chExt cx="812800" cy="902030"/>
            </a:xfrm>
          </p:grpSpPr>
          <p:sp>
            <p:nvSpPr>
              <p:cNvPr id="20" name="Freeform 20"/>
              <p:cNvSpPr/>
              <p:nvPr/>
            </p:nvSpPr>
            <p:spPr>
              <a:xfrm>
                <a:off x="0" y="0"/>
                <a:ext cx="812800" cy="902030"/>
              </a:xfrm>
              <a:custGeom>
                <a:avLst/>
                <a:gdLst/>
                <a:ahLst/>
                <a:cxnLst/>
                <a:rect l="l" t="t" r="r" b="b"/>
                <a:pathLst>
                  <a:path w="812800" h="902030">
                    <a:moveTo>
                      <a:pt x="406400" y="0"/>
                    </a:moveTo>
                    <a:cubicBezTo>
                      <a:pt x="181951" y="0"/>
                      <a:pt x="0" y="201926"/>
                      <a:pt x="0" y="451015"/>
                    </a:cubicBezTo>
                    <a:cubicBezTo>
                      <a:pt x="0" y="700103"/>
                      <a:pt x="181951" y="902030"/>
                      <a:pt x="406400" y="902030"/>
                    </a:cubicBezTo>
                    <a:cubicBezTo>
                      <a:pt x="630849" y="902030"/>
                      <a:pt x="812800" y="700103"/>
                      <a:pt x="812800" y="451015"/>
                    </a:cubicBezTo>
                    <a:cubicBezTo>
                      <a:pt x="812800" y="201926"/>
                      <a:pt x="630849" y="0"/>
                      <a:pt x="406400" y="0"/>
                    </a:cubicBezTo>
                    <a:close/>
                  </a:path>
                </a:pathLst>
              </a:custGeom>
              <a:solidFill>
                <a:srgbClr val="2D892C"/>
              </a:solidFill>
            </p:spPr>
          </p:sp>
          <p:sp>
            <p:nvSpPr>
              <p:cNvPr id="21" name="TextBox 21"/>
              <p:cNvSpPr txBox="1"/>
              <p:nvPr/>
            </p:nvSpPr>
            <p:spPr>
              <a:xfrm>
                <a:off x="76200" y="36940"/>
                <a:ext cx="660400" cy="780524"/>
              </a:xfrm>
              <a:prstGeom prst="rect">
                <a:avLst/>
              </a:prstGeom>
            </p:spPr>
            <p:txBody>
              <a:bodyPr lIns="50800" tIns="50800" rIns="50800" bIns="50800" rtlCol="0" anchor="ctr"/>
              <a:lstStyle/>
              <a:p>
                <a:pPr algn="ctr">
                  <a:lnSpc>
                    <a:spcPts val="3359"/>
                  </a:lnSpc>
                </a:pPr>
                <a:endParaRPr/>
              </a:p>
            </p:txBody>
          </p:sp>
        </p:grpSp>
        <p:grpSp>
          <p:nvGrpSpPr>
            <p:cNvPr id="22" name="Group 22"/>
            <p:cNvGrpSpPr/>
            <p:nvPr/>
          </p:nvGrpSpPr>
          <p:grpSpPr>
            <a:xfrm>
              <a:off x="0" y="0"/>
              <a:ext cx="1030543" cy="2857133"/>
              <a:chOff x="0" y="0"/>
              <a:chExt cx="456090" cy="1264488"/>
            </a:xfrm>
          </p:grpSpPr>
          <p:sp>
            <p:nvSpPr>
              <p:cNvPr id="23" name="Freeform 23"/>
              <p:cNvSpPr/>
              <p:nvPr/>
            </p:nvSpPr>
            <p:spPr>
              <a:xfrm>
                <a:off x="0" y="0"/>
                <a:ext cx="456090" cy="1264488"/>
              </a:xfrm>
              <a:custGeom>
                <a:avLst/>
                <a:gdLst/>
                <a:ahLst/>
                <a:cxnLst/>
                <a:rect l="l" t="t" r="r" b="b"/>
                <a:pathLst>
                  <a:path w="456090" h="1264488">
                    <a:moveTo>
                      <a:pt x="152112" y="1245419"/>
                    </a:moveTo>
                    <a:cubicBezTo>
                      <a:pt x="175495" y="1256933"/>
                      <a:pt x="202078" y="1264488"/>
                      <a:pt x="228168" y="1264488"/>
                    </a:cubicBezTo>
                    <a:cubicBezTo>
                      <a:pt x="254259" y="1264488"/>
                      <a:pt x="279365" y="1258011"/>
                      <a:pt x="302501" y="1246497"/>
                    </a:cubicBezTo>
                    <a:cubicBezTo>
                      <a:pt x="302994" y="1246138"/>
                      <a:pt x="303486" y="1246138"/>
                      <a:pt x="303978" y="1245778"/>
                    </a:cubicBezTo>
                    <a:cubicBezTo>
                      <a:pt x="390864" y="1199723"/>
                      <a:pt x="454859" y="1078109"/>
                      <a:pt x="456090" y="925953"/>
                    </a:cubicBezTo>
                    <a:lnTo>
                      <a:pt x="456090" y="0"/>
                    </a:lnTo>
                    <a:lnTo>
                      <a:pt x="0" y="0"/>
                    </a:lnTo>
                    <a:lnTo>
                      <a:pt x="0" y="925266"/>
                    </a:lnTo>
                    <a:cubicBezTo>
                      <a:pt x="1231" y="1078828"/>
                      <a:pt x="64241" y="1200443"/>
                      <a:pt x="152112" y="1245419"/>
                    </a:cubicBezTo>
                    <a:close/>
                  </a:path>
                </a:pathLst>
              </a:custGeom>
              <a:solidFill>
                <a:srgbClr val="2D892C">
                  <a:alpha val="83922"/>
                </a:srgbClr>
              </a:solidFill>
            </p:spPr>
          </p:sp>
          <p:sp>
            <p:nvSpPr>
              <p:cNvPr id="24" name="TextBox 24"/>
              <p:cNvSpPr txBox="1"/>
              <p:nvPr/>
            </p:nvSpPr>
            <p:spPr>
              <a:xfrm>
                <a:off x="0" y="-47625"/>
                <a:ext cx="456090" cy="1185113"/>
              </a:xfrm>
              <a:prstGeom prst="rect">
                <a:avLst/>
              </a:prstGeom>
            </p:spPr>
            <p:txBody>
              <a:bodyPr lIns="50800" tIns="50800" rIns="50800" bIns="50800" rtlCol="0" anchor="ctr"/>
              <a:lstStyle/>
              <a:p>
                <a:pPr algn="ctr">
                  <a:lnSpc>
                    <a:spcPts val="2940"/>
                  </a:lnSpc>
                </a:pPr>
                <a:endParaRPr/>
              </a:p>
            </p:txBody>
          </p:sp>
        </p:grpSp>
      </p:grpSp>
      <p:sp>
        <p:nvSpPr>
          <p:cNvPr id="25" name="Freeform 25"/>
          <p:cNvSpPr/>
          <p:nvPr/>
        </p:nvSpPr>
        <p:spPr>
          <a:xfrm rot="5400000">
            <a:off x="-442687" y="9438130"/>
            <a:ext cx="1697739" cy="1697739"/>
          </a:xfrm>
          <a:custGeom>
            <a:avLst/>
            <a:gdLst/>
            <a:ahLst/>
            <a:cxnLst/>
            <a:rect l="l" t="t" r="r" b="b"/>
            <a:pathLst>
              <a:path w="1697739" h="1697739">
                <a:moveTo>
                  <a:pt x="0" y="0"/>
                </a:moveTo>
                <a:lnTo>
                  <a:pt x="1697740" y="0"/>
                </a:lnTo>
                <a:lnTo>
                  <a:pt x="1697740" y="1697740"/>
                </a:lnTo>
                <a:lnTo>
                  <a:pt x="0" y="169774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26" name="Freeform 26"/>
          <p:cNvSpPr/>
          <p:nvPr/>
        </p:nvSpPr>
        <p:spPr>
          <a:xfrm>
            <a:off x="7354032" y="9544811"/>
            <a:ext cx="2860614" cy="1412428"/>
          </a:xfrm>
          <a:custGeom>
            <a:avLst/>
            <a:gdLst/>
            <a:ahLst/>
            <a:cxnLst/>
            <a:rect l="l" t="t" r="r" b="b"/>
            <a:pathLst>
              <a:path w="2860614" h="1412428">
                <a:moveTo>
                  <a:pt x="0" y="0"/>
                </a:moveTo>
                <a:lnTo>
                  <a:pt x="2860615" y="0"/>
                </a:lnTo>
                <a:lnTo>
                  <a:pt x="2860615" y="1412428"/>
                </a:lnTo>
                <a:lnTo>
                  <a:pt x="0" y="1412428"/>
                </a:lnTo>
                <a:lnTo>
                  <a:pt x="0" y="0"/>
                </a:lnTo>
                <a:close/>
              </a:path>
            </a:pathLst>
          </a:custGeom>
          <a:blipFill>
            <a:blip r:embed="rId11">
              <a:alphaModFix amt="2000"/>
              <a:extLst>
                <a:ext uri="{96DAC541-7B7A-43D3-8B79-37D633B846F1}">
                  <asvg:svgBlip xmlns="" xmlns:asvg="http://schemas.microsoft.com/office/drawing/2016/SVG/main" r:embed="rId12"/>
                </a:ext>
              </a:extLst>
            </a:blip>
            <a:stretch>
              <a:fillRect/>
            </a:stretch>
          </a:blipFill>
        </p:spPr>
      </p:sp>
      <p:sp>
        <p:nvSpPr>
          <p:cNvPr id="27" name="Freeform 27"/>
          <p:cNvSpPr/>
          <p:nvPr/>
        </p:nvSpPr>
        <p:spPr>
          <a:xfrm>
            <a:off x="2001948" y="4185577"/>
            <a:ext cx="579097" cy="623523"/>
          </a:xfrm>
          <a:custGeom>
            <a:avLst/>
            <a:gdLst/>
            <a:ahLst/>
            <a:cxnLst/>
            <a:rect l="l" t="t" r="r" b="b"/>
            <a:pathLst>
              <a:path w="579097" h="623523">
                <a:moveTo>
                  <a:pt x="0" y="0"/>
                </a:moveTo>
                <a:lnTo>
                  <a:pt x="579097" y="0"/>
                </a:lnTo>
                <a:lnTo>
                  <a:pt x="579097" y="623523"/>
                </a:lnTo>
                <a:lnTo>
                  <a:pt x="0" y="623523"/>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28" name="Freeform 28"/>
          <p:cNvSpPr/>
          <p:nvPr/>
        </p:nvSpPr>
        <p:spPr>
          <a:xfrm>
            <a:off x="2074590" y="6019934"/>
            <a:ext cx="592443" cy="539863"/>
          </a:xfrm>
          <a:custGeom>
            <a:avLst/>
            <a:gdLst/>
            <a:ahLst/>
            <a:cxnLst/>
            <a:rect l="l" t="t" r="r" b="b"/>
            <a:pathLst>
              <a:path w="592443" h="539863">
                <a:moveTo>
                  <a:pt x="0" y="0"/>
                </a:moveTo>
                <a:lnTo>
                  <a:pt x="592443" y="0"/>
                </a:lnTo>
                <a:lnTo>
                  <a:pt x="592443" y="539863"/>
                </a:lnTo>
                <a:lnTo>
                  <a:pt x="0" y="539863"/>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grpSp>
        <p:nvGrpSpPr>
          <p:cNvPr id="29" name="Group 29"/>
          <p:cNvGrpSpPr/>
          <p:nvPr/>
        </p:nvGrpSpPr>
        <p:grpSpPr>
          <a:xfrm>
            <a:off x="1213195" y="7261812"/>
            <a:ext cx="2366246" cy="2289008"/>
            <a:chOff x="0" y="0"/>
            <a:chExt cx="623209" cy="602866"/>
          </a:xfrm>
        </p:grpSpPr>
        <p:sp>
          <p:nvSpPr>
            <p:cNvPr id="30" name="Freeform 30"/>
            <p:cNvSpPr/>
            <p:nvPr/>
          </p:nvSpPr>
          <p:spPr>
            <a:xfrm>
              <a:off x="0" y="0"/>
              <a:ext cx="623209" cy="602866"/>
            </a:xfrm>
            <a:custGeom>
              <a:avLst/>
              <a:gdLst/>
              <a:ahLst/>
              <a:cxnLst/>
              <a:rect l="l" t="t" r="r" b="b"/>
              <a:pathLst>
                <a:path w="623209" h="602866">
                  <a:moveTo>
                    <a:pt x="0" y="0"/>
                  </a:moveTo>
                  <a:lnTo>
                    <a:pt x="623209" y="0"/>
                  </a:lnTo>
                  <a:lnTo>
                    <a:pt x="623209" y="602866"/>
                  </a:lnTo>
                  <a:lnTo>
                    <a:pt x="0" y="602866"/>
                  </a:lnTo>
                  <a:close/>
                </a:path>
              </a:pathLst>
            </a:custGeom>
            <a:solidFill>
              <a:srgbClr val="FFFFFF"/>
            </a:solidFill>
          </p:spPr>
        </p:sp>
        <p:sp>
          <p:nvSpPr>
            <p:cNvPr id="31" name="TextBox 31"/>
            <p:cNvSpPr txBox="1"/>
            <p:nvPr/>
          </p:nvSpPr>
          <p:spPr>
            <a:xfrm>
              <a:off x="0" y="-57150"/>
              <a:ext cx="623209" cy="660016"/>
            </a:xfrm>
            <a:prstGeom prst="rect">
              <a:avLst/>
            </a:prstGeom>
          </p:spPr>
          <p:txBody>
            <a:bodyPr lIns="50800" tIns="50800" rIns="50800" bIns="50800" rtlCol="0" anchor="ctr"/>
            <a:lstStyle/>
            <a:p>
              <a:pPr algn="ctr">
                <a:lnSpc>
                  <a:spcPts val="2940"/>
                </a:lnSpc>
              </a:pPr>
              <a:endParaRPr/>
            </a:p>
          </p:txBody>
        </p:sp>
      </p:grpSp>
      <p:sp>
        <p:nvSpPr>
          <p:cNvPr id="32" name="TextBox 32"/>
          <p:cNvSpPr txBox="1"/>
          <p:nvPr/>
        </p:nvSpPr>
        <p:spPr>
          <a:xfrm>
            <a:off x="3472218" y="990600"/>
            <a:ext cx="11343563" cy="990600"/>
          </a:xfrm>
          <a:prstGeom prst="rect">
            <a:avLst/>
          </a:prstGeom>
        </p:spPr>
        <p:txBody>
          <a:bodyPr lIns="0" tIns="0" rIns="0" bIns="0" rtlCol="0" anchor="t">
            <a:spAutoFit/>
          </a:bodyPr>
          <a:lstStyle/>
          <a:p>
            <a:pPr algn="ctr">
              <a:lnSpc>
                <a:spcPts val="3900"/>
              </a:lnSpc>
            </a:pPr>
            <a:r>
              <a:rPr lang="en-US" sz="3000" b="1" spc="30">
                <a:solidFill>
                  <a:srgbClr val="2D892C"/>
                </a:solidFill>
                <a:latin typeface="Oswald Bold"/>
                <a:ea typeface="Oswald Bold"/>
                <a:cs typeface="Oswald Bold"/>
                <a:sym typeface="Oswald Bold"/>
              </a:rPr>
              <a:t>YEŞIL ÜRETIM, DÖNGÜSEL EKONOMI VE KAPSAYICI İSTIHDAM HIZLANDIRICI HIBE DESTEĞI PROGRAM KÜNYESI</a:t>
            </a:r>
          </a:p>
        </p:txBody>
      </p:sp>
      <p:sp>
        <p:nvSpPr>
          <p:cNvPr id="33" name="TextBox 33"/>
          <p:cNvSpPr txBox="1"/>
          <p:nvPr/>
        </p:nvSpPr>
        <p:spPr>
          <a:xfrm>
            <a:off x="4024735" y="3691927"/>
            <a:ext cx="4136107" cy="405765"/>
          </a:xfrm>
          <a:prstGeom prst="rect">
            <a:avLst/>
          </a:prstGeom>
        </p:spPr>
        <p:txBody>
          <a:bodyPr lIns="0" tIns="0" rIns="0" bIns="0" rtlCol="0" anchor="t">
            <a:spAutoFit/>
          </a:bodyPr>
          <a:lstStyle/>
          <a:p>
            <a:pPr algn="l">
              <a:lnSpc>
                <a:spcPts val="3359"/>
              </a:lnSpc>
              <a:spcBef>
                <a:spcPct val="0"/>
              </a:spcBef>
            </a:pPr>
            <a:r>
              <a:rPr lang="en-US" sz="2400" b="1" spc="24">
                <a:solidFill>
                  <a:srgbClr val="000000"/>
                </a:solidFill>
                <a:latin typeface="Oswald Bold"/>
                <a:ea typeface="Oswald Bold"/>
                <a:cs typeface="Oswald Bold"/>
                <a:sym typeface="Oswald Bold"/>
              </a:rPr>
              <a:t>PROGRAMIN GENEL AMACI​</a:t>
            </a:r>
          </a:p>
        </p:txBody>
      </p:sp>
      <p:sp>
        <p:nvSpPr>
          <p:cNvPr id="34" name="TextBox 34"/>
          <p:cNvSpPr txBox="1"/>
          <p:nvPr/>
        </p:nvSpPr>
        <p:spPr>
          <a:xfrm>
            <a:off x="4024735" y="5650669"/>
            <a:ext cx="4136107" cy="405765"/>
          </a:xfrm>
          <a:prstGeom prst="rect">
            <a:avLst/>
          </a:prstGeom>
        </p:spPr>
        <p:txBody>
          <a:bodyPr lIns="0" tIns="0" rIns="0" bIns="0" rtlCol="0" anchor="t">
            <a:spAutoFit/>
          </a:bodyPr>
          <a:lstStyle/>
          <a:p>
            <a:pPr algn="l">
              <a:lnSpc>
                <a:spcPts val="3359"/>
              </a:lnSpc>
              <a:spcBef>
                <a:spcPct val="0"/>
              </a:spcBef>
            </a:pPr>
            <a:r>
              <a:rPr lang="en-US" sz="2400" b="1" spc="24">
                <a:solidFill>
                  <a:srgbClr val="000000"/>
                </a:solidFill>
                <a:latin typeface="Oswald Bold"/>
                <a:ea typeface="Oswald Bold"/>
                <a:cs typeface="Oswald Bold"/>
                <a:sym typeface="Oswald Bold"/>
              </a:rPr>
              <a:t>PROGRAMIN ÖZEL AMACI​</a:t>
            </a:r>
          </a:p>
        </p:txBody>
      </p:sp>
      <p:sp>
        <p:nvSpPr>
          <p:cNvPr id="35" name="TextBox 35"/>
          <p:cNvSpPr txBox="1"/>
          <p:nvPr/>
        </p:nvSpPr>
        <p:spPr>
          <a:xfrm>
            <a:off x="4024735" y="4296596"/>
            <a:ext cx="13234565" cy="1118397"/>
          </a:xfrm>
          <a:prstGeom prst="rect">
            <a:avLst/>
          </a:prstGeom>
        </p:spPr>
        <p:txBody>
          <a:bodyPr lIns="0" tIns="0" rIns="0" bIns="0" rtlCol="0" anchor="t">
            <a:spAutoFit/>
          </a:bodyPr>
          <a:lstStyle/>
          <a:p>
            <a:pPr algn="l">
              <a:lnSpc>
                <a:spcPts val="2940"/>
              </a:lnSpc>
            </a:pPr>
            <a:r>
              <a:rPr lang="en-US" sz="2100" dirty="0">
                <a:solidFill>
                  <a:srgbClr val="1C1B1B"/>
                </a:solidFill>
                <a:latin typeface="Poppins"/>
                <a:ea typeface="Poppins"/>
                <a:cs typeface="Poppins"/>
                <a:sym typeface="Poppins"/>
              </a:rPr>
              <a:t>TRA1 </a:t>
            </a:r>
            <a:r>
              <a:rPr lang="en-US" sz="2100" dirty="0" err="1">
                <a:solidFill>
                  <a:srgbClr val="1C1B1B"/>
                </a:solidFill>
                <a:latin typeface="Poppins"/>
                <a:ea typeface="Poppins"/>
                <a:cs typeface="Poppins"/>
                <a:sym typeface="Poppins"/>
              </a:rPr>
              <a:t>Düzey</a:t>
            </a:r>
            <a:r>
              <a:rPr lang="en-US" sz="2100" dirty="0">
                <a:solidFill>
                  <a:srgbClr val="1C1B1B"/>
                </a:solidFill>
                <a:latin typeface="Poppins"/>
                <a:ea typeface="Poppins"/>
                <a:cs typeface="Poppins"/>
                <a:sym typeface="Poppins"/>
              </a:rPr>
              <a:t> 2 </a:t>
            </a:r>
            <a:r>
              <a:rPr lang="en-US" sz="2100" dirty="0" err="1">
                <a:solidFill>
                  <a:srgbClr val="1C1B1B"/>
                </a:solidFill>
                <a:latin typeface="Poppins"/>
                <a:ea typeface="Poppins"/>
                <a:cs typeface="Poppins"/>
                <a:sym typeface="Poppins"/>
              </a:rPr>
              <a:t>Bölgesi’nde</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faaliyet</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gösteren</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mikro</a:t>
            </a:r>
            <a:r>
              <a:rPr lang="en-US" sz="2100" dirty="0">
                <a:solidFill>
                  <a:srgbClr val="1C1B1B"/>
                </a:solidFill>
                <a:latin typeface="Poppins"/>
                <a:ea typeface="Poppins"/>
                <a:cs typeface="Poppins"/>
                <a:sym typeface="Poppins"/>
              </a:rPr>
              <a:t>/</a:t>
            </a:r>
            <a:r>
              <a:rPr lang="en-US" sz="2100" dirty="0" err="1">
                <a:solidFill>
                  <a:srgbClr val="1C1B1B"/>
                </a:solidFill>
                <a:latin typeface="Poppins"/>
                <a:ea typeface="Poppins"/>
                <a:cs typeface="Poppins"/>
                <a:sym typeface="Poppins"/>
              </a:rPr>
              <a:t>küçük</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işletmeler</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kooperatifler</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ve</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üretici</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birliklerinin</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yeşil</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dönüşüme</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konu</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faaliyetlerinin</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Türkiye</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Sosyal</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Kapsayıcı</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Yeşil</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Geçiş</a:t>
            </a:r>
            <a:r>
              <a:rPr lang="en-US" sz="2100" dirty="0">
                <a:solidFill>
                  <a:srgbClr val="1C1B1B"/>
                </a:solidFill>
                <a:latin typeface="Poppins"/>
                <a:ea typeface="Poppins"/>
                <a:cs typeface="Poppins"/>
                <a:sym typeface="Poppins"/>
              </a:rPr>
              <a:t> (SoGreen) </a:t>
            </a:r>
            <a:r>
              <a:rPr lang="en-US" sz="2100" dirty="0" err="1">
                <a:solidFill>
                  <a:srgbClr val="1C1B1B"/>
                </a:solidFill>
                <a:latin typeface="Poppins"/>
                <a:ea typeface="Poppins"/>
                <a:cs typeface="Poppins"/>
                <a:sym typeface="Poppins"/>
              </a:rPr>
              <a:t>Projesi</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önceliklerine</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katkı</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sağlayacak</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şekilde</a:t>
            </a:r>
            <a:r>
              <a:rPr lang="en-US" sz="2100" dirty="0">
                <a:solidFill>
                  <a:srgbClr val="1C1B1B"/>
                </a:solidFill>
                <a:latin typeface="Poppins"/>
                <a:ea typeface="Poppins"/>
                <a:cs typeface="Poppins"/>
                <a:sym typeface="Poppins"/>
              </a:rPr>
              <a:t> </a:t>
            </a:r>
            <a:r>
              <a:rPr lang="en-US" sz="2100" dirty="0" err="1">
                <a:solidFill>
                  <a:srgbClr val="1C1B1B"/>
                </a:solidFill>
                <a:latin typeface="Poppins"/>
                <a:ea typeface="Poppins"/>
                <a:cs typeface="Poppins"/>
                <a:sym typeface="Poppins"/>
              </a:rPr>
              <a:t>desteklenmesi</a:t>
            </a:r>
            <a:endParaRPr lang="en-US" sz="2100" dirty="0">
              <a:solidFill>
                <a:srgbClr val="1C1B1B"/>
              </a:solidFill>
              <a:latin typeface="Poppins"/>
              <a:ea typeface="Poppins"/>
              <a:cs typeface="Poppins"/>
              <a:sym typeface="Poppins"/>
            </a:endParaRPr>
          </a:p>
        </p:txBody>
      </p:sp>
      <p:sp>
        <p:nvSpPr>
          <p:cNvPr id="36" name="TextBox 36"/>
          <p:cNvSpPr txBox="1"/>
          <p:nvPr/>
        </p:nvSpPr>
        <p:spPr>
          <a:xfrm>
            <a:off x="4024735" y="6255337"/>
            <a:ext cx="13234565" cy="1489926"/>
          </a:xfrm>
          <a:prstGeom prst="rect">
            <a:avLst/>
          </a:prstGeom>
        </p:spPr>
        <p:txBody>
          <a:bodyPr lIns="0" tIns="0" rIns="0" bIns="0" rtlCol="0" anchor="t">
            <a:spAutoFit/>
          </a:bodyPr>
          <a:lstStyle/>
          <a:p>
            <a:pPr algn="l">
              <a:lnSpc>
                <a:spcPts val="2940"/>
              </a:lnSpc>
            </a:pPr>
            <a:r>
              <a:rPr lang="en-US" sz="2100">
                <a:solidFill>
                  <a:srgbClr val="1C1B1B"/>
                </a:solidFill>
                <a:latin typeface="Poppins"/>
                <a:ea typeface="Poppins"/>
                <a:cs typeface="Poppins"/>
                <a:sym typeface="Poppins"/>
              </a:rPr>
              <a:t>TRA1 Bölgesi’nde et, süt, arıcılık, seracılık, doğal kaynaklar, yapı malzemeleri, turizm ve imalat gibi başat sektörlerde çevre dostu üretim ve döngüsel ekonomiye dayalı yeşil dönüşümün desteklenmesi; bu kapsamda yeşil altyapının iyileştirilmesi, katma değerli üretimin artırılması ve kadın ile genç istihdamının teşvik edilmesidir.</a:t>
            </a:r>
          </a:p>
        </p:txBody>
      </p:sp>
      <p:grpSp>
        <p:nvGrpSpPr>
          <p:cNvPr id="37" name="Group 37"/>
          <p:cNvGrpSpPr/>
          <p:nvPr/>
        </p:nvGrpSpPr>
        <p:grpSpPr>
          <a:xfrm>
            <a:off x="12482932" y="9096135"/>
            <a:ext cx="3214986" cy="982612"/>
            <a:chOff x="0" y="0"/>
            <a:chExt cx="4286648" cy="1310149"/>
          </a:xfrm>
        </p:grpSpPr>
        <p:sp>
          <p:nvSpPr>
            <p:cNvPr id="38" name="Freeform 38"/>
            <p:cNvSpPr/>
            <p:nvPr/>
          </p:nvSpPr>
          <p:spPr>
            <a:xfrm>
              <a:off x="1597450" y="155065"/>
              <a:ext cx="2689198" cy="1039360"/>
            </a:xfrm>
            <a:custGeom>
              <a:avLst/>
              <a:gdLst/>
              <a:ahLst/>
              <a:cxnLst/>
              <a:rect l="l" t="t" r="r" b="b"/>
              <a:pathLst>
                <a:path w="2689198" h="1039360">
                  <a:moveTo>
                    <a:pt x="0" y="0"/>
                  </a:moveTo>
                  <a:lnTo>
                    <a:pt x="2689198" y="0"/>
                  </a:lnTo>
                  <a:lnTo>
                    <a:pt x="2689198" y="1039359"/>
                  </a:lnTo>
                  <a:lnTo>
                    <a:pt x="0" y="1039359"/>
                  </a:lnTo>
                  <a:lnTo>
                    <a:pt x="0" y="0"/>
                  </a:lnTo>
                  <a:close/>
                </a:path>
              </a:pathLst>
            </a:custGeom>
            <a:blipFill>
              <a:blip r:embed="rId17"/>
              <a:stretch>
                <a:fillRect/>
              </a:stretch>
            </a:blipFill>
          </p:spPr>
        </p:sp>
        <p:sp>
          <p:nvSpPr>
            <p:cNvPr id="39" name="Freeform 39"/>
            <p:cNvSpPr/>
            <p:nvPr/>
          </p:nvSpPr>
          <p:spPr>
            <a:xfrm>
              <a:off x="0" y="0"/>
              <a:ext cx="1221734" cy="1310149"/>
            </a:xfrm>
            <a:custGeom>
              <a:avLst/>
              <a:gdLst/>
              <a:ahLst/>
              <a:cxnLst/>
              <a:rect l="l" t="t" r="r" b="b"/>
              <a:pathLst>
                <a:path w="1221734" h="1310149">
                  <a:moveTo>
                    <a:pt x="0" y="0"/>
                  </a:moveTo>
                  <a:lnTo>
                    <a:pt x="1221734" y="0"/>
                  </a:lnTo>
                  <a:lnTo>
                    <a:pt x="1221734" y="1310149"/>
                  </a:lnTo>
                  <a:lnTo>
                    <a:pt x="0" y="1310149"/>
                  </a:lnTo>
                  <a:lnTo>
                    <a:pt x="0" y="0"/>
                  </a:lnTo>
                  <a:close/>
                </a:path>
              </a:pathLst>
            </a:custGeom>
            <a:blipFill>
              <a:blip r:embed="rId18"/>
              <a:stretch>
                <a:fillRect l="-68807" t="-40648" r="-68937" b="-40516"/>
              </a:stretch>
            </a:blipFill>
          </p:spPr>
        </p:sp>
      </p:grpSp>
    </p:spTree>
    <p:extLst>
      <p:ext uri="{BB962C8B-B14F-4D97-AF65-F5344CB8AC3E}">
        <p14:creationId xmlns:p14="http://schemas.microsoft.com/office/powerpoint/2010/main" val="3087520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480470" y="-3480471"/>
            <a:ext cx="11327059"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12888" r="-12888"/>
            </a:stretch>
          </a:blipFill>
        </p:spPr>
      </p:sp>
      <p:grpSp>
        <p:nvGrpSpPr>
          <p:cNvPr id="3" name="Group 3"/>
          <p:cNvGrpSpPr/>
          <p:nvPr/>
        </p:nvGrpSpPr>
        <p:grpSpPr>
          <a:xfrm>
            <a:off x="1700718" y="5960543"/>
            <a:ext cx="7368730" cy="3610868"/>
            <a:chOff x="0" y="0"/>
            <a:chExt cx="1920197" cy="940946"/>
          </a:xfrm>
        </p:grpSpPr>
        <p:sp>
          <p:nvSpPr>
            <p:cNvPr id="4" name="Freeform 4"/>
            <p:cNvSpPr/>
            <p:nvPr/>
          </p:nvSpPr>
          <p:spPr>
            <a:xfrm>
              <a:off x="0" y="0"/>
              <a:ext cx="1920198" cy="940946"/>
            </a:xfrm>
            <a:custGeom>
              <a:avLst/>
              <a:gdLst/>
              <a:ahLst/>
              <a:cxnLst/>
              <a:rect l="l" t="t" r="r" b="b"/>
              <a:pathLst>
                <a:path w="1920198" h="940946">
                  <a:moveTo>
                    <a:pt x="53583" y="0"/>
                  </a:moveTo>
                  <a:lnTo>
                    <a:pt x="1866615" y="0"/>
                  </a:lnTo>
                  <a:cubicBezTo>
                    <a:pt x="1896208" y="0"/>
                    <a:pt x="1920198" y="23990"/>
                    <a:pt x="1920198" y="53583"/>
                  </a:cubicBezTo>
                  <a:lnTo>
                    <a:pt x="1920198" y="887363"/>
                  </a:lnTo>
                  <a:cubicBezTo>
                    <a:pt x="1920198" y="916956"/>
                    <a:pt x="1896208" y="940946"/>
                    <a:pt x="1866615" y="940946"/>
                  </a:cubicBezTo>
                  <a:lnTo>
                    <a:pt x="53583" y="940946"/>
                  </a:lnTo>
                  <a:cubicBezTo>
                    <a:pt x="23990" y="940946"/>
                    <a:pt x="0" y="916956"/>
                    <a:pt x="0" y="887363"/>
                  </a:cubicBezTo>
                  <a:lnTo>
                    <a:pt x="0" y="53583"/>
                  </a:lnTo>
                  <a:cubicBezTo>
                    <a:pt x="0" y="23990"/>
                    <a:pt x="23990" y="0"/>
                    <a:pt x="53583" y="0"/>
                  </a:cubicBezTo>
                  <a:close/>
                </a:path>
              </a:pathLst>
            </a:custGeom>
            <a:solidFill>
              <a:srgbClr val="ECEAE3">
                <a:alpha val="94902"/>
              </a:srgbClr>
            </a:solidFill>
          </p:spPr>
        </p:sp>
        <p:sp>
          <p:nvSpPr>
            <p:cNvPr id="5" name="TextBox 5"/>
            <p:cNvSpPr txBox="1"/>
            <p:nvPr/>
          </p:nvSpPr>
          <p:spPr>
            <a:xfrm>
              <a:off x="0" y="-47625"/>
              <a:ext cx="1920197" cy="988571"/>
            </a:xfrm>
            <a:prstGeom prst="rect">
              <a:avLst/>
            </a:prstGeom>
          </p:spPr>
          <p:txBody>
            <a:bodyPr lIns="50800" tIns="50800" rIns="50800" bIns="50800" rtlCol="0" anchor="ctr"/>
            <a:lstStyle/>
            <a:p>
              <a:pPr algn="ctr">
                <a:lnSpc>
                  <a:spcPts val="2940"/>
                </a:lnSpc>
              </a:pPr>
              <a:endParaRPr/>
            </a:p>
          </p:txBody>
        </p:sp>
      </p:grpSp>
      <p:sp>
        <p:nvSpPr>
          <p:cNvPr id="6" name="Freeform 6"/>
          <p:cNvSpPr/>
          <p:nvPr/>
        </p:nvSpPr>
        <p:spPr>
          <a:xfrm>
            <a:off x="4232487" y="4505937"/>
            <a:ext cx="4836961" cy="1217373"/>
          </a:xfrm>
          <a:custGeom>
            <a:avLst/>
            <a:gdLst/>
            <a:ahLst/>
            <a:cxnLst/>
            <a:rect l="l" t="t" r="r" b="b"/>
            <a:pathLst>
              <a:path w="4836961" h="1217373">
                <a:moveTo>
                  <a:pt x="0" y="0"/>
                </a:moveTo>
                <a:lnTo>
                  <a:pt x="4836961" y="0"/>
                </a:lnTo>
                <a:lnTo>
                  <a:pt x="4836961" y="1217373"/>
                </a:lnTo>
                <a:lnTo>
                  <a:pt x="0" y="1217373"/>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t="-126973"/>
            </a:stretch>
          </a:blipFill>
          <a:ln cap="sq">
            <a:noFill/>
            <a:prstDash val="solid"/>
            <a:miter/>
          </a:ln>
        </p:spPr>
      </p:sp>
      <p:grpSp>
        <p:nvGrpSpPr>
          <p:cNvPr id="7" name="Group 7"/>
          <p:cNvGrpSpPr/>
          <p:nvPr/>
        </p:nvGrpSpPr>
        <p:grpSpPr>
          <a:xfrm>
            <a:off x="1700718" y="3366833"/>
            <a:ext cx="7368730" cy="2458454"/>
            <a:chOff x="0" y="0"/>
            <a:chExt cx="1920197" cy="640642"/>
          </a:xfrm>
        </p:grpSpPr>
        <p:sp>
          <p:nvSpPr>
            <p:cNvPr id="8" name="Freeform 8"/>
            <p:cNvSpPr/>
            <p:nvPr/>
          </p:nvSpPr>
          <p:spPr>
            <a:xfrm>
              <a:off x="0" y="0"/>
              <a:ext cx="1920198" cy="640642"/>
            </a:xfrm>
            <a:custGeom>
              <a:avLst/>
              <a:gdLst/>
              <a:ahLst/>
              <a:cxnLst/>
              <a:rect l="l" t="t" r="r" b="b"/>
              <a:pathLst>
                <a:path w="1920198" h="640642">
                  <a:moveTo>
                    <a:pt x="53583" y="0"/>
                  </a:moveTo>
                  <a:lnTo>
                    <a:pt x="1866615" y="0"/>
                  </a:lnTo>
                  <a:cubicBezTo>
                    <a:pt x="1896208" y="0"/>
                    <a:pt x="1920198" y="23990"/>
                    <a:pt x="1920198" y="53583"/>
                  </a:cubicBezTo>
                  <a:lnTo>
                    <a:pt x="1920198" y="587059"/>
                  </a:lnTo>
                  <a:cubicBezTo>
                    <a:pt x="1920198" y="616652"/>
                    <a:pt x="1896208" y="640642"/>
                    <a:pt x="1866615" y="640642"/>
                  </a:cubicBezTo>
                  <a:lnTo>
                    <a:pt x="53583" y="640642"/>
                  </a:lnTo>
                  <a:cubicBezTo>
                    <a:pt x="23990" y="640642"/>
                    <a:pt x="0" y="616652"/>
                    <a:pt x="0" y="587059"/>
                  </a:cubicBezTo>
                  <a:lnTo>
                    <a:pt x="0" y="53583"/>
                  </a:lnTo>
                  <a:cubicBezTo>
                    <a:pt x="0" y="23990"/>
                    <a:pt x="23990" y="0"/>
                    <a:pt x="53583" y="0"/>
                  </a:cubicBezTo>
                  <a:close/>
                </a:path>
              </a:pathLst>
            </a:custGeom>
            <a:solidFill>
              <a:srgbClr val="2D892C"/>
            </a:solidFill>
          </p:spPr>
        </p:sp>
        <p:sp>
          <p:nvSpPr>
            <p:cNvPr id="9" name="TextBox 9"/>
            <p:cNvSpPr txBox="1"/>
            <p:nvPr/>
          </p:nvSpPr>
          <p:spPr>
            <a:xfrm>
              <a:off x="0" y="-47625"/>
              <a:ext cx="1920197" cy="688267"/>
            </a:xfrm>
            <a:prstGeom prst="rect">
              <a:avLst/>
            </a:prstGeom>
          </p:spPr>
          <p:txBody>
            <a:bodyPr lIns="50800" tIns="50800" rIns="50800" bIns="50800" rtlCol="0" anchor="ctr"/>
            <a:lstStyle/>
            <a:p>
              <a:pPr algn="ctr">
                <a:lnSpc>
                  <a:spcPts val="2940"/>
                </a:lnSpc>
              </a:pPr>
              <a:endParaRPr/>
            </a:p>
          </p:txBody>
        </p:sp>
      </p:grpSp>
      <p:grpSp>
        <p:nvGrpSpPr>
          <p:cNvPr id="10" name="Group 10"/>
          <p:cNvGrpSpPr/>
          <p:nvPr/>
        </p:nvGrpSpPr>
        <p:grpSpPr>
          <a:xfrm>
            <a:off x="16791823" y="-858608"/>
            <a:ext cx="2012678" cy="2853778"/>
            <a:chOff x="0" y="0"/>
            <a:chExt cx="2683571" cy="3805038"/>
          </a:xfrm>
        </p:grpSpPr>
        <p:grpSp>
          <p:nvGrpSpPr>
            <p:cNvPr id="11" name="Group 11"/>
            <p:cNvGrpSpPr/>
            <p:nvPr/>
          </p:nvGrpSpPr>
          <p:grpSpPr>
            <a:xfrm>
              <a:off x="518668" y="645717"/>
              <a:ext cx="1622808" cy="3159321"/>
              <a:chOff x="0" y="0"/>
              <a:chExt cx="585263" cy="1139404"/>
            </a:xfrm>
          </p:grpSpPr>
          <p:sp>
            <p:nvSpPr>
              <p:cNvPr id="12" name="Freeform 12"/>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13" name="TextBox 13"/>
              <p:cNvSpPr txBox="1"/>
              <p:nvPr/>
            </p:nvSpPr>
            <p:spPr>
              <a:xfrm>
                <a:off x="0" y="-47625"/>
                <a:ext cx="585263" cy="1060029"/>
              </a:xfrm>
              <a:prstGeom prst="rect">
                <a:avLst/>
              </a:prstGeom>
            </p:spPr>
            <p:txBody>
              <a:bodyPr lIns="50800" tIns="50800" rIns="50800" bIns="50800" rtlCol="0" anchor="ctr"/>
              <a:lstStyle/>
              <a:p>
                <a:pPr algn="ctr">
                  <a:lnSpc>
                    <a:spcPts val="2940"/>
                  </a:lnSpc>
                </a:pPr>
                <a:endParaRPr/>
              </a:p>
            </p:txBody>
          </p:sp>
        </p:grpSp>
        <p:grpSp>
          <p:nvGrpSpPr>
            <p:cNvPr id="14" name="Group 14"/>
            <p:cNvGrpSpPr/>
            <p:nvPr/>
          </p:nvGrpSpPr>
          <p:grpSpPr>
            <a:xfrm>
              <a:off x="1399414" y="1724814"/>
              <a:ext cx="1284157" cy="128415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grpSp>
          <p:nvGrpSpPr>
            <p:cNvPr id="17" name="Group 17"/>
            <p:cNvGrpSpPr/>
            <p:nvPr/>
          </p:nvGrpSpPr>
          <p:grpSpPr>
            <a:xfrm>
              <a:off x="0" y="0"/>
              <a:ext cx="1030543" cy="2574503"/>
              <a:chOff x="0" y="0"/>
              <a:chExt cx="456090" cy="1139404"/>
            </a:xfrm>
          </p:grpSpPr>
          <p:sp>
            <p:nvSpPr>
              <p:cNvPr id="18" name="Freeform 18"/>
              <p:cNvSpPr/>
              <p:nvPr/>
            </p:nvSpPr>
            <p:spPr>
              <a:xfrm>
                <a:off x="0" y="0"/>
                <a:ext cx="456090" cy="1139404"/>
              </a:xfrm>
              <a:custGeom>
                <a:avLst/>
                <a:gdLst/>
                <a:ahLst/>
                <a:cxnLst/>
                <a:rect l="l" t="t" r="r" b="b"/>
                <a:pathLst>
                  <a:path w="456090" h="1139404">
                    <a:moveTo>
                      <a:pt x="152112" y="1120335"/>
                    </a:moveTo>
                    <a:cubicBezTo>
                      <a:pt x="175495" y="1131849"/>
                      <a:pt x="202078" y="1139404"/>
                      <a:pt x="228168" y="1139404"/>
                    </a:cubicBezTo>
                    <a:cubicBezTo>
                      <a:pt x="254259" y="1139404"/>
                      <a:pt x="279365" y="1132927"/>
                      <a:pt x="302501" y="1121413"/>
                    </a:cubicBezTo>
                    <a:cubicBezTo>
                      <a:pt x="302994" y="1121054"/>
                      <a:pt x="303486" y="1121054"/>
                      <a:pt x="303978" y="1120694"/>
                    </a:cubicBezTo>
                    <a:cubicBezTo>
                      <a:pt x="390864" y="1074639"/>
                      <a:pt x="454859" y="953025"/>
                      <a:pt x="456090" y="803647"/>
                    </a:cubicBezTo>
                    <a:lnTo>
                      <a:pt x="456090" y="0"/>
                    </a:lnTo>
                    <a:lnTo>
                      <a:pt x="0" y="0"/>
                    </a:lnTo>
                    <a:lnTo>
                      <a:pt x="0" y="803051"/>
                    </a:lnTo>
                    <a:cubicBezTo>
                      <a:pt x="1231" y="953744"/>
                      <a:pt x="64241" y="1075359"/>
                      <a:pt x="152112" y="1120335"/>
                    </a:cubicBezTo>
                    <a:close/>
                  </a:path>
                </a:pathLst>
              </a:custGeom>
              <a:solidFill>
                <a:srgbClr val="2D892C">
                  <a:alpha val="83922"/>
                </a:srgbClr>
              </a:solidFill>
            </p:spPr>
          </p:sp>
          <p:sp>
            <p:nvSpPr>
              <p:cNvPr id="19" name="TextBox 19"/>
              <p:cNvSpPr txBox="1"/>
              <p:nvPr/>
            </p:nvSpPr>
            <p:spPr>
              <a:xfrm>
                <a:off x="0" y="-47625"/>
                <a:ext cx="456090" cy="1060029"/>
              </a:xfrm>
              <a:prstGeom prst="rect">
                <a:avLst/>
              </a:prstGeom>
            </p:spPr>
            <p:txBody>
              <a:bodyPr lIns="50800" tIns="50800" rIns="50800" bIns="50800" rtlCol="0" anchor="ctr"/>
              <a:lstStyle/>
              <a:p>
                <a:pPr algn="ctr">
                  <a:lnSpc>
                    <a:spcPts val="2940"/>
                  </a:lnSpc>
                </a:pPr>
                <a:endParaRPr/>
              </a:p>
            </p:txBody>
          </p:sp>
        </p:grpSp>
      </p:grpSp>
      <p:grpSp>
        <p:nvGrpSpPr>
          <p:cNvPr id="20" name="Group 20"/>
          <p:cNvGrpSpPr/>
          <p:nvPr/>
        </p:nvGrpSpPr>
        <p:grpSpPr>
          <a:xfrm>
            <a:off x="16896796" y="8746494"/>
            <a:ext cx="2782408" cy="2782408"/>
            <a:chOff x="0" y="0"/>
            <a:chExt cx="3709877" cy="3709877"/>
          </a:xfrm>
        </p:grpSpPr>
        <p:sp>
          <p:nvSpPr>
            <p:cNvPr id="21" name="Freeform 21"/>
            <p:cNvSpPr/>
            <p:nvPr/>
          </p:nvSpPr>
          <p:spPr>
            <a:xfrm>
              <a:off x="0" y="0"/>
              <a:ext cx="3709877" cy="3709877"/>
            </a:xfrm>
            <a:custGeom>
              <a:avLst/>
              <a:gdLst/>
              <a:ahLst/>
              <a:cxnLst/>
              <a:rect l="l" t="t" r="r" b="b"/>
              <a:pathLst>
                <a:path w="3709877" h="3709877">
                  <a:moveTo>
                    <a:pt x="0" y="0"/>
                  </a:moveTo>
                  <a:lnTo>
                    <a:pt x="3709877" y="0"/>
                  </a:lnTo>
                  <a:lnTo>
                    <a:pt x="3709877" y="3709877"/>
                  </a:lnTo>
                  <a:lnTo>
                    <a:pt x="0" y="370987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grpSp>
          <p:nvGrpSpPr>
            <p:cNvPr id="22" name="Group 22"/>
            <p:cNvGrpSpPr/>
            <p:nvPr/>
          </p:nvGrpSpPr>
          <p:grpSpPr>
            <a:xfrm>
              <a:off x="437423" y="437423"/>
              <a:ext cx="2835030" cy="2835030"/>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892C"/>
              </a:solidFill>
            </p:spPr>
          </p:sp>
          <p:sp>
            <p:nvSpPr>
              <p:cNvPr id="24" name="TextBox 24"/>
              <p:cNvSpPr txBox="1"/>
              <p:nvPr/>
            </p:nvSpPr>
            <p:spPr>
              <a:xfrm>
                <a:off x="76200" y="28575"/>
                <a:ext cx="660400" cy="708025"/>
              </a:xfrm>
              <a:prstGeom prst="rect">
                <a:avLst/>
              </a:prstGeom>
            </p:spPr>
            <p:txBody>
              <a:bodyPr lIns="50800" tIns="50800" rIns="50800" bIns="50800" rtlCol="0" anchor="ctr"/>
              <a:lstStyle/>
              <a:p>
                <a:pPr algn="ctr">
                  <a:lnSpc>
                    <a:spcPts val="2940"/>
                  </a:lnSpc>
                </a:pPr>
                <a:endParaRPr/>
              </a:p>
            </p:txBody>
          </p:sp>
        </p:grpSp>
      </p:grpSp>
      <p:sp>
        <p:nvSpPr>
          <p:cNvPr id="25" name="Freeform 25"/>
          <p:cNvSpPr/>
          <p:nvPr/>
        </p:nvSpPr>
        <p:spPr>
          <a:xfrm>
            <a:off x="-204289" y="9571410"/>
            <a:ext cx="2699774" cy="1177776"/>
          </a:xfrm>
          <a:custGeom>
            <a:avLst/>
            <a:gdLst/>
            <a:ahLst/>
            <a:cxnLst/>
            <a:rect l="l" t="t" r="r" b="b"/>
            <a:pathLst>
              <a:path w="2699774" h="1177776">
                <a:moveTo>
                  <a:pt x="0" y="0"/>
                </a:moveTo>
                <a:lnTo>
                  <a:pt x="2699774" y="0"/>
                </a:lnTo>
                <a:lnTo>
                  <a:pt x="2699774" y="1177777"/>
                </a:lnTo>
                <a:lnTo>
                  <a:pt x="0" y="1177777"/>
                </a:lnTo>
                <a:lnTo>
                  <a:pt x="0" y="0"/>
                </a:lnTo>
                <a:close/>
              </a:path>
            </a:pathLst>
          </a:custGeom>
          <a:blipFill>
            <a:blip r:embed="rId7">
              <a:alphaModFix amt="5000"/>
              <a:extLst>
                <a:ext uri="{96DAC541-7B7A-43D3-8B79-37D633B846F1}">
                  <asvg:svgBlip xmlns="" xmlns:asvg="http://schemas.microsoft.com/office/drawing/2016/SVG/main" r:embed="rId8"/>
                </a:ext>
              </a:extLst>
            </a:blip>
            <a:stretch>
              <a:fillRect/>
            </a:stretch>
          </a:blipFill>
        </p:spPr>
      </p:sp>
      <p:sp>
        <p:nvSpPr>
          <p:cNvPr id="26" name="Freeform 26"/>
          <p:cNvSpPr/>
          <p:nvPr/>
        </p:nvSpPr>
        <p:spPr>
          <a:xfrm rot="5400000">
            <a:off x="-1630760" y="-1155040"/>
            <a:ext cx="2852942" cy="2852942"/>
          </a:xfrm>
          <a:custGeom>
            <a:avLst/>
            <a:gdLst/>
            <a:ahLst/>
            <a:cxnLst/>
            <a:rect l="l" t="t" r="r" b="b"/>
            <a:pathLst>
              <a:path w="2852942" h="2852942">
                <a:moveTo>
                  <a:pt x="0" y="0"/>
                </a:moveTo>
                <a:lnTo>
                  <a:pt x="2852942" y="0"/>
                </a:lnTo>
                <a:lnTo>
                  <a:pt x="2852942" y="2852942"/>
                </a:lnTo>
                <a:lnTo>
                  <a:pt x="0" y="2852942"/>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27" name="TextBox 27"/>
          <p:cNvSpPr txBox="1"/>
          <p:nvPr/>
        </p:nvSpPr>
        <p:spPr>
          <a:xfrm>
            <a:off x="2105908" y="990600"/>
            <a:ext cx="14076185" cy="990600"/>
          </a:xfrm>
          <a:prstGeom prst="rect">
            <a:avLst/>
          </a:prstGeom>
        </p:spPr>
        <p:txBody>
          <a:bodyPr lIns="0" tIns="0" rIns="0" bIns="0" rtlCol="0" anchor="t">
            <a:spAutoFit/>
          </a:bodyPr>
          <a:lstStyle/>
          <a:p>
            <a:pPr algn="ctr">
              <a:lnSpc>
                <a:spcPts val="3900"/>
              </a:lnSpc>
            </a:pPr>
            <a:r>
              <a:rPr lang="en-US" sz="3000" b="1" spc="30">
                <a:solidFill>
                  <a:srgbClr val="2D892C"/>
                </a:solidFill>
                <a:latin typeface="Oswald Bold"/>
                <a:ea typeface="Oswald Bold"/>
                <a:cs typeface="Oswald Bold"/>
                <a:sym typeface="Oswald Bold"/>
              </a:rPr>
              <a:t>YEŞIL ÜRETIM, DÖNGÜSEL EKONOMI VE KAPSAYICI İSTIHDAM HIZLANDIRICI HIBE DESTEĞI PROGRAM KÜNYESI</a:t>
            </a:r>
          </a:p>
        </p:txBody>
      </p:sp>
      <p:sp>
        <p:nvSpPr>
          <p:cNvPr id="28" name="TextBox 28"/>
          <p:cNvSpPr txBox="1"/>
          <p:nvPr/>
        </p:nvSpPr>
        <p:spPr>
          <a:xfrm>
            <a:off x="1929686" y="3583103"/>
            <a:ext cx="6809124" cy="2082165"/>
          </a:xfrm>
          <a:prstGeom prst="rect">
            <a:avLst/>
          </a:prstGeom>
        </p:spPr>
        <p:txBody>
          <a:bodyPr lIns="0" tIns="0" rIns="0" bIns="0" rtlCol="0" anchor="t">
            <a:spAutoFit/>
          </a:bodyPr>
          <a:lstStyle/>
          <a:p>
            <a:pPr algn="l">
              <a:lnSpc>
                <a:spcPts val="3359"/>
              </a:lnSpc>
              <a:spcBef>
                <a:spcPct val="0"/>
              </a:spcBef>
            </a:pPr>
            <a:r>
              <a:rPr lang="en-US" sz="2400" b="1" spc="24">
                <a:solidFill>
                  <a:srgbClr val="FFFFFF"/>
                </a:solidFill>
                <a:latin typeface="Oswald Bold"/>
                <a:ea typeface="Oswald Bold"/>
                <a:cs typeface="Oswald Bold"/>
                <a:sym typeface="Oswald Bold"/>
              </a:rPr>
              <a:t>Bu Programın önceliği, AB 2020 Yeşil Taksonomi Tüzüğü'nün aşağıda belirtilen altı çevresel hedefinden en az biriyle uyumlu olan güçlü bir çevresel ve sosyal odak noktasına sahip faaliyetlerin desteklenmesidir:​</a:t>
            </a:r>
          </a:p>
        </p:txBody>
      </p:sp>
      <p:sp>
        <p:nvSpPr>
          <p:cNvPr id="29" name="TextBox 29"/>
          <p:cNvSpPr txBox="1"/>
          <p:nvPr/>
        </p:nvSpPr>
        <p:spPr>
          <a:xfrm>
            <a:off x="1929686" y="6094857"/>
            <a:ext cx="6809124" cy="3758565"/>
          </a:xfrm>
          <a:prstGeom prst="rect">
            <a:avLst/>
          </a:prstGeom>
        </p:spPr>
        <p:txBody>
          <a:bodyPr lIns="0" tIns="0" rIns="0" bIns="0" rtlCol="0" anchor="t">
            <a:spAutoFit/>
          </a:bodyPr>
          <a:lstStyle/>
          <a:p>
            <a:pPr marL="518160" lvl="1" indent="-259080" algn="l">
              <a:lnSpc>
                <a:spcPts val="3359"/>
              </a:lnSpc>
              <a:buFont typeface="Arial"/>
              <a:buChar char="•"/>
            </a:pPr>
            <a:r>
              <a:rPr lang="en-US" sz="2400" b="1" spc="24" dirty="0" err="1">
                <a:solidFill>
                  <a:srgbClr val="000000"/>
                </a:solidFill>
                <a:latin typeface="Oswald Bold"/>
                <a:ea typeface="Oswald Bold"/>
                <a:cs typeface="Oswald Bold"/>
                <a:sym typeface="Oswald Bold"/>
              </a:rPr>
              <a:t>İklim</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değişikliğinin</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azaltılması</a:t>
            </a:r>
            <a:r>
              <a:rPr lang="en-US" sz="2400" b="1" spc="24" dirty="0">
                <a:solidFill>
                  <a:srgbClr val="000000"/>
                </a:solidFill>
                <a:latin typeface="Oswald Bold"/>
                <a:ea typeface="Oswald Bold"/>
                <a:cs typeface="Oswald Bold"/>
                <a:sym typeface="Oswald Bold"/>
              </a:rPr>
              <a:t>​</a:t>
            </a:r>
          </a:p>
          <a:p>
            <a:pPr marL="518160" lvl="1" indent="-259080" algn="l">
              <a:lnSpc>
                <a:spcPts val="3359"/>
              </a:lnSpc>
              <a:buFont typeface="Arial"/>
              <a:buChar char="•"/>
            </a:pPr>
            <a:r>
              <a:rPr lang="en-US" sz="2400" b="1" spc="24" dirty="0" err="1">
                <a:solidFill>
                  <a:srgbClr val="000000"/>
                </a:solidFill>
                <a:latin typeface="Oswald Bold"/>
                <a:ea typeface="Oswald Bold"/>
                <a:cs typeface="Oswald Bold"/>
                <a:sym typeface="Oswald Bold"/>
              </a:rPr>
              <a:t>İklim</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değişikliğine</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uyum</a:t>
            </a:r>
            <a:r>
              <a:rPr lang="en-US" sz="2400" b="1" spc="24" dirty="0">
                <a:solidFill>
                  <a:srgbClr val="000000"/>
                </a:solidFill>
                <a:latin typeface="Oswald Bold"/>
                <a:ea typeface="Oswald Bold"/>
                <a:cs typeface="Oswald Bold"/>
                <a:sym typeface="Oswald Bold"/>
              </a:rPr>
              <a:t>​</a:t>
            </a:r>
          </a:p>
          <a:p>
            <a:pPr marL="518160" lvl="1" indent="-259080" algn="l">
              <a:lnSpc>
                <a:spcPts val="3359"/>
              </a:lnSpc>
              <a:buFont typeface="Arial"/>
              <a:buChar char="•"/>
            </a:pPr>
            <a:r>
              <a:rPr lang="en-US" sz="2400" b="1" spc="24" dirty="0">
                <a:solidFill>
                  <a:srgbClr val="000000"/>
                </a:solidFill>
                <a:latin typeface="Oswald Bold"/>
                <a:ea typeface="Oswald Bold"/>
                <a:cs typeface="Oswald Bold"/>
                <a:sym typeface="Oswald Bold"/>
              </a:rPr>
              <a:t>Su </a:t>
            </a:r>
            <a:r>
              <a:rPr lang="en-US" sz="2400" b="1" spc="24" dirty="0" err="1">
                <a:solidFill>
                  <a:srgbClr val="000000"/>
                </a:solidFill>
                <a:latin typeface="Oswald Bold"/>
                <a:ea typeface="Oswald Bold"/>
                <a:cs typeface="Oswald Bold"/>
                <a:sym typeface="Oswald Bold"/>
              </a:rPr>
              <a:t>ve</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deniz</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kaynaklarının</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korunması</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ve</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sürdürülebilir</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kullanımı</a:t>
            </a:r>
            <a:r>
              <a:rPr lang="en-US" sz="2400" b="1" spc="24" dirty="0">
                <a:solidFill>
                  <a:srgbClr val="000000"/>
                </a:solidFill>
                <a:latin typeface="Oswald Bold"/>
                <a:ea typeface="Oswald Bold"/>
                <a:cs typeface="Oswald Bold"/>
                <a:sym typeface="Oswald Bold"/>
              </a:rPr>
              <a:t>​</a:t>
            </a:r>
          </a:p>
          <a:p>
            <a:pPr marL="518160" lvl="1" indent="-259080" algn="l">
              <a:lnSpc>
                <a:spcPts val="3359"/>
              </a:lnSpc>
              <a:buFont typeface="Arial"/>
              <a:buChar char="•"/>
            </a:pPr>
            <a:r>
              <a:rPr lang="en-US" sz="2400" b="1" spc="24" dirty="0" err="1">
                <a:solidFill>
                  <a:srgbClr val="000000"/>
                </a:solidFill>
                <a:latin typeface="Oswald Bold"/>
                <a:ea typeface="Oswald Bold"/>
                <a:cs typeface="Oswald Bold"/>
                <a:sym typeface="Oswald Bold"/>
              </a:rPr>
              <a:t>Döngüsel</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ekonomiye</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geçiş</a:t>
            </a:r>
            <a:r>
              <a:rPr lang="en-US" sz="2400" b="1" spc="24" dirty="0">
                <a:solidFill>
                  <a:srgbClr val="000000"/>
                </a:solidFill>
                <a:latin typeface="Oswald Bold"/>
                <a:ea typeface="Oswald Bold"/>
                <a:cs typeface="Oswald Bold"/>
                <a:sym typeface="Oswald Bold"/>
              </a:rPr>
              <a:t>​</a:t>
            </a:r>
          </a:p>
          <a:p>
            <a:pPr marL="518160" lvl="1" indent="-259080" algn="l">
              <a:lnSpc>
                <a:spcPts val="3359"/>
              </a:lnSpc>
              <a:buFont typeface="Arial"/>
              <a:buChar char="•"/>
            </a:pPr>
            <a:r>
              <a:rPr lang="en-US" sz="2400" b="1" spc="24" dirty="0" err="1">
                <a:solidFill>
                  <a:srgbClr val="000000"/>
                </a:solidFill>
                <a:latin typeface="Oswald Bold"/>
                <a:ea typeface="Oswald Bold"/>
                <a:cs typeface="Oswald Bold"/>
                <a:sym typeface="Oswald Bold"/>
              </a:rPr>
              <a:t>Kirliliğin</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önlenmesi</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ve</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kontrolü</a:t>
            </a:r>
            <a:r>
              <a:rPr lang="en-US" sz="2400" b="1" spc="24" dirty="0">
                <a:solidFill>
                  <a:srgbClr val="000000"/>
                </a:solidFill>
                <a:latin typeface="Oswald Bold"/>
                <a:ea typeface="Oswald Bold"/>
                <a:cs typeface="Oswald Bold"/>
                <a:sym typeface="Oswald Bold"/>
              </a:rPr>
              <a:t>​</a:t>
            </a:r>
          </a:p>
          <a:p>
            <a:pPr marL="518160" lvl="1" indent="-259080" algn="l">
              <a:lnSpc>
                <a:spcPts val="3359"/>
              </a:lnSpc>
              <a:buFont typeface="Arial"/>
              <a:buChar char="•"/>
            </a:pPr>
            <a:r>
              <a:rPr lang="en-US" sz="2400" b="1" spc="24" dirty="0" err="1">
                <a:solidFill>
                  <a:srgbClr val="000000"/>
                </a:solidFill>
                <a:latin typeface="Oswald Bold"/>
                <a:ea typeface="Oswald Bold"/>
                <a:cs typeface="Oswald Bold"/>
                <a:sym typeface="Oswald Bold"/>
              </a:rPr>
              <a:t>Biyoçeşitliliğin</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ve</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ekosistemlerin</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korunması</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ve</a:t>
            </a:r>
            <a:r>
              <a:rPr lang="en-US" sz="2400" b="1" spc="24" dirty="0">
                <a:solidFill>
                  <a:srgbClr val="000000"/>
                </a:solidFill>
                <a:latin typeface="Oswald Bold"/>
                <a:ea typeface="Oswald Bold"/>
                <a:cs typeface="Oswald Bold"/>
                <a:sym typeface="Oswald Bold"/>
              </a:rPr>
              <a:t> restore </a:t>
            </a:r>
            <a:r>
              <a:rPr lang="en-US" sz="2400" b="1" spc="24" dirty="0" err="1">
                <a:solidFill>
                  <a:srgbClr val="000000"/>
                </a:solidFill>
                <a:latin typeface="Oswald Bold"/>
                <a:ea typeface="Oswald Bold"/>
                <a:cs typeface="Oswald Bold"/>
                <a:sym typeface="Oswald Bold"/>
              </a:rPr>
              <a:t>edilmesi</a:t>
            </a:r>
            <a:r>
              <a:rPr lang="en-US" sz="2400" b="1" spc="24" dirty="0">
                <a:solidFill>
                  <a:srgbClr val="000000"/>
                </a:solidFill>
                <a:latin typeface="Oswald Bold"/>
                <a:ea typeface="Oswald Bold"/>
                <a:cs typeface="Oswald Bold"/>
                <a:sym typeface="Oswald Bold"/>
              </a:rPr>
              <a:t>.</a:t>
            </a:r>
          </a:p>
          <a:p>
            <a:pPr algn="l">
              <a:lnSpc>
                <a:spcPts val="3359"/>
              </a:lnSpc>
              <a:spcBef>
                <a:spcPct val="0"/>
              </a:spcBef>
            </a:pPr>
            <a:endParaRPr lang="en-US" sz="2400" b="1" spc="24" dirty="0">
              <a:solidFill>
                <a:srgbClr val="000000"/>
              </a:solidFill>
              <a:latin typeface="Oswald Bold"/>
              <a:ea typeface="Oswald Bold"/>
              <a:cs typeface="Oswald Bold"/>
              <a:sym typeface="Oswald Bold"/>
            </a:endParaRPr>
          </a:p>
        </p:txBody>
      </p:sp>
      <p:sp>
        <p:nvSpPr>
          <p:cNvPr id="30" name="TextBox 30"/>
          <p:cNvSpPr txBox="1"/>
          <p:nvPr/>
        </p:nvSpPr>
        <p:spPr>
          <a:xfrm>
            <a:off x="1700718" y="2327709"/>
            <a:ext cx="6456526" cy="424815"/>
          </a:xfrm>
          <a:prstGeom prst="rect">
            <a:avLst/>
          </a:prstGeom>
        </p:spPr>
        <p:txBody>
          <a:bodyPr lIns="0" tIns="0" rIns="0" bIns="0" rtlCol="0" anchor="t">
            <a:spAutoFit/>
          </a:bodyPr>
          <a:lstStyle/>
          <a:p>
            <a:pPr algn="l">
              <a:lnSpc>
                <a:spcPts val="3359"/>
              </a:lnSpc>
            </a:pPr>
            <a:r>
              <a:rPr lang="en-US" sz="2400" b="1" spc="24">
                <a:solidFill>
                  <a:srgbClr val="545454"/>
                </a:solidFill>
                <a:latin typeface="Poppins Bold"/>
                <a:ea typeface="Poppins Bold"/>
                <a:cs typeface="Poppins Bold"/>
                <a:sym typeface="Poppins Bold"/>
              </a:rPr>
              <a:t>PROGRAMIN ÖNCELİKLERİ​</a:t>
            </a:r>
          </a:p>
        </p:txBody>
      </p:sp>
      <p:grpSp>
        <p:nvGrpSpPr>
          <p:cNvPr id="31" name="Group 31"/>
          <p:cNvGrpSpPr/>
          <p:nvPr/>
        </p:nvGrpSpPr>
        <p:grpSpPr>
          <a:xfrm>
            <a:off x="9890570" y="5960543"/>
            <a:ext cx="7368730" cy="5240291"/>
            <a:chOff x="0" y="0"/>
            <a:chExt cx="1920197" cy="1058890"/>
          </a:xfrm>
        </p:grpSpPr>
        <p:sp>
          <p:nvSpPr>
            <p:cNvPr id="32" name="Freeform 32"/>
            <p:cNvSpPr/>
            <p:nvPr/>
          </p:nvSpPr>
          <p:spPr>
            <a:xfrm>
              <a:off x="0" y="0"/>
              <a:ext cx="1920198" cy="1058890"/>
            </a:xfrm>
            <a:custGeom>
              <a:avLst/>
              <a:gdLst/>
              <a:ahLst/>
              <a:cxnLst/>
              <a:rect l="l" t="t" r="r" b="b"/>
              <a:pathLst>
                <a:path w="1920198" h="1058890">
                  <a:moveTo>
                    <a:pt x="53583" y="0"/>
                  </a:moveTo>
                  <a:lnTo>
                    <a:pt x="1866615" y="0"/>
                  </a:lnTo>
                  <a:cubicBezTo>
                    <a:pt x="1896208" y="0"/>
                    <a:pt x="1920198" y="23990"/>
                    <a:pt x="1920198" y="53583"/>
                  </a:cubicBezTo>
                  <a:lnTo>
                    <a:pt x="1920198" y="1005307"/>
                  </a:lnTo>
                  <a:cubicBezTo>
                    <a:pt x="1920198" y="1034900"/>
                    <a:pt x="1896208" y="1058890"/>
                    <a:pt x="1866615" y="1058890"/>
                  </a:cubicBezTo>
                  <a:lnTo>
                    <a:pt x="53583" y="1058890"/>
                  </a:lnTo>
                  <a:cubicBezTo>
                    <a:pt x="23990" y="1058890"/>
                    <a:pt x="0" y="1034900"/>
                    <a:pt x="0" y="1005307"/>
                  </a:cubicBezTo>
                  <a:lnTo>
                    <a:pt x="0" y="53583"/>
                  </a:lnTo>
                  <a:cubicBezTo>
                    <a:pt x="0" y="23990"/>
                    <a:pt x="23990" y="0"/>
                    <a:pt x="53583" y="0"/>
                  </a:cubicBezTo>
                  <a:close/>
                </a:path>
              </a:pathLst>
            </a:custGeom>
            <a:solidFill>
              <a:srgbClr val="ECEAE3">
                <a:alpha val="94902"/>
              </a:srgbClr>
            </a:solidFill>
          </p:spPr>
        </p:sp>
        <p:sp>
          <p:nvSpPr>
            <p:cNvPr id="33" name="TextBox 33"/>
            <p:cNvSpPr txBox="1"/>
            <p:nvPr/>
          </p:nvSpPr>
          <p:spPr>
            <a:xfrm>
              <a:off x="0" y="-47625"/>
              <a:ext cx="1920197" cy="1106515"/>
            </a:xfrm>
            <a:prstGeom prst="rect">
              <a:avLst/>
            </a:prstGeom>
          </p:spPr>
          <p:txBody>
            <a:bodyPr lIns="50800" tIns="50800" rIns="50800" bIns="50800" rtlCol="0" anchor="ctr"/>
            <a:lstStyle/>
            <a:p>
              <a:pPr algn="ctr">
                <a:lnSpc>
                  <a:spcPts val="2940"/>
                </a:lnSpc>
              </a:pPr>
              <a:endParaRPr/>
            </a:p>
          </p:txBody>
        </p:sp>
      </p:grpSp>
      <p:sp>
        <p:nvSpPr>
          <p:cNvPr id="34" name="Freeform 34"/>
          <p:cNvSpPr/>
          <p:nvPr/>
        </p:nvSpPr>
        <p:spPr>
          <a:xfrm>
            <a:off x="12422339" y="4505937"/>
            <a:ext cx="4836961" cy="1217373"/>
          </a:xfrm>
          <a:custGeom>
            <a:avLst/>
            <a:gdLst/>
            <a:ahLst/>
            <a:cxnLst/>
            <a:rect l="l" t="t" r="r" b="b"/>
            <a:pathLst>
              <a:path w="4836961" h="1217373">
                <a:moveTo>
                  <a:pt x="0" y="0"/>
                </a:moveTo>
                <a:lnTo>
                  <a:pt x="4836961" y="0"/>
                </a:lnTo>
                <a:lnTo>
                  <a:pt x="4836961" y="1217373"/>
                </a:lnTo>
                <a:lnTo>
                  <a:pt x="0" y="1217373"/>
                </a:lnTo>
                <a:lnTo>
                  <a:pt x="0" y="0"/>
                </a:lnTo>
                <a:close/>
              </a:path>
            </a:pathLst>
          </a:custGeom>
          <a:blipFill>
            <a:blip r:embed="rId3">
              <a:alphaModFix amt="50000"/>
              <a:extLst>
                <a:ext uri="{96DAC541-7B7A-43D3-8B79-37D633B846F1}">
                  <asvg:svgBlip xmlns="" xmlns:asvg="http://schemas.microsoft.com/office/drawing/2016/SVG/main" r:embed="rId4"/>
                </a:ext>
              </a:extLst>
            </a:blip>
            <a:stretch>
              <a:fillRect t="-126973"/>
            </a:stretch>
          </a:blipFill>
          <a:ln cap="sq">
            <a:noFill/>
            <a:prstDash val="solid"/>
            <a:miter/>
          </a:ln>
        </p:spPr>
      </p:sp>
      <p:grpSp>
        <p:nvGrpSpPr>
          <p:cNvPr id="35" name="Group 35"/>
          <p:cNvGrpSpPr/>
          <p:nvPr/>
        </p:nvGrpSpPr>
        <p:grpSpPr>
          <a:xfrm>
            <a:off x="9890570" y="3366833"/>
            <a:ext cx="7368730" cy="2458454"/>
            <a:chOff x="0" y="0"/>
            <a:chExt cx="1920197" cy="640642"/>
          </a:xfrm>
        </p:grpSpPr>
        <p:sp>
          <p:nvSpPr>
            <p:cNvPr id="36" name="Freeform 36"/>
            <p:cNvSpPr/>
            <p:nvPr/>
          </p:nvSpPr>
          <p:spPr>
            <a:xfrm>
              <a:off x="0" y="0"/>
              <a:ext cx="1920198" cy="640642"/>
            </a:xfrm>
            <a:custGeom>
              <a:avLst/>
              <a:gdLst/>
              <a:ahLst/>
              <a:cxnLst/>
              <a:rect l="l" t="t" r="r" b="b"/>
              <a:pathLst>
                <a:path w="1920198" h="640642">
                  <a:moveTo>
                    <a:pt x="53583" y="0"/>
                  </a:moveTo>
                  <a:lnTo>
                    <a:pt x="1866615" y="0"/>
                  </a:lnTo>
                  <a:cubicBezTo>
                    <a:pt x="1896208" y="0"/>
                    <a:pt x="1920198" y="23990"/>
                    <a:pt x="1920198" y="53583"/>
                  </a:cubicBezTo>
                  <a:lnTo>
                    <a:pt x="1920198" y="587059"/>
                  </a:lnTo>
                  <a:cubicBezTo>
                    <a:pt x="1920198" y="616652"/>
                    <a:pt x="1896208" y="640642"/>
                    <a:pt x="1866615" y="640642"/>
                  </a:cubicBezTo>
                  <a:lnTo>
                    <a:pt x="53583" y="640642"/>
                  </a:lnTo>
                  <a:cubicBezTo>
                    <a:pt x="23990" y="640642"/>
                    <a:pt x="0" y="616652"/>
                    <a:pt x="0" y="587059"/>
                  </a:cubicBezTo>
                  <a:lnTo>
                    <a:pt x="0" y="53583"/>
                  </a:lnTo>
                  <a:cubicBezTo>
                    <a:pt x="0" y="23990"/>
                    <a:pt x="23990" y="0"/>
                    <a:pt x="53583" y="0"/>
                  </a:cubicBezTo>
                  <a:close/>
                </a:path>
              </a:pathLst>
            </a:custGeom>
            <a:solidFill>
              <a:srgbClr val="2D892C"/>
            </a:solidFill>
          </p:spPr>
        </p:sp>
        <p:sp>
          <p:nvSpPr>
            <p:cNvPr id="37" name="TextBox 37"/>
            <p:cNvSpPr txBox="1"/>
            <p:nvPr/>
          </p:nvSpPr>
          <p:spPr>
            <a:xfrm>
              <a:off x="0" y="-47625"/>
              <a:ext cx="1920197" cy="688267"/>
            </a:xfrm>
            <a:prstGeom prst="rect">
              <a:avLst/>
            </a:prstGeom>
          </p:spPr>
          <p:txBody>
            <a:bodyPr lIns="50800" tIns="50800" rIns="50800" bIns="50800" rtlCol="0" anchor="ctr"/>
            <a:lstStyle/>
            <a:p>
              <a:pPr algn="ctr">
                <a:lnSpc>
                  <a:spcPts val="2940"/>
                </a:lnSpc>
              </a:pPr>
              <a:endParaRPr/>
            </a:p>
          </p:txBody>
        </p:sp>
      </p:grpSp>
      <p:sp>
        <p:nvSpPr>
          <p:cNvPr id="38" name="TextBox 38"/>
          <p:cNvSpPr txBox="1"/>
          <p:nvPr/>
        </p:nvSpPr>
        <p:spPr>
          <a:xfrm>
            <a:off x="10119538" y="3583103"/>
            <a:ext cx="6809124" cy="3339465"/>
          </a:xfrm>
          <a:prstGeom prst="rect">
            <a:avLst/>
          </a:prstGeom>
        </p:spPr>
        <p:txBody>
          <a:bodyPr lIns="0" tIns="0" rIns="0" bIns="0" rtlCol="0" anchor="t">
            <a:spAutoFit/>
          </a:bodyPr>
          <a:lstStyle/>
          <a:p>
            <a:pPr algn="l">
              <a:lnSpc>
                <a:spcPts val="3359"/>
              </a:lnSpc>
            </a:pPr>
            <a:r>
              <a:rPr lang="en-US" sz="2400" b="1" spc="24">
                <a:solidFill>
                  <a:srgbClr val="FFFFFF"/>
                </a:solidFill>
                <a:latin typeface="Oswald Bold"/>
                <a:ea typeface="Oswald Bold"/>
                <a:cs typeface="Oswald Bold"/>
                <a:sym typeface="Oswald Bold"/>
              </a:rPr>
              <a:t>Bölge Planında yeşil dönüşümden daha fazla etkileneceği öngörülen kadınlar, gençler ve kırılgan grupların istihdamını artıran veya daha iyi iş imkânı sunan projelere ilave puan verilecektir.</a:t>
            </a:r>
          </a:p>
          <a:p>
            <a:pPr algn="l">
              <a:lnSpc>
                <a:spcPts val="3359"/>
              </a:lnSpc>
            </a:pPr>
            <a:endParaRPr lang="en-US" sz="2400" b="1" spc="24">
              <a:solidFill>
                <a:srgbClr val="FFFFFF"/>
              </a:solidFill>
              <a:latin typeface="Oswald Bold"/>
              <a:ea typeface="Oswald Bold"/>
              <a:cs typeface="Oswald Bold"/>
              <a:sym typeface="Oswald Bold"/>
            </a:endParaRPr>
          </a:p>
          <a:p>
            <a:pPr algn="l">
              <a:lnSpc>
                <a:spcPts val="3359"/>
              </a:lnSpc>
            </a:pPr>
            <a:endParaRPr lang="en-US" sz="2400" b="1" spc="24">
              <a:solidFill>
                <a:srgbClr val="FFFFFF"/>
              </a:solidFill>
              <a:latin typeface="Oswald Bold"/>
              <a:ea typeface="Oswald Bold"/>
              <a:cs typeface="Oswald Bold"/>
              <a:sym typeface="Oswald Bold"/>
            </a:endParaRPr>
          </a:p>
          <a:p>
            <a:pPr algn="l">
              <a:lnSpc>
                <a:spcPts val="3359"/>
              </a:lnSpc>
            </a:pPr>
            <a:endParaRPr lang="en-US" sz="2400" b="1" spc="24">
              <a:solidFill>
                <a:srgbClr val="FFFFFF"/>
              </a:solidFill>
              <a:latin typeface="Oswald Bold"/>
              <a:ea typeface="Oswald Bold"/>
              <a:cs typeface="Oswald Bold"/>
              <a:sym typeface="Oswald Bold"/>
            </a:endParaRPr>
          </a:p>
          <a:p>
            <a:pPr algn="l">
              <a:lnSpc>
                <a:spcPts val="3359"/>
              </a:lnSpc>
              <a:spcBef>
                <a:spcPct val="0"/>
              </a:spcBef>
            </a:pPr>
            <a:endParaRPr lang="en-US" sz="2400" b="1" spc="24">
              <a:solidFill>
                <a:srgbClr val="FFFFFF"/>
              </a:solidFill>
              <a:latin typeface="Oswald Bold"/>
              <a:ea typeface="Oswald Bold"/>
              <a:cs typeface="Oswald Bold"/>
              <a:sym typeface="Oswald Bold"/>
            </a:endParaRPr>
          </a:p>
        </p:txBody>
      </p:sp>
      <p:sp>
        <p:nvSpPr>
          <p:cNvPr id="39" name="TextBox 39"/>
          <p:cNvSpPr txBox="1"/>
          <p:nvPr/>
        </p:nvSpPr>
        <p:spPr>
          <a:xfrm>
            <a:off x="10119538" y="6094857"/>
            <a:ext cx="6809124" cy="5232202"/>
          </a:xfrm>
          <a:prstGeom prst="rect">
            <a:avLst/>
          </a:prstGeom>
        </p:spPr>
        <p:txBody>
          <a:bodyPr lIns="0" tIns="0" rIns="0" bIns="0" rtlCol="0" anchor="t">
            <a:spAutoFit/>
          </a:bodyPr>
          <a:lstStyle/>
          <a:p>
            <a:pPr marL="518160" lvl="1" indent="-259080" algn="l">
              <a:lnSpc>
                <a:spcPts val="3359"/>
              </a:lnSpc>
              <a:buFont typeface="Arial"/>
              <a:buChar char="•"/>
            </a:pPr>
            <a:r>
              <a:rPr lang="en-US" sz="2400" b="1" spc="24" dirty="0" err="1">
                <a:solidFill>
                  <a:srgbClr val="000000"/>
                </a:solidFill>
                <a:latin typeface="Oswald Bold"/>
                <a:ea typeface="Oswald Bold"/>
                <a:cs typeface="Oswald Bold"/>
                <a:sym typeface="Oswald Bold"/>
              </a:rPr>
              <a:t>İşletmenin</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kadınlar</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veya</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gençler</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tarafından</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sahip</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olunması</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veya</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yönetilmesi</a:t>
            </a:r>
            <a:r>
              <a:rPr lang="en-US" sz="2400" b="1" spc="24" dirty="0" smtClean="0">
                <a:solidFill>
                  <a:srgbClr val="000000"/>
                </a:solidFill>
                <a:latin typeface="Oswald Bold"/>
                <a:ea typeface="Oswald Bold"/>
                <a:cs typeface="Oswald Bold"/>
                <a:sym typeface="Oswald Bold"/>
              </a:rPr>
              <a:t>​</a:t>
            </a:r>
            <a:r>
              <a:rPr lang="tr-TR" sz="2400" b="1" spc="24" dirty="0" smtClean="0">
                <a:solidFill>
                  <a:srgbClr val="000000"/>
                </a:solidFill>
                <a:latin typeface="Oswald Bold"/>
                <a:ea typeface="Oswald Bold"/>
                <a:cs typeface="Oswald Bold"/>
                <a:sym typeface="Oswald Bold"/>
              </a:rPr>
              <a:t> (4 Puan)</a:t>
            </a:r>
            <a:endParaRPr lang="en-US" sz="2400" b="1" spc="24" dirty="0">
              <a:solidFill>
                <a:srgbClr val="000000"/>
              </a:solidFill>
              <a:latin typeface="Oswald Bold"/>
              <a:ea typeface="Oswald Bold"/>
              <a:cs typeface="Oswald Bold"/>
              <a:sym typeface="Oswald Bold"/>
            </a:endParaRPr>
          </a:p>
          <a:p>
            <a:pPr marL="518160" lvl="1" indent="-259080" algn="l">
              <a:lnSpc>
                <a:spcPts val="3359"/>
              </a:lnSpc>
              <a:buFont typeface="Arial"/>
              <a:buChar char="•"/>
            </a:pPr>
            <a:r>
              <a:rPr lang="en-US" sz="2400" b="1" spc="24" dirty="0" err="1">
                <a:solidFill>
                  <a:srgbClr val="000000"/>
                </a:solidFill>
                <a:latin typeface="Oswald Bold"/>
                <a:ea typeface="Oswald Bold"/>
                <a:cs typeface="Oswald Bold"/>
                <a:sym typeface="Oswald Bold"/>
              </a:rPr>
              <a:t>Kooperatif</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ve</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üretici</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birliklerinde</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kadınların</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gençlerin</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yönetimde</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yer</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alması</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veya</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temsili</a:t>
            </a:r>
            <a:r>
              <a:rPr lang="en-US" sz="2400" b="1" spc="24" dirty="0" smtClean="0">
                <a:solidFill>
                  <a:srgbClr val="000000"/>
                </a:solidFill>
                <a:latin typeface="Oswald Bold"/>
                <a:ea typeface="Oswald Bold"/>
                <a:cs typeface="Oswald Bold"/>
                <a:sym typeface="Oswald Bold"/>
              </a:rPr>
              <a:t>​</a:t>
            </a:r>
            <a:r>
              <a:rPr lang="tr-TR" sz="2400" b="1" spc="24" dirty="0" smtClean="0">
                <a:solidFill>
                  <a:srgbClr val="000000"/>
                </a:solidFill>
                <a:latin typeface="Oswald Bold"/>
                <a:ea typeface="Oswald Bold"/>
                <a:cs typeface="Oswald Bold"/>
                <a:sym typeface="Oswald Bold"/>
              </a:rPr>
              <a:t> (4 Puan)</a:t>
            </a:r>
            <a:endParaRPr lang="en-US" sz="2400" b="1" spc="24" dirty="0">
              <a:solidFill>
                <a:srgbClr val="000000"/>
              </a:solidFill>
              <a:latin typeface="Oswald Bold"/>
              <a:ea typeface="Oswald Bold"/>
              <a:cs typeface="Oswald Bold"/>
              <a:sym typeface="Oswald Bold"/>
            </a:endParaRPr>
          </a:p>
          <a:p>
            <a:pPr marL="518160" lvl="1" indent="-259080" algn="l">
              <a:lnSpc>
                <a:spcPts val="3359"/>
              </a:lnSpc>
              <a:buFont typeface="Arial"/>
              <a:buChar char="•"/>
            </a:pPr>
            <a:r>
              <a:rPr lang="en-US" sz="2400" b="1" spc="24" dirty="0" err="1">
                <a:solidFill>
                  <a:srgbClr val="000000"/>
                </a:solidFill>
                <a:latin typeface="Oswald Bold"/>
                <a:ea typeface="Oswald Bold"/>
                <a:cs typeface="Oswald Bold"/>
                <a:sym typeface="Oswald Bold"/>
              </a:rPr>
              <a:t>Bölge</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Planında</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yeşil</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geçiş</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süreci</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için</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daha</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kırılgan</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olarak</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belirlenen</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illerden</a:t>
            </a:r>
            <a:r>
              <a:rPr lang="en-US" sz="2400" b="1" spc="24" dirty="0">
                <a:solidFill>
                  <a:srgbClr val="000000"/>
                </a:solidFill>
                <a:latin typeface="Oswald Bold"/>
                <a:ea typeface="Oswald Bold"/>
                <a:cs typeface="Oswald Bold"/>
                <a:sym typeface="Oswald Bold"/>
              </a:rPr>
              <a:t>/</a:t>
            </a:r>
            <a:r>
              <a:rPr lang="en-US" sz="2400" b="1" spc="24" dirty="0" err="1">
                <a:solidFill>
                  <a:srgbClr val="000000"/>
                </a:solidFill>
                <a:latin typeface="Oswald Bold"/>
                <a:ea typeface="Oswald Bold"/>
                <a:cs typeface="Oswald Bold"/>
                <a:sym typeface="Oswald Bold"/>
              </a:rPr>
              <a:t>ilçelerden</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gelen</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teklifler</a:t>
            </a:r>
            <a:r>
              <a:rPr lang="en-US" sz="2400" b="1" spc="24" dirty="0" smtClean="0">
                <a:solidFill>
                  <a:srgbClr val="000000"/>
                </a:solidFill>
                <a:latin typeface="Oswald Bold"/>
                <a:ea typeface="Oswald Bold"/>
                <a:cs typeface="Oswald Bold"/>
                <a:sym typeface="Oswald Bold"/>
              </a:rPr>
              <a:t>​</a:t>
            </a:r>
            <a:r>
              <a:rPr lang="tr-TR" sz="2400" b="1" spc="24" dirty="0" smtClean="0">
                <a:solidFill>
                  <a:srgbClr val="000000"/>
                </a:solidFill>
                <a:latin typeface="Oswald Bold"/>
                <a:ea typeface="Oswald Bold"/>
                <a:cs typeface="Oswald Bold"/>
                <a:sym typeface="Oswald Bold"/>
              </a:rPr>
              <a:t> (3 puan)</a:t>
            </a:r>
            <a:endParaRPr lang="en-US" sz="2400" b="1" spc="24" dirty="0">
              <a:solidFill>
                <a:srgbClr val="000000"/>
              </a:solidFill>
              <a:latin typeface="Oswald Bold"/>
              <a:ea typeface="Oswald Bold"/>
              <a:cs typeface="Oswald Bold"/>
              <a:sym typeface="Oswald Bold"/>
            </a:endParaRPr>
          </a:p>
          <a:p>
            <a:pPr marL="518160" lvl="1" indent="-259080" algn="l">
              <a:lnSpc>
                <a:spcPts val="3359"/>
              </a:lnSpc>
              <a:buFont typeface="Arial"/>
              <a:buChar char="•"/>
            </a:pPr>
            <a:r>
              <a:rPr lang="en-US" sz="2400" b="1" spc="24" dirty="0" err="1">
                <a:solidFill>
                  <a:srgbClr val="000000"/>
                </a:solidFill>
                <a:latin typeface="Oswald Bold"/>
                <a:ea typeface="Oswald Bold"/>
                <a:cs typeface="Oswald Bold"/>
                <a:sym typeface="Oswald Bold"/>
              </a:rPr>
              <a:t>Yeni</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işler</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yaratma</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potansiyeli</a:t>
            </a:r>
            <a:r>
              <a:rPr lang="en-US" sz="2400" b="1" spc="24" dirty="0" smtClean="0">
                <a:solidFill>
                  <a:srgbClr val="000000"/>
                </a:solidFill>
                <a:latin typeface="Oswald Bold"/>
                <a:ea typeface="Oswald Bold"/>
                <a:cs typeface="Oswald Bold"/>
                <a:sym typeface="Oswald Bold"/>
              </a:rPr>
              <a:t>​</a:t>
            </a:r>
            <a:r>
              <a:rPr lang="tr-TR" sz="2400" b="1" spc="24" dirty="0" smtClean="0">
                <a:solidFill>
                  <a:srgbClr val="000000"/>
                </a:solidFill>
                <a:latin typeface="Oswald Bold"/>
                <a:ea typeface="Oswald Bold"/>
                <a:cs typeface="Oswald Bold"/>
                <a:sym typeface="Oswald Bold"/>
              </a:rPr>
              <a:t> </a:t>
            </a:r>
          </a:p>
          <a:p>
            <a:pPr marL="518160" lvl="1" indent="-259080" algn="l">
              <a:lnSpc>
                <a:spcPts val="3359"/>
              </a:lnSpc>
              <a:buFont typeface="Arial"/>
              <a:buChar char="•"/>
            </a:pPr>
            <a:r>
              <a:rPr lang="tr-TR" sz="2400" b="1" spc="24" dirty="0" smtClean="0">
                <a:solidFill>
                  <a:srgbClr val="000000"/>
                </a:solidFill>
                <a:latin typeface="Oswald Bold"/>
                <a:ea typeface="Oswald Bold"/>
                <a:cs typeface="Oswald Bold"/>
                <a:sym typeface="Oswald Bold"/>
              </a:rPr>
              <a:t>(1 istihdam 2 puan Daha fazla istihdam 4 </a:t>
            </a:r>
            <a:r>
              <a:rPr lang="tr-TR" sz="2400" b="1" spc="24" dirty="0">
                <a:solidFill>
                  <a:srgbClr val="000000"/>
                </a:solidFill>
                <a:latin typeface="Oswald Bold"/>
                <a:ea typeface="Oswald Bold"/>
                <a:cs typeface="Oswald Bold"/>
                <a:sym typeface="Oswald Bold"/>
              </a:rPr>
              <a:t>p</a:t>
            </a:r>
            <a:r>
              <a:rPr lang="tr-TR" sz="2400" b="1" spc="24" dirty="0" smtClean="0">
                <a:solidFill>
                  <a:srgbClr val="000000"/>
                </a:solidFill>
                <a:latin typeface="Oswald Bold"/>
                <a:ea typeface="Oswald Bold"/>
                <a:cs typeface="Oswald Bold"/>
                <a:sym typeface="Oswald Bold"/>
              </a:rPr>
              <a:t>uan)</a:t>
            </a:r>
            <a:endParaRPr lang="en-US" sz="2400" b="1" spc="24" dirty="0">
              <a:solidFill>
                <a:srgbClr val="000000"/>
              </a:solidFill>
              <a:latin typeface="Oswald Bold"/>
              <a:ea typeface="Oswald Bold"/>
              <a:cs typeface="Oswald Bold"/>
              <a:sym typeface="Oswald Bold"/>
            </a:endParaRPr>
          </a:p>
          <a:p>
            <a:pPr marL="518160" lvl="1" indent="-259080" algn="l">
              <a:lnSpc>
                <a:spcPts val="3359"/>
              </a:lnSpc>
              <a:buFont typeface="Arial"/>
              <a:buChar char="•"/>
            </a:pPr>
            <a:r>
              <a:rPr lang="en-US" sz="2400" b="1" spc="24" dirty="0" err="1">
                <a:solidFill>
                  <a:srgbClr val="000000"/>
                </a:solidFill>
                <a:latin typeface="Oswald Bold"/>
                <a:ea typeface="Oswald Bold"/>
                <a:cs typeface="Oswald Bold"/>
                <a:sym typeface="Oswald Bold"/>
              </a:rPr>
              <a:t>Daha</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iyi</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işler</a:t>
            </a:r>
            <a:r>
              <a:rPr lang="en-US" sz="2400" b="1" spc="24" dirty="0">
                <a:solidFill>
                  <a:srgbClr val="000000"/>
                </a:solidFill>
                <a:latin typeface="Oswald Bold"/>
                <a:ea typeface="Oswald Bold"/>
                <a:cs typeface="Oswald Bold"/>
                <a:sym typeface="Oswald Bold"/>
              </a:rPr>
              <a:t> </a:t>
            </a:r>
            <a:r>
              <a:rPr lang="en-US" sz="2400" b="1" spc="24" dirty="0" err="1">
                <a:solidFill>
                  <a:srgbClr val="000000"/>
                </a:solidFill>
                <a:latin typeface="Oswald Bold"/>
                <a:ea typeface="Oswald Bold"/>
                <a:cs typeface="Oswald Bold"/>
                <a:sym typeface="Oswald Bold"/>
              </a:rPr>
              <a:t>yaratma</a:t>
            </a:r>
            <a:r>
              <a:rPr lang="en-US" sz="2400" b="1" spc="24" dirty="0">
                <a:solidFill>
                  <a:srgbClr val="000000"/>
                </a:solidFill>
                <a:latin typeface="Oswald Bold"/>
                <a:ea typeface="Oswald Bold"/>
                <a:cs typeface="Oswald Bold"/>
                <a:sym typeface="Oswald Bold"/>
              </a:rPr>
              <a:t> </a:t>
            </a:r>
            <a:r>
              <a:rPr lang="en-US" sz="2400" b="1" spc="24" dirty="0" err="1" smtClean="0">
                <a:solidFill>
                  <a:srgbClr val="000000"/>
                </a:solidFill>
                <a:latin typeface="Oswald Bold"/>
                <a:ea typeface="Oswald Bold"/>
                <a:cs typeface="Oswald Bold"/>
                <a:sym typeface="Oswald Bold"/>
              </a:rPr>
              <a:t>potansiyeli</a:t>
            </a:r>
            <a:r>
              <a:rPr lang="tr-TR" sz="2400" b="1" spc="24" dirty="0" smtClean="0">
                <a:solidFill>
                  <a:srgbClr val="000000"/>
                </a:solidFill>
                <a:latin typeface="Oswald Bold"/>
                <a:ea typeface="Oswald Bold"/>
                <a:cs typeface="Oswald Bold"/>
                <a:sym typeface="Oswald Bold"/>
              </a:rPr>
              <a:t> (1 Puan)</a:t>
            </a:r>
            <a:endParaRPr lang="en-US" sz="2400" b="1" spc="24" dirty="0">
              <a:solidFill>
                <a:srgbClr val="000000"/>
              </a:solidFill>
              <a:latin typeface="Oswald Bold"/>
              <a:ea typeface="Oswald Bold"/>
              <a:cs typeface="Oswald Bold"/>
              <a:sym typeface="Oswald Bold"/>
            </a:endParaRPr>
          </a:p>
          <a:p>
            <a:pPr algn="l">
              <a:lnSpc>
                <a:spcPts val="3359"/>
              </a:lnSpc>
              <a:spcBef>
                <a:spcPct val="0"/>
              </a:spcBef>
            </a:pPr>
            <a:endParaRPr lang="en-US" sz="2400" b="1" spc="24" dirty="0">
              <a:solidFill>
                <a:srgbClr val="000000"/>
              </a:solidFill>
              <a:latin typeface="Oswald Bold"/>
              <a:ea typeface="Oswald Bold"/>
              <a:cs typeface="Oswald Bold"/>
              <a:sym typeface="Oswald Bold"/>
            </a:endParaRPr>
          </a:p>
        </p:txBody>
      </p:sp>
      <p:grpSp>
        <p:nvGrpSpPr>
          <p:cNvPr id="40" name="Group 40"/>
          <p:cNvGrpSpPr/>
          <p:nvPr/>
        </p:nvGrpSpPr>
        <p:grpSpPr>
          <a:xfrm>
            <a:off x="12482932" y="1903078"/>
            <a:ext cx="3214986" cy="982612"/>
            <a:chOff x="0" y="0"/>
            <a:chExt cx="4286648" cy="1310149"/>
          </a:xfrm>
        </p:grpSpPr>
        <p:sp>
          <p:nvSpPr>
            <p:cNvPr id="41" name="Freeform 41"/>
            <p:cNvSpPr/>
            <p:nvPr/>
          </p:nvSpPr>
          <p:spPr>
            <a:xfrm>
              <a:off x="1597450" y="155065"/>
              <a:ext cx="2689198" cy="1039360"/>
            </a:xfrm>
            <a:custGeom>
              <a:avLst/>
              <a:gdLst/>
              <a:ahLst/>
              <a:cxnLst/>
              <a:rect l="l" t="t" r="r" b="b"/>
              <a:pathLst>
                <a:path w="2689198" h="1039360">
                  <a:moveTo>
                    <a:pt x="0" y="0"/>
                  </a:moveTo>
                  <a:lnTo>
                    <a:pt x="2689198" y="0"/>
                  </a:lnTo>
                  <a:lnTo>
                    <a:pt x="2689198" y="1039359"/>
                  </a:lnTo>
                  <a:lnTo>
                    <a:pt x="0" y="1039359"/>
                  </a:lnTo>
                  <a:lnTo>
                    <a:pt x="0" y="0"/>
                  </a:lnTo>
                  <a:close/>
                </a:path>
              </a:pathLst>
            </a:custGeom>
            <a:blipFill>
              <a:blip r:embed="rId11"/>
              <a:stretch>
                <a:fillRect/>
              </a:stretch>
            </a:blipFill>
          </p:spPr>
        </p:sp>
        <p:sp>
          <p:nvSpPr>
            <p:cNvPr id="42" name="Freeform 42"/>
            <p:cNvSpPr/>
            <p:nvPr/>
          </p:nvSpPr>
          <p:spPr>
            <a:xfrm>
              <a:off x="0" y="0"/>
              <a:ext cx="1221734" cy="1310149"/>
            </a:xfrm>
            <a:custGeom>
              <a:avLst/>
              <a:gdLst/>
              <a:ahLst/>
              <a:cxnLst/>
              <a:rect l="l" t="t" r="r" b="b"/>
              <a:pathLst>
                <a:path w="1221734" h="1310149">
                  <a:moveTo>
                    <a:pt x="0" y="0"/>
                  </a:moveTo>
                  <a:lnTo>
                    <a:pt x="1221734" y="0"/>
                  </a:lnTo>
                  <a:lnTo>
                    <a:pt x="1221734" y="1310149"/>
                  </a:lnTo>
                  <a:lnTo>
                    <a:pt x="0" y="1310149"/>
                  </a:lnTo>
                  <a:lnTo>
                    <a:pt x="0" y="0"/>
                  </a:lnTo>
                  <a:close/>
                </a:path>
              </a:pathLst>
            </a:custGeom>
            <a:blipFill>
              <a:blip r:embed="rId12"/>
              <a:stretch>
                <a:fillRect l="-68807" t="-40648" r="-68937" b="-40516"/>
              </a:stretch>
            </a:blipFill>
          </p:spPr>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12888" r="-12888"/>
            </a:stretch>
          </a:blipFill>
        </p:spPr>
      </p:sp>
      <p:sp>
        <p:nvSpPr>
          <p:cNvPr id="3" name="Freeform 3"/>
          <p:cNvSpPr/>
          <p:nvPr/>
        </p:nvSpPr>
        <p:spPr>
          <a:xfrm>
            <a:off x="17259300" y="-671677"/>
            <a:ext cx="1923432" cy="1923432"/>
          </a:xfrm>
          <a:custGeom>
            <a:avLst/>
            <a:gdLst/>
            <a:ahLst/>
            <a:cxnLst/>
            <a:rect l="l" t="t" r="r" b="b"/>
            <a:pathLst>
              <a:path w="1923432" h="1923432">
                <a:moveTo>
                  <a:pt x="0" y="0"/>
                </a:moveTo>
                <a:lnTo>
                  <a:pt x="1923432" y="0"/>
                </a:lnTo>
                <a:lnTo>
                  <a:pt x="1923432" y="1923432"/>
                </a:lnTo>
                <a:lnTo>
                  <a:pt x="0" y="1923432"/>
                </a:lnTo>
                <a:lnTo>
                  <a:pt x="0" y="0"/>
                </a:lnTo>
                <a:close/>
              </a:path>
            </a:pathLst>
          </a:custGeom>
          <a:blipFill>
            <a:blip r:embed="rId3">
              <a:alphaModFix amt="2000"/>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rot="-5400000">
            <a:off x="16748241" y="511059"/>
            <a:ext cx="2101643" cy="1079524"/>
            <a:chOff x="0" y="0"/>
            <a:chExt cx="2802191" cy="1439365"/>
          </a:xfrm>
        </p:grpSpPr>
        <p:grpSp>
          <p:nvGrpSpPr>
            <p:cNvPr id="5" name="Group 5"/>
            <p:cNvGrpSpPr/>
            <p:nvPr/>
          </p:nvGrpSpPr>
          <p:grpSpPr>
            <a:xfrm rot="5400000">
              <a:off x="681413" y="-681413"/>
              <a:ext cx="1439365" cy="2802191"/>
              <a:chOff x="0" y="0"/>
              <a:chExt cx="585263" cy="1139404"/>
            </a:xfrm>
          </p:grpSpPr>
          <p:sp>
            <p:nvSpPr>
              <p:cNvPr id="6" name="Freeform 6"/>
              <p:cNvSpPr/>
              <p:nvPr/>
            </p:nvSpPr>
            <p:spPr>
              <a:xfrm>
                <a:off x="0" y="0"/>
                <a:ext cx="585263" cy="1139404"/>
              </a:xfrm>
              <a:custGeom>
                <a:avLst/>
                <a:gdLst/>
                <a:ahLst/>
                <a:cxnLst/>
                <a:rect l="l" t="t" r="r" b="b"/>
                <a:pathLst>
                  <a:path w="585263" h="1139404">
                    <a:moveTo>
                      <a:pt x="195193" y="1120335"/>
                    </a:moveTo>
                    <a:cubicBezTo>
                      <a:pt x="225198" y="1131849"/>
                      <a:pt x="259310" y="1139404"/>
                      <a:pt x="292789" y="1139404"/>
                    </a:cubicBezTo>
                    <a:cubicBezTo>
                      <a:pt x="326269" y="1139404"/>
                      <a:pt x="358486" y="1132927"/>
                      <a:pt x="388175" y="1121413"/>
                    </a:cubicBezTo>
                    <a:cubicBezTo>
                      <a:pt x="388807" y="1121054"/>
                      <a:pt x="389438" y="1121054"/>
                      <a:pt x="390070" y="1120694"/>
                    </a:cubicBezTo>
                    <a:cubicBezTo>
                      <a:pt x="501564" y="1074639"/>
                      <a:pt x="583684" y="953025"/>
                      <a:pt x="585263" y="803647"/>
                    </a:cubicBezTo>
                    <a:lnTo>
                      <a:pt x="585263" y="0"/>
                    </a:lnTo>
                    <a:lnTo>
                      <a:pt x="0" y="0"/>
                    </a:lnTo>
                    <a:lnTo>
                      <a:pt x="0" y="803051"/>
                    </a:lnTo>
                    <a:cubicBezTo>
                      <a:pt x="1579" y="953744"/>
                      <a:pt x="82436" y="1075359"/>
                      <a:pt x="195193" y="1120335"/>
                    </a:cubicBezTo>
                    <a:close/>
                  </a:path>
                </a:pathLst>
              </a:custGeom>
              <a:solidFill>
                <a:srgbClr val="153930"/>
              </a:solidFill>
            </p:spPr>
          </p:sp>
          <p:sp>
            <p:nvSpPr>
              <p:cNvPr id="7" name="TextBox 7"/>
              <p:cNvSpPr txBox="1"/>
              <p:nvPr/>
            </p:nvSpPr>
            <p:spPr>
              <a:xfrm>
                <a:off x="0" y="-47625"/>
                <a:ext cx="585263" cy="1060029"/>
              </a:xfrm>
              <a:prstGeom prst="rect">
                <a:avLst/>
              </a:prstGeom>
            </p:spPr>
            <p:txBody>
              <a:bodyPr lIns="34362" tIns="34362" rIns="34362" bIns="34362" rtlCol="0" anchor="ctr"/>
              <a:lstStyle/>
              <a:p>
                <a:pPr algn="ctr">
                  <a:lnSpc>
                    <a:spcPts val="2940"/>
                  </a:lnSpc>
                </a:pPr>
                <a:endParaRPr/>
              </a:p>
            </p:txBody>
          </p:sp>
        </p:grpSp>
        <p:grpSp>
          <p:nvGrpSpPr>
            <p:cNvPr id="8" name="Group 8"/>
            <p:cNvGrpSpPr/>
            <p:nvPr/>
          </p:nvGrpSpPr>
          <p:grpSpPr>
            <a:xfrm>
              <a:off x="1033142" y="0"/>
              <a:ext cx="702645" cy="864794"/>
              <a:chOff x="0" y="0"/>
              <a:chExt cx="660400" cy="812800"/>
            </a:xfrm>
          </p:grpSpPr>
          <p:sp>
            <p:nvSpPr>
              <p:cNvPr id="9" name="Freeform 9"/>
              <p:cNvSpPr/>
              <p:nvPr/>
            </p:nvSpPr>
            <p:spPr>
              <a:xfrm>
                <a:off x="0" y="0"/>
                <a:ext cx="660400" cy="812800"/>
              </a:xfrm>
              <a:custGeom>
                <a:avLst/>
                <a:gdLst/>
                <a:ahLst/>
                <a:cxnLst/>
                <a:rect l="l" t="t" r="r" b="b"/>
                <a:pathLst>
                  <a:path w="660400" h="812800">
                    <a:moveTo>
                      <a:pt x="220252" y="793731"/>
                    </a:moveTo>
                    <a:cubicBezTo>
                      <a:pt x="254109" y="805245"/>
                      <a:pt x="292600" y="812800"/>
                      <a:pt x="330378" y="812800"/>
                    </a:cubicBezTo>
                    <a:cubicBezTo>
                      <a:pt x="368157" y="812800"/>
                      <a:pt x="404509" y="806323"/>
                      <a:pt x="438009" y="794809"/>
                    </a:cubicBezTo>
                    <a:cubicBezTo>
                      <a:pt x="438723" y="794450"/>
                      <a:pt x="439435" y="794450"/>
                      <a:pt x="440148" y="794090"/>
                    </a:cubicBezTo>
                    <a:cubicBezTo>
                      <a:pt x="565955" y="748035"/>
                      <a:pt x="658618" y="626421"/>
                      <a:pt x="660400" y="484298"/>
                    </a:cubicBezTo>
                    <a:lnTo>
                      <a:pt x="660400" y="0"/>
                    </a:lnTo>
                    <a:lnTo>
                      <a:pt x="0" y="0"/>
                    </a:lnTo>
                    <a:lnTo>
                      <a:pt x="0" y="483939"/>
                    </a:lnTo>
                    <a:cubicBezTo>
                      <a:pt x="1782" y="627140"/>
                      <a:pt x="93019" y="748755"/>
                      <a:pt x="220252" y="793731"/>
                    </a:cubicBezTo>
                    <a:close/>
                  </a:path>
                </a:pathLst>
              </a:custGeom>
              <a:solidFill>
                <a:srgbClr val="153930"/>
              </a:solidFill>
            </p:spPr>
          </p:sp>
          <p:sp>
            <p:nvSpPr>
              <p:cNvPr id="10" name="TextBox 10"/>
              <p:cNvSpPr txBox="1"/>
              <p:nvPr/>
            </p:nvSpPr>
            <p:spPr>
              <a:xfrm>
                <a:off x="0" y="-47625"/>
                <a:ext cx="660400" cy="733425"/>
              </a:xfrm>
              <a:prstGeom prst="rect">
                <a:avLst/>
              </a:prstGeom>
            </p:spPr>
            <p:txBody>
              <a:bodyPr lIns="61554" tIns="61554" rIns="61554" bIns="61554" rtlCol="0" anchor="ctr"/>
              <a:lstStyle/>
              <a:p>
                <a:pPr algn="ctr">
                  <a:lnSpc>
                    <a:spcPts val="2940"/>
                  </a:lnSpc>
                </a:pPr>
                <a:endParaRPr/>
              </a:p>
            </p:txBody>
          </p:sp>
        </p:grpSp>
      </p:grpSp>
      <p:sp>
        <p:nvSpPr>
          <p:cNvPr id="11" name="Freeform 11"/>
          <p:cNvSpPr/>
          <p:nvPr/>
        </p:nvSpPr>
        <p:spPr>
          <a:xfrm rot="5400000">
            <a:off x="-1120277" y="-4131997"/>
            <a:ext cx="5067354" cy="5067354"/>
          </a:xfrm>
          <a:custGeom>
            <a:avLst/>
            <a:gdLst/>
            <a:ahLst/>
            <a:cxnLst/>
            <a:rect l="l" t="t" r="r" b="b"/>
            <a:pathLst>
              <a:path w="5067354" h="5067354">
                <a:moveTo>
                  <a:pt x="0" y="0"/>
                </a:moveTo>
                <a:lnTo>
                  <a:pt x="5067354" y="0"/>
                </a:lnTo>
                <a:lnTo>
                  <a:pt x="5067354" y="5067354"/>
                </a:lnTo>
                <a:lnTo>
                  <a:pt x="0" y="506735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2" name="Freeform 12"/>
          <p:cNvSpPr/>
          <p:nvPr/>
        </p:nvSpPr>
        <p:spPr>
          <a:xfrm>
            <a:off x="0" y="9153657"/>
            <a:ext cx="1735563" cy="1694344"/>
          </a:xfrm>
          <a:custGeom>
            <a:avLst/>
            <a:gdLst/>
            <a:ahLst/>
            <a:cxnLst/>
            <a:rect l="l" t="t" r="r" b="b"/>
            <a:pathLst>
              <a:path w="1735563" h="1694344">
                <a:moveTo>
                  <a:pt x="0" y="0"/>
                </a:moveTo>
                <a:lnTo>
                  <a:pt x="1735563" y="0"/>
                </a:lnTo>
                <a:lnTo>
                  <a:pt x="1735563" y="1694344"/>
                </a:lnTo>
                <a:lnTo>
                  <a:pt x="0" y="1694344"/>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3" name="Freeform 13"/>
          <p:cNvSpPr/>
          <p:nvPr/>
        </p:nvSpPr>
        <p:spPr>
          <a:xfrm>
            <a:off x="2181252" y="2210407"/>
            <a:ext cx="1573946" cy="1290636"/>
          </a:xfrm>
          <a:custGeom>
            <a:avLst/>
            <a:gdLst/>
            <a:ahLst/>
            <a:cxnLst/>
            <a:rect l="l" t="t" r="r" b="b"/>
            <a:pathLst>
              <a:path w="1573946" h="1290636">
                <a:moveTo>
                  <a:pt x="0" y="0"/>
                </a:moveTo>
                <a:lnTo>
                  <a:pt x="1573947" y="0"/>
                </a:lnTo>
                <a:lnTo>
                  <a:pt x="1573947" y="1290636"/>
                </a:lnTo>
                <a:lnTo>
                  <a:pt x="0" y="1290636"/>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a:ln cap="sq">
            <a:noFill/>
            <a:prstDash val="solid"/>
            <a:miter/>
          </a:ln>
        </p:spPr>
      </p:sp>
      <p:sp>
        <p:nvSpPr>
          <p:cNvPr id="14" name="Freeform 14"/>
          <p:cNvSpPr/>
          <p:nvPr/>
        </p:nvSpPr>
        <p:spPr>
          <a:xfrm>
            <a:off x="2220744" y="6051994"/>
            <a:ext cx="1534455" cy="1407862"/>
          </a:xfrm>
          <a:custGeom>
            <a:avLst/>
            <a:gdLst/>
            <a:ahLst/>
            <a:cxnLst/>
            <a:rect l="l" t="t" r="r" b="b"/>
            <a:pathLst>
              <a:path w="1534455" h="1407862">
                <a:moveTo>
                  <a:pt x="0" y="0"/>
                </a:moveTo>
                <a:lnTo>
                  <a:pt x="1534455" y="0"/>
                </a:lnTo>
                <a:lnTo>
                  <a:pt x="1534455" y="1407862"/>
                </a:lnTo>
                <a:lnTo>
                  <a:pt x="0" y="1407862"/>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a:ln cap="sq">
            <a:noFill/>
            <a:prstDash val="solid"/>
            <a:miter/>
          </a:ln>
        </p:spPr>
      </p:sp>
      <p:sp>
        <p:nvSpPr>
          <p:cNvPr id="15" name="Freeform 15"/>
          <p:cNvSpPr/>
          <p:nvPr/>
        </p:nvSpPr>
        <p:spPr>
          <a:xfrm>
            <a:off x="7141381" y="6051994"/>
            <a:ext cx="1418501" cy="1407862"/>
          </a:xfrm>
          <a:custGeom>
            <a:avLst/>
            <a:gdLst/>
            <a:ahLst/>
            <a:cxnLst/>
            <a:rect l="l" t="t" r="r" b="b"/>
            <a:pathLst>
              <a:path w="1418501" h="1407862">
                <a:moveTo>
                  <a:pt x="0" y="0"/>
                </a:moveTo>
                <a:lnTo>
                  <a:pt x="1418501" y="0"/>
                </a:lnTo>
                <a:lnTo>
                  <a:pt x="1418501" y="1407862"/>
                </a:lnTo>
                <a:lnTo>
                  <a:pt x="0" y="1407862"/>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a:ln cap="sq">
            <a:noFill/>
            <a:prstDash val="solid"/>
            <a:miter/>
          </a:ln>
        </p:spPr>
      </p:sp>
      <p:sp>
        <p:nvSpPr>
          <p:cNvPr id="16" name="Freeform 16"/>
          <p:cNvSpPr/>
          <p:nvPr/>
        </p:nvSpPr>
        <p:spPr>
          <a:xfrm>
            <a:off x="7141381" y="2519734"/>
            <a:ext cx="1579572" cy="981309"/>
          </a:xfrm>
          <a:custGeom>
            <a:avLst/>
            <a:gdLst/>
            <a:ahLst/>
            <a:cxnLst/>
            <a:rect l="l" t="t" r="r" b="b"/>
            <a:pathLst>
              <a:path w="1579572" h="981309">
                <a:moveTo>
                  <a:pt x="0" y="0"/>
                </a:moveTo>
                <a:lnTo>
                  <a:pt x="1579572" y="0"/>
                </a:lnTo>
                <a:lnTo>
                  <a:pt x="1579572" y="981309"/>
                </a:lnTo>
                <a:lnTo>
                  <a:pt x="0" y="981309"/>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a:ln cap="sq">
            <a:noFill/>
            <a:prstDash val="solid"/>
            <a:miter/>
          </a:ln>
        </p:spPr>
      </p:sp>
      <p:sp>
        <p:nvSpPr>
          <p:cNvPr id="17" name="TextBox 17"/>
          <p:cNvSpPr txBox="1"/>
          <p:nvPr/>
        </p:nvSpPr>
        <p:spPr>
          <a:xfrm>
            <a:off x="2181252" y="3656942"/>
            <a:ext cx="3976930" cy="405765"/>
          </a:xfrm>
          <a:prstGeom prst="rect">
            <a:avLst/>
          </a:prstGeom>
        </p:spPr>
        <p:txBody>
          <a:bodyPr lIns="0" tIns="0" rIns="0" bIns="0" rtlCol="0" anchor="t">
            <a:spAutoFit/>
          </a:bodyPr>
          <a:lstStyle/>
          <a:p>
            <a:pPr algn="l">
              <a:lnSpc>
                <a:spcPts val="3359"/>
              </a:lnSpc>
              <a:spcBef>
                <a:spcPct val="0"/>
              </a:spcBef>
            </a:pPr>
            <a:r>
              <a:rPr lang="en-US" sz="2400" b="1" spc="24" dirty="0">
                <a:solidFill>
                  <a:srgbClr val="000000"/>
                </a:solidFill>
                <a:latin typeface="Oswald Bold"/>
                <a:ea typeface="Oswald Bold"/>
                <a:cs typeface="Oswald Bold"/>
                <a:sym typeface="Oswald Bold"/>
              </a:rPr>
              <a:t>UYGUN BAŞVURU SAHİPLERİ​</a:t>
            </a:r>
          </a:p>
        </p:txBody>
      </p:sp>
      <p:sp>
        <p:nvSpPr>
          <p:cNvPr id="18" name="TextBox 18"/>
          <p:cNvSpPr txBox="1"/>
          <p:nvPr/>
        </p:nvSpPr>
        <p:spPr>
          <a:xfrm>
            <a:off x="2181252" y="7542781"/>
            <a:ext cx="3788293" cy="405765"/>
          </a:xfrm>
          <a:prstGeom prst="rect">
            <a:avLst/>
          </a:prstGeom>
        </p:spPr>
        <p:txBody>
          <a:bodyPr lIns="0" tIns="0" rIns="0" bIns="0" rtlCol="0" anchor="t">
            <a:spAutoFit/>
          </a:bodyPr>
          <a:lstStyle/>
          <a:p>
            <a:pPr algn="l">
              <a:lnSpc>
                <a:spcPts val="3359"/>
              </a:lnSpc>
              <a:spcBef>
                <a:spcPct val="0"/>
              </a:spcBef>
            </a:pPr>
            <a:r>
              <a:rPr lang="en-US" sz="2400" b="1" spc="24" dirty="0">
                <a:solidFill>
                  <a:srgbClr val="000000"/>
                </a:solidFill>
                <a:latin typeface="Oswald Bold"/>
                <a:ea typeface="Oswald Bold"/>
                <a:cs typeface="Oswald Bold"/>
                <a:sym typeface="Oswald Bold"/>
              </a:rPr>
              <a:t>AJANS DESTEK ORANI</a:t>
            </a:r>
          </a:p>
        </p:txBody>
      </p:sp>
      <p:sp>
        <p:nvSpPr>
          <p:cNvPr id="19" name="TextBox 19"/>
          <p:cNvSpPr txBox="1"/>
          <p:nvPr/>
        </p:nvSpPr>
        <p:spPr>
          <a:xfrm>
            <a:off x="7141381" y="3677095"/>
            <a:ext cx="3771365" cy="405765"/>
          </a:xfrm>
          <a:prstGeom prst="rect">
            <a:avLst/>
          </a:prstGeom>
        </p:spPr>
        <p:txBody>
          <a:bodyPr lIns="0" tIns="0" rIns="0" bIns="0" rtlCol="0" anchor="t">
            <a:spAutoFit/>
          </a:bodyPr>
          <a:lstStyle/>
          <a:p>
            <a:pPr algn="l">
              <a:lnSpc>
                <a:spcPts val="3359"/>
              </a:lnSpc>
              <a:spcBef>
                <a:spcPct val="0"/>
              </a:spcBef>
            </a:pPr>
            <a:r>
              <a:rPr lang="en-US" sz="2400" b="1" spc="24">
                <a:solidFill>
                  <a:srgbClr val="000000"/>
                </a:solidFill>
                <a:latin typeface="Oswald Bold"/>
                <a:ea typeface="Oswald Bold"/>
                <a:cs typeface="Oswald Bold"/>
                <a:sym typeface="Oswald Bold"/>
              </a:rPr>
              <a:t>PROGRAMIN BÜTÇESİ​</a:t>
            </a:r>
          </a:p>
        </p:txBody>
      </p:sp>
      <p:sp>
        <p:nvSpPr>
          <p:cNvPr id="20" name="TextBox 20"/>
          <p:cNvSpPr txBox="1"/>
          <p:nvPr/>
        </p:nvSpPr>
        <p:spPr>
          <a:xfrm>
            <a:off x="7141381" y="7542781"/>
            <a:ext cx="3771365" cy="405819"/>
          </a:xfrm>
          <a:prstGeom prst="rect">
            <a:avLst/>
          </a:prstGeom>
        </p:spPr>
        <p:txBody>
          <a:bodyPr lIns="0" tIns="0" rIns="0" bIns="0" rtlCol="0" anchor="t">
            <a:spAutoFit/>
          </a:bodyPr>
          <a:lstStyle/>
          <a:p>
            <a:pPr algn="l">
              <a:lnSpc>
                <a:spcPts val="3359"/>
              </a:lnSpc>
              <a:spcBef>
                <a:spcPct val="0"/>
              </a:spcBef>
            </a:pPr>
            <a:r>
              <a:rPr lang="en-US" sz="2400" b="1" spc="24" dirty="0">
                <a:solidFill>
                  <a:srgbClr val="000000"/>
                </a:solidFill>
                <a:latin typeface="Oswald Bold"/>
                <a:ea typeface="Oswald Bold"/>
                <a:cs typeface="Oswald Bold"/>
                <a:sym typeface="Oswald Bold"/>
              </a:rPr>
              <a:t>PROJE SÜRESİ</a:t>
            </a:r>
          </a:p>
        </p:txBody>
      </p:sp>
      <p:sp>
        <p:nvSpPr>
          <p:cNvPr id="21" name="TextBox 21"/>
          <p:cNvSpPr txBox="1"/>
          <p:nvPr/>
        </p:nvSpPr>
        <p:spPr>
          <a:xfrm>
            <a:off x="2181252" y="4359085"/>
            <a:ext cx="3788293" cy="918845"/>
          </a:xfrm>
          <a:prstGeom prst="rect">
            <a:avLst/>
          </a:prstGeom>
        </p:spPr>
        <p:txBody>
          <a:bodyPr lIns="0" tIns="0" rIns="0" bIns="0" rtlCol="0" anchor="t">
            <a:spAutoFit/>
          </a:bodyPr>
          <a:lstStyle/>
          <a:p>
            <a:pPr algn="l">
              <a:lnSpc>
                <a:spcPts val="2519"/>
              </a:lnSpc>
            </a:pPr>
            <a:r>
              <a:rPr lang="en-US" sz="1799">
                <a:solidFill>
                  <a:srgbClr val="000000"/>
                </a:solidFill>
                <a:latin typeface="Poppins"/>
                <a:ea typeface="Poppins"/>
                <a:cs typeface="Poppins"/>
                <a:sym typeface="Poppins"/>
              </a:rPr>
              <a:t>Mikro ve küçük işletmeler</a:t>
            </a:r>
          </a:p>
          <a:p>
            <a:pPr algn="l">
              <a:lnSpc>
                <a:spcPts val="2519"/>
              </a:lnSpc>
            </a:pPr>
            <a:r>
              <a:rPr lang="en-US" sz="1799">
                <a:solidFill>
                  <a:srgbClr val="000000"/>
                </a:solidFill>
                <a:latin typeface="Poppins"/>
                <a:ea typeface="Poppins"/>
                <a:cs typeface="Poppins"/>
                <a:sym typeface="Poppins"/>
              </a:rPr>
              <a:t>Kooperatifler ve üretici birlikleri​</a:t>
            </a:r>
          </a:p>
          <a:p>
            <a:pPr algn="l">
              <a:lnSpc>
                <a:spcPts val="2239"/>
              </a:lnSpc>
            </a:pPr>
            <a:endParaRPr lang="en-US" sz="1799">
              <a:solidFill>
                <a:srgbClr val="000000"/>
              </a:solidFill>
              <a:latin typeface="Poppins"/>
              <a:ea typeface="Poppins"/>
              <a:cs typeface="Poppins"/>
              <a:sym typeface="Poppins"/>
            </a:endParaRPr>
          </a:p>
        </p:txBody>
      </p:sp>
      <p:sp>
        <p:nvSpPr>
          <p:cNvPr id="22" name="TextBox 22"/>
          <p:cNvSpPr txBox="1"/>
          <p:nvPr/>
        </p:nvSpPr>
        <p:spPr>
          <a:xfrm>
            <a:off x="2181252" y="8229413"/>
            <a:ext cx="3740928" cy="1582920"/>
          </a:xfrm>
          <a:prstGeom prst="rect">
            <a:avLst/>
          </a:prstGeom>
        </p:spPr>
        <p:txBody>
          <a:bodyPr lIns="0" tIns="0" rIns="0" bIns="0" rtlCol="0" anchor="t">
            <a:spAutoFit/>
          </a:bodyPr>
          <a:lstStyle/>
          <a:p>
            <a:pPr algn="l">
              <a:lnSpc>
                <a:spcPts val="2519"/>
              </a:lnSpc>
            </a:pPr>
            <a:r>
              <a:rPr lang="en-US" sz="1799">
                <a:solidFill>
                  <a:srgbClr val="000000"/>
                </a:solidFill>
                <a:latin typeface="Poppins"/>
                <a:ea typeface="Poppins"/>
                <a:cs typeface="Poppins"/>
                <a:sym typeface="Poppins"/>
              </a:rPr>
              <a:t>Mikro ve küçük işletmeler :</a:t>
            </a:r>
          </a:p>
          <a:p>
            <a:pPr algn="l">
              <a:lnSpc>
                <a:spcPts val="2519"/>
              </a:lnSpc>
            </a:pPr>
            <a:r>
              <a:rPr lang="en-US" sz="1799" b="1">
                <a:solidFill>
                  <a:srgbClr val="B22F16"/>
                </a:solidFill>
                <a:latin typeface="Poppins Bold"/>
                <a:ea typeface="Poppins Bold"/>
                <a:cs typeface="Poppins Bold"/>
                <a:sym typeface="Poppins Bold"/>
              </a:rPr>
              <a:t> %50 - % 75​</a:t>
            </a:r>
          </a:p>
          <a:p>
            <a:pPr algn="l">
              <a:lnSpc>
                <a:spcPts val="2519"/>
              </a:lnSpc>
            </a:pPr>
            <a:r>
              <a:rPr lang="en-US" sz="1799">
                <a:solidFill>
                  <a:srgbClr val="000000"/>
                </a:solidFill>
                <a:latin typeface="Poppins"/>
                <a:ea typeface="Poppins"/>
                <a:cs typeface="Poppins"/>
                <a:sym typeface="Poppins"/>
              </a:rPr>
              <a:t>Kooperatifler ve üretici birlikleri: </a:t>
            </a:r>
            <a:r>
              <a:rPr lang="en-US" sz="1799" b="1">
                <a:solidFill>
                  <a:srgbClr val="B22F16"/>
                </a:solidFill>
                <a:latin typeface="Poppins Bold"/>
                <a:ea typeface="Poppins Bold"/>
                <a:cs typeface="Poppins Bold"/>
                <a:sym typeface="Poppins Bold"/>
              </a:rPr>
              <a:t>%75 - %90</a:t>
            </a:r>
          </a:p>
          <a:p>
            <a:pPr algn="l">
              <a:lnSpc>
                <a:spcPts val="2519"/>
              </a:lnSpc>
            </a:pPr>
            <a:endParaRPr lang="en-US" sz="1799" b="1">
              <a:solidFill>
                <a:srgbClr val="B22F16"/>
              </a:solidFill>
              <a:latin typeface="Poppins Bold"/>
              <a:ea typeface="Poppins Bold"/>
              <a:cs typeface="Poppins Bold"/>
              <a:sym typeface="Poppins Bold"/>
            </a:endParaRPr>
          </a:p>
        </p:txBody>
      </p:sp>
      <p:sp>
        <p:nvSpPr>
          <p:cNvPr id="23" name="TextBox 23"/>
          <p:cNvSpPr txBox="1"/>
          <p:nvPr/>
        </p:nvSpPr>
        <p:spPr>
          <a:xfrm>
            <a:off x="7141381" y="4359085"/>
            <a:ext cx="4005239" cy="325755"/>
          </a:xfrm>
          <a:prstGeom prst="rect">
            <a:avLst/>
          </a:prstGeom>
        </p:spPr>
        <p:txBody>
          <a:bodyPr lIns="0" tIns="0" rIns="0" bIns="0" rtlCol="0" anchor="t">
            <a:spAutoFit/>
          </a:bodyPr>
          <a:lstStyle/>
          <a:p>
            <a:pPr algn="l">
              <a:lnSpc>
                <a:spcPts val="2519"/>
              </a:lnSpc>
            </a:pPr>
            <a:r>
              <a:rPr lang="en-US" sz="1799">
                <a:solidFill>
                  <a:srgbClr val="041109"/>
                </a:solidFill>
                <a:latin typeface="Poppins"/>
                <a:ea typeface="Poppins"/>
                <a:cs typeface="Poppins"/>
                <a:sym typeface="Poppins"/>
              </a:rPr>
              <a:t>30.000.000 TL​</a:t>
            </a:r>
          </a:p>
        </p:txBody>
      </p:sp>
      <p:sp>
        <p:nvSpPr>
          <p:cNvPr id="24" name="TextBox 24"/>
          <p:cNvSpPr txBox="1"/>
          <p:nvPr/>
        </p:nvSpPr>
        <p:spPr>
          <a:xfrm>
            <a:off x="7141381" y="8229413"/>
            <a:ext cx="3771365" cy="325728"/>
          </a:xfrm>
          <a:prstGeom prst="rect">
            <a:avLst/>
          </a:prstGeom>
        </p:spPr>
        <p:txBody>
          <a:bodyPr lIns="0" tIns="0" rIns="0" bIns="0" rtlCol="0" anchor="t">
            <a:spAutoFit/>
          </a:bodyPr>
          <a:lstStyle/>
          <a:p>
            <a:pPr algn="l">
              <a:lnSpc>
                <a:spcPts val="2519"/>
              </a:lnSpc>
            </a:pPr>
            <a:r>
              <a:rPr lang="en-US" sz="1799" b="1">
                <a:solidFill>
                  <a:srgbClr val="B22F16"/>
                </a:solidFill>
                <a:latin typeface="Poppins Bold"/>
                <a:ea typeface="Poppins Bold"/>
                <a:cs typeface="Poppins Bold"/>
                <a:sym typeface="Poppins Bold"/>
              </a:rPr>
              <a:t>Azami 12 ay​</a:t>
            </a:r>
          </a:p>
        </p:txBody>
      </p:sp>
      <p:sp>
        <p:nvSpPr>
          <p:cNvPr id="25" name="Freeform 25"/>
          <p:cNvSpPr/>
          <p:nvPr/>
        </p:nvSpPr>
        <p:spPr>
          <a:xfrm>
            <a:off x="12129817" y="2249080"/>
            <a:ext cx="1119251" cy="1407862"/>
          </a:xfrm>
          <a:custGeom>
            <a:avLst/>
            <a:gdLst/>
            <a:ahLst/>
            <a:cxnLst/>
            <a:rect l="l" t="t" r="r" b="b"/>
            <a:pathLst>
              <a:path w="1119251" h="1407862">
                <a:moveTo>
                  <a:pt x="0" y="0"/>
                </a:moveTo>
                <a:lnTo>
                  <a:pt x="1119251" y="0"/>
                </a:lnTo>
                <a:lnTo>
                  <a:pt x="1119251" y="1407862"/>
                </a:lnTo>
                <a:lnTo>
                  <a:pt x="0" y="1407862"/>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a:ln cap="sq">
            <a:noFill/>
            <a:prstDash val="solid"/>
            <a:miter/>
          </a:ln>
        </p:spPr>
      </p:sp>
      <p:sp>
        <p:nvSpPr>
          <p:cNvPr id="26" name="Freeform 26"/>
          <p:cNvSpPr/>
          <p:nvPr/>
        </p:nvSpPr>
        <p:spPr>
          <a:xfrm>
            <a:off x="12214806" y="6060182"/>
            <a:ext cx="1245627" cy="1341186"/>
          </a:xfrm>
          <a:custGeom>
            <a:avLst/>
            <a:gdLst/>
            <a:ahLst/>
            <a:cxnLst/>
            <a:rect l="l" t="t" r="r" b="b"/>
            <a:pathLst>
              <a:path w="1245627" h="1341186">
                <a:moveTo>
                  <a:pt x="0" y="0"/>
                </a:moveTo>
                <a:lnTo>
                  <a:pt x="1245627" y="0"/>
                </a:lnTo>
                <a:lnTo>
                  <a:pt x="1245627" y="1341186"/>
                </a:lnTo>
                <a:lnTo>
                  <a:pt x="0" y="1341186"/>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a:ln cap="sq">
            <a:noFill/>
            <a:prstDash val="solid"/>
            <a:miter/>
          </a:ln>
        </p:spPr>
      </p:sp>
      <p:sp>
        <p:nvSpPr>
          <p:cNvPr id="27" name="TextBox 27"/>
          <p:cNvSpPr txBox="1"/>
          <p:nvPr/>
        </p:nvSpPr>
        <p:spPr>
          <a:xfrm>
            <a:off x="12129817" y="3677095"/>
            <a:ext cx="3976930" cy="405802"/>
          </a:xfrm>
          <a:prstGeom prst="rect">
            <a:avLst/>
          </a:prstGeom>
        </p:spPr>
        <p:txBody>
          <a:bodyPr lIns="0" tIns="0" rIns="0" bIns="0" rtlCol="0" anchor="t">
            <a:spAutoFit/>
          </a:bodyPr>
          <a:lstStyle/>
          <a:p>
            <a:pPr algn="l">
              <a:lnSpc>
                <a:spcPts val="3359"/>
              </a:lnSpc>
              <a:spcBef>
                <a:spcPct val="0"/>
              </a:spcBef>
            </a:pPr>
            <a:r>
              <a:rPr lang="en-US" sz="2400" b="1" spc="24" dirty="0">
                <a:solidFill>
                  <a:srgbClr val="000000"/>
                </a:solidFill>
                <a:latin typeface="Oswald Bold"/>
                <a:ea typeface="Oswald Bold"/>
                <a:cs typeface="Oswald Bold"/>
                <a:sym typeface="Oswald Bold"/>
              </a:rPr>
              <a:t>PROJE BÜTÇELERİ</a:t>
            </a:r>
          </a:p>
        </p:txBody>
      </p:sp>
      <p:sp>
        <p:nvSpPr>
          <p:cNvPr id="28" name="TextBox 28"/>
          <p:cNvSpPr txBox="1"/>
          <p:nvPr/>
        </p:nvSpPr>
        <p:spPr>
          <a:xfrm>
            <a:off x="12129817" y="7512999"/>
            <a:ext cx="3788293" cy="405819"/>
          </a:xfrm>
          <a:prstGeom prst="rect">
            <a:avLst/>
          </a:prstGeom>
        </p:spPr>
        <p:txBody>
          <a:bodyPr lIns="0" tIns="0" rIns="0" bIns="0" rtlCol="0" anchor="t">
            <a:spAutoFit/>
          </a:bodyPr>
          <a:lstStyle/>
          <a:p>
            <a:pPr algn="l">
              <a:lnSpc>
                <a:spcPts val="3359"/>
              </a:lnSpc>
              <a:spcBef>
                <a:spcPct val="0"/>
              </a:spcBef>
            </a:pPr>
            <a:r>
              <a:rPr lang="en-US" sz="2400" b="1" spc="24" dirty="0">
                <a:solidFill>
                  <a:srgbClr val="000000"/>
                </a:solidFill>
                <a:latin typeface="Oswald Bold"/>
                <a:ea typeface="Oswald Bold"/>
                <a:cs typeface="Oswald Bold"/>
                <a:sym typeface="Oswald Bold"/>
              </a:rPr>
              <a:t>SON BAŞVURU TARİHİ​</a:t>
            </a:r>
          </a:p>
        </p:txBody>
      </p:sp>
      <p:sp>
        <p:nvSpPr>
          <p:cNvPr id="29" name="TextBox 29"/>
          <p:cNvSpPr txBox="1"/>
          <p:nvPr/>
        </p:nvSpPr>
        <p:spPr>
          <a:xfrm>
            <a:off x="12129817" y="4233673"/>
            <a:ext cx="3788293" cy="954324"/>
          </a:xfrm>
          <a:prstGeom prst="rect">
            <a:avLst/>
          </a:prstGeom>
        </p:spPr>
        <p:txBody>
          <a:bodyPr lIns="0" tIns="0" rIns="0" bIns="0" rtlCol="0" anchor="t">
            <a:spAutoFit/>
          </a:bodyPr>
          <a:lstStyle/>
          <a:p>
            <a:pPr algn="l">
              <a:lnSpc>
                <a:spcPts val="2519"/>
              </a:lnSpc>
            </a:pPr>
            <a:r>
              <a:rPr lang="en-US" sz="1799">
                <a:solidFill>
                  <a:srgbClr val="000000"/>
                </a:solidFill>
                <a:latin typeface="Poppins"/>
                <a:ea typeface="Poppins"/>
                <a:cs typeface="Poppins"/>
                <a:sym typeface="Poppins"/>
              </a:rPr>
              <a:t>Asgari Tutar: </a:t>
            </a:r>
            <a:r>
              <a:rPr lang="en-US" sz="1799" b="1">
                <a:solidFill>
                  <a:srgbClr val="B22F16"/>
                </a:solidFill>
                <a:latin typeface="Poppins Bold"/>
                <a:ea typeface="Poppins Bold"/>
                <a:cs typeface="Poppins Bold"/>
                <a:sym typeface="Poppins Bold"/>
              </a:rPr>
              <a:t>600.000 TL​</a:t>
            </a:r>
          </a:p>
          <a:p>
            <a:pPr algn="l">
              <a:lnSpc>
                <a:spcPts val="2519"/>
              </a:lnSpc>
            </a:pPr>
            <a:r>
              <a:rPr lang="en-US" sz="1799">
                <a:solidFill>
                  <a:srgbClr val="000000"/>
                </a:solidFill>
                <a:latin typeface="Poppins"/>
                <a:ea typeface="Poppins"/>
                <a:cs typeface="Poppins"/>
                <a:sym typeface="Poppins"/>
              </a:rPr>
              <a:t>Azami tutar :</a:t>
            </a:r>
            <a:r>
              <a:rPr lang="en-US" sz="1799" b="1">
                <a:solidFill>
                  <a:srgbClr val="B22F16"/>
                </a:solidFill>
                <a:latin typeface="Poppins Bold"/>
                <a:ea typeface="Poppins Bold"/>
                <a:cs typeface="Poppins Bold"/>
                <a:sym typeface="Poppins Bold"/>
              </a:rPr>
              <a:t> 2.000.000 TL</a:t>
            </a:r>
          </a:p>
          <a:p>
            <a:pPr algn="l">
              <a:lnSpc>
                <a:spcPts val="2519"/>
              </a:lnSpc>
            </a:pPr>
            <a:endParaRPr lang="en-US" sz="1799" b="1">
              <a:solidFill>
                <a:srgbClr val="B22F16"/>
              </a:solidFill>
              <a:latin typeface="Poppins Bold"/>
              <a:ea typeface="Poppins Bold"/>
              <a:cs typeface="Poppins Bold"/>
              <a:sym typeface="Poppins Bold"/>
            </a:endParaRPr>
          </a:p>
        </p:txBody>
      </p:sp>
      <p:sp>
        <p:nvSpPr>
          <p:cNvPr id="30" name="TextBox 30"/>
          <p:cNvSpPr txBox="1"/>
          <p:nvPr/>
        </p:nvSpPr>
        <p:spPr>
          <a:xfrm>
            <a:off x="12175314" y="8204263"/>
            <a:ext cx="4931026" cy="1268622"/>
          </a:xfrm>
          <a:prstGeom prst="rect">
            <a:avLst/>
          </a:prstGeom>
        </p:spPr>
        <p:txBody>
          <a:bodyPr lIns="0" tIns="0" rIns="0" bIns="0" rtlCol="0" anchor="t">
            <a:spAutoFit/>
          </a:bodyPr>
          <a:lstStyle/>
          <a:p>
            <a:pPr algn="l">
              <a:lnSpc>
                <a:spcPts val="2519"/>
              </a:lnSpc>
            </a:pPr>
            <a:r>
              <a:rPr lang="en-US" sz="1799" b="1" dirty="0">
                <a:solidFill>
                  <a:srgbClr val="000000"/>
                </a:solidFill>
                <a:latin typeface="Poppins Bold"/>
                <a:ea typeface="Poppins Bold"/>
                <a:cs typeface="Poppins Bold"/>
                <a:sym typeface="Poppins Bold"/>
              </a:rPr>
              <a:t>KAYS </a:t>
            </a:r>
            <a:r>
              <a:rPr lang="en-US" sz="1799" b="1" dirty="0" err="1">
                <a:solidFill>
                  <a:srgbClr val="000000"/>
                </a:solidFill>
                <a:latin typeface="Poppins Bold"/>
                <a:ea typeface="Poppins Bold"/>
                <a:cs typeface="Poppins Bold"/>
                <a:sym typeface="Poppins Bold"/>
              </a:rPr>
              <a:t>üzerinden</a:t>
            </a:r>
            <a:r>
              <a:rPr lang="en-US" sz="1799" b="1" dirty="0">
                <a:solidFill>
                  <a:srgbClr val="000000"/>
                </a:solidFill>
                <a:latin typeface="Poppins Bold"/>
                <a:ea typeface="Poppins Bold"/>
                <a:cs typeface="Poppins Bold"/>
                <a:sym typeface="Poppins Bold"/>
              </a:rPr>
              <a:t> son </a:t>
            </a:r>
            <a:r>
              <a:rPr lang="en-US" sz="1799" b="1" dirty="0" err="1">
                <a:solidFill>
                  <a:srgbClr val="000000"/>
                </a:solidFill>
                <a:latin typeface="Poppins Bold"/>
                <a:ea typeface="Poppins Bold"/>
                <a:cs typeface="Poppins Bold"/>
                <a:sym typeface="Poppins Bold"/>
              </a:rPr>
              <a:t>başvuru</a:t>
            </a:r>
            <a:r>
              <a:rPr lang="en-US" sz="1799" b="1" dirty="0">
                <a:solidFill>
                  <a:srgbClr val="000000"/>
                </a:solidFill>
                <a:latin typeface="Poppins Bold"/>
                <a:ea typeface="Poppins Bold"/>
                <a:cs typeface="Poppins Bold"/>
                <a:sym typeface="Poppins Bold"/>
              </a:rPr>
              <a:t> </a:t>
            </a:r>
            <a:r>
              <a:rPr lang="en-US" sz="1799" b="1" dirty="0" err="1">
                <a:solidFill>
                  <a:srgbClr val="000000"/>
                </a:solidFill>
                <a:latin typeface="Poppins Bold"/>
                <a:ea typeface="Poppins Bold"/>
                <a:cs typeface="Poppins Bold"/>
                <a:sym typeface="Poppins Bold"/>
              </a:rPr>
              <a:t>tarihi</a:t>
            </a:r>
            <a:r>
              <a:rPr lang="en-US" sz="1799" b="1" dirty="0">
                <a:solidFill>
                  <a:srgbClr val="000000"/>
                </a:solidFill>
                <a:latin typeface="Poppins Bold"/>
                <a:ea typeface="Poppins Bold"/>
                <a:cs typeface="Poppins Bold"/>
                <a:sym typeface="Poppins Bold"/>
              </a:rPr>
              <a:t>: </a:t>
            </a:r>
            <a:r>
              <a:rPr lang="en-US" sz="1799" b="1" dirty="0">
                <a:solidFill>
                  <a:srgbClr val="B22F16"/>
                </a:solidFill>
                <a:latin typeface="Poppins Bold"/>
                <a:ea typeface="Poppins Bold"/>
                <a:cs typeface="Poppins Bold"/>
                <a:sym typeface="Poppins Bold"/>
              </a:rPr>
              <a:t>22/08/2025 </a:t>
            </a:r>
            <a:r>
              <a:rPr lang="en-US" sz="1799" b="1" dirty="0" err="1">
                <a:solidFill>
                  <a:srgbClr val="B22F16"/>
                </a:solidFill>
                <a:latin typeface="Poppins Bold"/>
                <a:ea typeface="Poppins Bold"/>
                <a:cs typeface="Poppins Bold"/>
                <a:sym typeface="Poppins Bold"/>
              </a:rPr>
              <a:t>Saat</a:t>
            </a:r>
            <a:r>
              <a:rPr lang="en-US" sz="1799" b="1" dirty="0">
                <a:solidFill>
                  <a:srgbClr val="B22F16"/>
                </a:solidFill>
                <a:latin typeface="Poppins Bold"/>
                <a:ea typeface="Poppins Bold"/>
                <a:cs typeface="Poppins Bold"/>
                <a:sym typeface="Poppins Bold"/>
              </a:rPr>
              <a:t>: 23:59​</a:t>
            </a:r>
          </a:p>
          <a:p>
            <a:pPr algn="l">
              <a:lnSpc>
                <a:spcPts val="2519"/>
              </a:lnSpc>
            </a:pPr>
            <a:r>
              <a:rPr lang="en-US" sz="1799" b="1" dirty="0" err="1">
                <a:solidFill>
                  <a:srgbClr val="000000"/>
                </a:solidFill>
                <a:latin typeface="Poppins Bold"/>
                <a:ea typeface="Poppins Bold"/>
                <a:cs typeface="Poppins Bold"/>
                <a:sym typeface="Poppins Bold"/>
              </a:rPr>
              <a:t>Taahhütname</a:t>
            </a:r>
            <a:r>
              <a:rPr lang="en-US" sz="1799" b="1" dirty="0">
                <a:solidFill>
                  <a:srgbClr val="000000"/>
                </a:solidFill>
                <a:latin typeface="Poppins Bold"/>
                <a:ea typeface="Poppins Bold"/>
                <a:cs typeface="Poppins Bold"/>
                <a:sym typeface="Poppins Bold"/>
              </a:rPr>
              <a:t> </a:t>
            </a:r>
            <a:r>
              <a:rPr lang="en-US" sz="1799" b="1" dirty="0" err="1">
                <a:solidFill>
                  <a:srgbClr val="000000"/>
                </a:solidFill>
                <a:latin typeface="Poppins Bold"/>
                <a:ea typeface="Poppins Bold"/>
                <a:cs typeface="Poppins Bold"/>
                <a:sym typeface="Poppins Bold"/>
              </a:rPr>
              <a:t>için</a:t>
            </a:r>
            <a:r>
              <a:rPr lang="en-US" sz="1799" b="1" dirty="0">
                <a:solidFill>
                  <a:srgbClr val="000000"/>
                </a:solidFill>
                <a:latin typeface="Poppins Bold"/>
                <a:ea typeface="Poppins Bold"/>
                <a:cs typeface="Poppins Bold"/>
                <a:sym typeface="Poppins Bold"/>
              </a:rPr>
              <a:t> son </a:t>
            </a:r>
            <a:r>
              <a:rPr lang="en-US" sz="1799" b="1" dirty="0" err="1">
                <a:solidFill>
                  <a:srgbClr val="000000"/>
                </a:solidFill>
                <a:latin typeface="Poppins Bold"/>
                <a:ea typeface="Poppins Bold"/>
                <a:cs typeface="Poppins Bold"/>
                <a:sym typeface="Poppins Bold"/>
              </a:rPr>
              <a:t>teslim</a:t>
            </a:r>
            <a:r>
              <a:rPr lang="en-US" sz="1799" b="1" dirty="0">
                <a:solidFill>
                  <a:srgbClr val="000000"/>
                </a:solidFill>
                <a:latin typeface="Poppins Bold"/>
                <a:ea typeface="Poppins Bold"/>
                <a:cs typeface="Poppins Bold"/>
                <a:sym typeface="Poppins Bold"/>
              </a:rPr>
              <a:t> </a:t>
            </a:r>
            <a:r>
              <a:rPr lang="en-US" sz="1799" b="1" dirty="0" err="1">
                <a:solidFill>
                  <a:srgbClr val="000000"/>
                </a:solidFill>
                <a:latin typeface="Poppins Bold"/>
                <a:ea typeface="Poppins Bold"/>
                <a:cs typeface="Poppins Bold"/>
                <a:sym typeface="Poppins Bold"/>
              </a:rPr>
              <a:t>tarihi</a:t>
            </a:r>
            <a:r>
              <a:rPr lang="en-US" sz="1799" b="1" dirty="0">
                <a:solidFill>
                  <a:srgbClr val="000000"/>
                </a:solidFill>
                <a:latin typeface="Poppins Bold"/>
                <a:ea typeface="Poppins Bold"/>
                <a:cs typeface="Poppins Bold"/>
                <a:sym typeface="Poppins Bold"/>
              </a:rPr>
              <a:t>: </a:t>
            </a:r>
            <a:r>
              <a:rPr lang="en-US" sz="1799" b="1" dirty="0">
                <a:solidFill>
                  <a:srgbClr val="B22F16"/>
                </a:solidFill>
                <a:latin typeface="Poppins Bold"/>
                <a:ea typeface="Poppins Bold"/>
                <a:cs typeface="Poppins Bold"/>
                <a:sym typeface="Poppins Bold"/>
              </a:rPr>
              <a:t>29/08/2025 </a:t>
            </a:r>
            <a:r>
              <a:rPr lang="en-US" sz="1799" b="1" dirty="0" err="1">
                <a:solidFill>
                  <a:srgbClr val="B22F16"/>
                </a:solidFill>
                <a:latin typeface="Poppins Bold"/>
                <a:ea typeface="Poppins Bold"/>
                <a:cs typeface="Poppins Bold"/>
                <a:sym typeface="Poppins Bold"/>
              </a:rPr>
              <a:t>Saat</a:t>
            </a:r>
            <a:r>
              <a:rPr lang="en-US" sz="1799" b="1" dirty="0">
                <a:solidFill>
                  <a:srgbClr val="B22F16"/>
                </a:solidFill>
                <a:latin typeface="Poppins Bold"/>
                <a:ea typeface="Poppins Bold"/>
                <a:cs typeface="Poppins Bold"/>
                <a:sym typeface="Poppins Bold"/>
              </a:rPr>
              <a:t>: 17:00</a:t>
            </a:r>
            <a:r>
              <a:rPr lang="en-US" sz="1799" dirty="0">
                <a:solidFill>
                  <a:srgbClr val="000000"/>
                </a:solidFill>
                <a:latin typeface="Poppins"/>
                <a:ea typeface="Poppins"/>
                <a:cs typeface="Poppins"/>
                <a:sym typeface="Poppins"/>
              </a:rPr>
              <a:t>​</a:t>
            </a:r>
          </a:p>
        </p:txBody>
      </p:sp>
      <p:sp>
        <p:nvSpPr>
          <p:cNvPr id="31" name="TextBox 31"/>
          <p:cNvSpPr txBox="1"/>
          <p:nvPr/>
        </p:nvSpPr>
        <p:spPr>
          <a:xfrm>
            <a:off x="2105908" y="990600"/>
            <a:ext cx="14076185" cy="990654"/>
          </a:xfrm>
          <a:prstGeom prst="rect">
            <a:avLst/>
          </a:prstGeom>
        </p:spPr>
        <p:txBody>
          <a:bodyPr lIns="0" tIns="0" rIns="0" bIns="0" rtlCol="0" anchor="t">
            <a:spAutoFit/>
          </a:bodyPr>
          <a:lstStyle/>
          <a:p>
            <a:pPr algn="ctr">
              <a:lnSpc>
                <a:spcPts val="3900"/>
              </a:lnSpc>
            </a:pPr>
            <a:r>
              <a:rPr lang="en-US" sz="3000" b="1" spc="30">
                <a:solidFill>
                  <a:srgbClr val="2D892C"/>
                </a:solidFill>
                <a:latin typeface="Oswald Bold"/>
                <a:ea typeface="Oswald Bold"/>
                <a:cs typeface="Oswald Bold"/>
                <a:sym typeface="Oswald Bold"/>
              </a:rPr>
              <a:t>YEŞIL ÜRETIM, DÖNGÜSEL EKONOMI VE KAPSAYICI İSTİHDAM HIZLANDIRICI HIBE DESTEĞI PROGRAM KÜNYESI</a:t>
            </a:r>
          </a:p>
        </p:txBody>
      </p:sp>
      <p:grpSp>
        <p:nvGrpSpPr>
          <p:cNvPr id="32" name="Group 32"/>
          <p:cNvGrpSpPr/>
          <p:nvPr/>
        </p:nvGrpSpPr>
        <p:grpSpPr>
          <a:xfrm>
            <a:off x="13646691" y="1873113"/>
            <a:ext cx="3214986" cy="982612"/>
            <a:chOff x="0" y="0"/>
            <a:chExt cx="4286648" cy="1310149"/>
          </a:xfrm>
        </p:grpSpPr>
        <p:sp>
          <p:nvSpPr>
            <p:cNvPr id="33" name="Freeform 33"/>
            <p:cNvSpPr/>
            <p:nvPr/>
          </p:nvSpPr>
          <p:spPr>
            <a:xfrm>
              <a:off x="1597450" y="155065"/>
              <a:ext cx="2689198" cy="1039360"/>
            </a:xfrm>
            <a:custGeom>
              <a:avLst/>
              <a:gdLst/>
              <a:ahLst/>
              <a:cxnLst/>
              <a:rect l="l" t="t" r="r" b="b"/>
              <a:pathLst>
                <a:path w="2689198" h="1039360">
                  <a:moveTo>
                    <a:pt x="0" y="0"/>
                  </a:moveTo>
                  <a:lnTo>
                    <a:pt x="2689198" y="0"/>
                  </a:lnTo>
                  <a:lnTo>
                    <a:pt x="2689198" y="1039359"/>
                  </a:lnTo>
                  <a:lnTo>
                    <a:pt x="0" y="1039359"/>
                  </a:lnTo>
                  <a:lnTo>
                    <a:pt x="0" y="0"/>
                  </a:lnTo>
                  <a:close/>
                </a:path>
              </a:pathLst>
            </a:custGeom>
            <a:blipFill>
              <a:blip r:embed="rId21"/>
              <a:stretch>
                <a:fillRect/>
              </a:stretch>
            </a:blipFill>
          </p:spPr>
        </p:sp>
        <p:sp>
          <p:nvSpPr>
            <p:cNvPr id="34" name="Freeform 34"/>
            <p:cNvSpPr/>
            <p:nvPr/>
          </p:nvSpPr>
          <p:spPr>
            <a:xfrm>
              <a:off x="0" y="0"/>
              <a:ext cx="1221734" cy="1310149"/>
            </a:xfrm>
            <a:custGeom>
              <a:avLst/>
              <a:gdLst/>
              <a:ahLst/>
              <a:cxnLst/>
              <a:rect l="l" t="t" r="r" b="b"/>
              <a:pathLst>
                <a:path w="1221734" h="1310149">
                  <a:moveTo>
                    <a:pt x="0" y="0"/>
                  </a:moveTo>
                  <a:lnTo>
                    <a:pt x="1221734" y="0"/>
                  </a:lnTo>
                  <a:lnTo>
                    <a:pt x="1221734" y="1310149"/>
                  </a:lnTo>
                  <a:lnTo>
                    <a:pt x="0" y="1310149"/>
                  </a:lnTo>
                  <a:lnTo>
                    <a:pt x="0" y="0"/>
                  </a:lnTo>
                  <a:close/>
                </a:path>
              </a:pathLst>
            </a:custGeom>
            <a:blipFill>
              <a:blip r:embed="rId22"/>
              <a:stretch>
                <a:fillRect l="-68807" t="-40648" r="-68937" b="-40516"/>
              </a:stretch>
            </a:blipFill>
          </p:spPr>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5114</Words>
  <Application>Microsoft Office PowerPoint</Application>
  <PresentationFormat>Özel</PresentationFormat>
  <Paragraphs>528</Paragraphs>
  <Slides>58</Slides>
  <Notes>0</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58</vt:i4>
      </vt:variant>
    </vt:vector>
  </HeadingPairs>
  <TitlesOfParts>
    <vt:vector size="70" baseType="lpstr">
      <vt:lpstr>Wingdings</vt:lpstr>
      <vt:lpstr>Arial</vt:lpstr>
      <vt:lpstr>Times New Roman</vt:lpstr>
      <vt:lpstr>DM Sans Bold</vt:lpstr>
      <vt:lpstr>Poppins</vt:lpstr>
      <vt:lpstr>Poppins Bold</vt:lpstr>
      <vt:lpstr>Oswald Bold</vt:lpstr>
      <vt:lpstr>Canva Sans Bold</vt:lpstr>
      <vt:lpstr>Source Sans Pro Bold</vt:lpstr>
      <vt:lpstr>Arimo Bold</vt:lpstr>
      <vt:lpstr>Calibri</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 Genel Bilgileri</dc:title>
  <dc:creator>Fatih BALTACI</dc:creator>
  <cp:lastModifiedBy>Fatih BALTACI</cp:lastModifiedBy>
  <cp:revision>41</cp:revision>
  <dcterms:created xsi:type="dcterms:W3CDTF">2006-08-16T00:00:00Z</dcterms:created>
  <dcterms:modified xsi:type="dcterms:W3CDTF">2025-08-04T18:45:10Z</dcterms:modified>
  <dc:identifier>DAGsmtVjK-4</dc:identifier>
</cp:coreProperties>
</file>